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87" r:id="rId6"/>
    <p:sldId id="268" r:id="rId7"/>
    <p:sldId id="289" r:id="rId8"/>
    <p:sldId id="288" r:id="rId9"/>
    <p:sldId id="290" r:id="rId10"/>
    <p:sldId id="267" r:id="rId11"/>
    <p:sldId id="279" r:id="rId12"/>
    <p:sldId id="297" r:id="rId13"/>
    <p:sldId id="292" r:id="rId14"/>
    <p:sldId id="271" r:id="rId15"/>
    <p:sldId id="270" r:id="rId16"/>
    <p:sldId id="274" r:id="rId17"/>
    <p:sldId id="272" r:id="rId18"/>
    <p:sldId id="275" r:id="rId19"/>
    <p:sldId id="291" r:id="rId20"/>
    <p:sldId id="280" r:id="rId21"/>
    <p:sldId id="265" r:id="rId22"/>
    <p:sldId id="266" r:id="rId23"/>
    <p:sldId id="264"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D00"/>
    <a:srgbClr val="0033A0"/>
    <a:srgbClr val="971C52"/>
    <a:srgbClr val="00A9E0"/>
    <a:srgbClr val="F1AF1D"/>
    <a:srgbClr val="035F19"/>
    <a:srgbClr val="0054A6"/>
    <a:srgbClr val="092643"/>
    <a:srgbClr val="3A5774"/>
    <a:srgbClr val="052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86486" autoAdjust="0"/>
  </p:normalViewPr>
  <p:slideViewPr>
    <p:cSldViewPr snapToGrid="0">
      <p:cViewPr varScale="1">
        <p:scale>
          <a:sx n="92" d="100"/>
          <a:sy n="92" d="100"/>
        </p:scale>
        <p:origin x="1182" y="6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DeLorenzo" userId="0f5fd004-ffbc-41ed-80ea-8d5ed1e813b8" providerId="ADAL" clId="{36AE7F68-989F-4C6E-8DA1-3EB1BCE707B1}"/>
    <pc:docChg chg="modSld">
      <pc:chgData name="Melissa DeLorenzo" userId="0f5fd004-ffbc-41ed-80ea-8d5ed1e813b8" providerId="ADAL" clId="{36AE7F68-989F-4C6E-8DA1-3EB1BCE707B1}" dt="2023-05-23T15:27:21.069" v="1" actId="113"/>
      <pc:docMkLst>
        <pc:docMk/>
      </pc:docMkLst>
      <pc:sldChg chg="modSp mod">
        <pc:chgData name="Melissa DeLorenzo" userId="0f5fd004-ffbc-41ed-80ea-8d5ed1e813b8" providerId="ADAL" clId="{36AE7F68-989F-4C6E-8DA1-3EB1BCE707B1}" dt="2023-05-23T15:27:21.069" v="1" actId="113"/>
        <pc:sldMkLst>
          <pc:docMk/>
          <pc:sldMk cId="3872770462" sldId="275"/>
        </pc:sldMkLst>
        <pc:spChg chg="mod">
          <ac:chgData name="Melissa DeLorenzo" userId="0f5fd004-ffbc-41ed-80ea-8d5ed1e813b8" providerId="ADAL" clId="{36AE7F68-989F-4C6E-8DA1-3EB1BCE707B1}" dt="2023-05-23T15:27:21.069" v="1" actId="113"/>
          <ac:spMkLst>
            <pc:docMk/>
            <pc:sldMk cId="3872770462" sldId="275"/>
            <ac:spMk id="4" creationId="{BBAC1D03-7194-0721-AF15-6077EDE5388F}"/>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2052" sz="1600"/>
              <a:t>2020-2023 Mauser 包装解决方案年初至今事故率</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TRIR</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General</c:formatCode>
                <c:ptCount val="4"/>
                <c:pt idx="0">
                  <c:v>3.09</c:v>
                </c:pt>
                <c:pt idx="1">
                  <c:v>3.02</c:v>
                </c:pt>
                <c:pt idx="2">
                  <c:v>2.4500000000000002</c:v>
                </c:pt>
                <c:pt idx="3">
                  <c:v>2.4</c:v>
                </c:pt>
              </c:numCache>
            </c:numRef>
          </c:val>
          <c:extLst>
            <c:ext xmlns:c16="http://schemas.microsoft.com/office/drawing/2014/chart" uri="{C3380CC4-5D6E-409C-BE32-E72D297353CC}">
              <c16:uniqueId val="{00000000-5877-4475-B558-41D15C31545A}"/>
            </c:ext>
          </c:extLst>
        </c:ser>
        <c:ser>
          <c:idx val="1"/>
          <c:order val="1"/>
          <c:tx>
            <c:strRef>
              <c:f>Sheet1!$C$1</c:f>
              <c:strCache>
                <c:ptCount val="1"/>
                <c:pt idx="0">
                  <c:v>LTIR</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General</c:formatCode>
                <c:ptCount val="4"/>
                <c:pt idx="0">
                  <c:v>0.99</c:v>
                </c:pt>
                <c:pt idx="1">
                  <c:v>0.9</c:v>
                </c:pt>
                <c:pt idx="2">
                  <c:v>0.85</c:v>
                </c:pt>
                <c:pt idx="3">
                  <c:v>0.81</c:v>
                </c:pt>
              </c:numCache>
            </c:numRef>
          </c:val>
          <c:extLst>
            <c:ext xmlns:c16="http://schemas.microsoft.com/office/drawing/2014/chart" uri="{C3380CC4-5D6E-409C-BE32-E72D297353CC}">
              <c16:uniqueId val="{00000001-5877-4475-B558-41D15C31545A}"/>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2052" sz="1600"/>
              <a:t>2020-2023 包装解决方案年初至今事故率比较</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Near Miss IR</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General</c:formatCode>
                <c:ptCount val="4"/>
                <c:pt idx="0">
                  <c:v>1.34</c:v>
                </c:pt>
                <c:pt idx="1">
                  <c:v>3.55</c:v>
                </c:pt>
                <c:pt idx="2">
                  <c:v>19.64</c:v>
                </c:pt>
                <c:pt idx="3">
                  <c:v>89.66</c:v>
                </c:pt>
              </c:numCache>
            </c:numRef>
          </c:val>
          <c:extLst>
            <c:ext xmlns:c16="http://schemas.microsoft.com/office/drawing/2014/chart" uri="{C3380CC4-5D6E-409C-BE32-E72D297353CC}">
              <c16:uniqueId val="{00000000-E095-41FF-8AE1-5DED9349ADAC}"/>
            </c:ext>
          </c:extLst>
        </c:ser>
        <c:ser>
          <c:idx val="1"/>
          <c:order val="1"/>
          <c:tx>
            <c:strRef>
              <c:f>Sheet1!$C$1</c:f>
              <c:strCache>
                <c:ptCount val="1"/>
                <c:pt idx="0">
                  <c:v>First Aid IR</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General</c:formatCode>
                <c:ptCount val="4"/>
                <c:pt idx="0">
                  <c:v>4.6900000000000004</c:v>
                </c:pt>
                <c:pt idx="1">
                  <c:v>4.3</c:v>
                </c:pt>
                <c:pt idx="2">
                  <c:v>6.41</c:v>
                </c:pt>
                <c:pt idx="3">
                  <c:v>5.95</c:v>
                </c:pt>
              </c:numCache>
            </c:numRef>
          </c:val>
          <c:extLst>
            <c:ext xmlns:c16="http://schemas.microsoft.com/office/drawing/2014/chart" uri="{C3380CC4-5D6E-409C-BE32-E72D297353CC}">
              <c16:uniqueId val="{00000001-E095-41FF-8AE1-5DED9349ADAC}"/>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Number of Injuries</c:v>
                </c:pt>
              </c:strCache>
            </c:strRef>
          </c:tx>
          <c:explosion val="1"/>
          <c:dPt>
            <c:idx val="0"/>
            <c:bubble3D val="0"/>
            <c:spPr>
              <a:solidFill>
                <a:srgbClr val="F1AF1D">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B388-4469-89CE-EBD287AC5DDC}"/>
              </c:ext>
            </c:extLst>
          </c:dPt>
          <c:dPt>
            <c:idx val="1"/>
            <c:bubble3D val="0"/>
            <c:spPr>
              <a:solidFill>
                <a:srgbClr val="00A9E0">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388-4469-89CE-EBD287AC5DDC}"/>
              </c:ext>
            </c:extLst>
          </c:dPt>
          <c:dPt>
            <c:idx val="2"/>
            <c:bubble3D val="0"/>
            <c:spPr>
              <a:solidFill>
                <a:srgbClr val="971C52">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B388-4469-89CE-EBD287AC5DDC}"/>
              </c:ext>
            </c:extLst>
          </c:dPt>
          <c:dPt>
            <c:idx val="3"/>
            <c:bubble3D val="0"/>
            <c:spPr>
              <a:solidFill>
                <a:srgbClr val="0033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388-4469-89CE-EBD287AC5DDC}"/>
              </c:ext>
            </c:extLst>
          </c:dPt>
          <c:dPt>
            <c:idx val="4"/>
            <c:bubble3D val="0"/>
            <c:spPr>
              <a:solidFill>
                <a:srgbClr val="84BD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388-4469-89CE-EBD287AC5DDC}"/>
              </c:ext>
            </c:extLst>
          </c:dPt>
          <c:dPt>
            <c:idx val="5"/>
            <c:bubble3D val="0"/>
            <c:spPr>
              <a:solidFill>
                <a:srgbClr val="035F1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B388-4469-89CE-EBD287AC5DDC}"/>
              </c:ext>
            </c:extLst>
          </c:dPt>
          <c:dPt>
            <c:idx val="6"/>
            <c:bubble3D val="0"/>
            <c:spPr>
              <a:solidFill>
                <a:schemeClr val="tx1">
                  <a:alpha val="25098"/>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388-4469-89CE-EBD287AC5DDC}"/>
              </c:ext>
            </c:extLst>
          </c:dPt>
          <c:dLbls>
            <c:dLbl>
              <c:idx val="0"/>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6-B388-4469-89CE-EBD287AC5DDC}"/>
                </c:ext>
              </c:extLst>
            </c:dLbl>
            <c:dLbl>
              <c:idx val="1"/>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B388-4469-89CE-EBD287AC5DDC}"/>
                </c:ext>
              </c:extLst>
            </c:dLbl>
            <c:dLbl>
              <c:idx val="2"/>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B388-4469-89CE-EBD287AC5DDC}"/>
                </c:ext>
              </c:extLst>
            </c:dLbl>
            <c:dLbl>
              <c:idx val="3"/>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B388-4469-89CE-EBD287AC5DDC}"/>
                </c:ext>
              </c:extLst>
            </c:dLbl>
            <c:dLbl>
              <c:idx val="4"/>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B388-4469-89CE-EBD287AC5DDC}"/>
                </c:ext>
              </c:extLst>
            </c:dLbl>
            <c:dLbl>
              <c:idx val="5"/>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4-B388-4469-89CE-EBD287AC5DDC}"/>
                </c:ext>
              </c:extLst>
            </c:dLbl>
            <c:dLbl>
              <c:idx val="6"/>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B388-4469-89CE-EBD287AC5DDC}"/>
                </c:ext>
              </c:extLst>
            </c:dLbl>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Cut / Puncture</c:v>
                </c:pt>
                <c:pt idx="1">
                  <c:v>Caught Between Object</c:v>
                </c:pt>
                <c:pt idx="2">
                  <c:v>Strain / Sprain</c:v>
                </c:pt>
                <c:pt idx="3">
                  <c:v>Slip / Trip / Fall</c:v>
                </c:pt>
                <c:pt idx="4">
                  <c:v>Struck by Object</c:v>
                </c:pt>
                <c:pt idx="5">
                  <c:v>Burn / Chemical Exposure</c:v>
                </c:pt>
                <c:pt idx="6">
                  <c:v>Other</c:v>
                </c:pt>
              </c:strCache>
            </c:strRef>
          </c:cat>
          <c:val>
            <c:numRef>
              <c:f>Sheet1!$B$2:$B$8</c:f>
              <c:numCache>
                <c:formatCode>General</c:formatCode>
                <c:ptCount val="7"/>
                <c:pt idx="0">
                  <c:v>44</c:v>
                </c:pt>
                <c:pt idx="1">
                  <c:v>37</c:v>
                </c:pt>
                <c:pt idx="2">
                  <c:v>47</c:v>
                </c:pt>
                <c:pt idx="3">
                  <c:v>45</c:v>
                </c:pt>
                <c:pt idx="4">
                  <c:v>39</c:v>
                </c:pt>
                <c:pt idx="5">
                  <c:v>26</c:v>
                </c:pt>
                <c:pt idx="6">
                  <c:v>22</c:v>
                </c:pt>
              </c:numCache>
            </c:numRef>
          </c:val>
          <c:extLst>
            <c:ext xmlns:c16="http://schemas.microsoft.com/office/drawing/2014/chart" uri="{C3380CC4-5D6E-409C-BE32-E72D297353CC}">
              <c16:uniqueId val="{00000000-B388-4469-89CE-EBD287AC5DD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3347C-A1AC-471D-B861-DB2A03951BB9}" type="datetimeFigureOut">
              <a:rPr lang="en-US" smtClean="0"/>
              <a:t>5/23/2023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1D0BE-AFD9-465E-B786-C6F7B19AABEF}" type="slidenum">
              <a:rPr lang="en-US" smtClean="0"/>
              <a:t>‹#›</a:t>
            </a:fld>
            <a:endParaRPr lang="en-US"/>
          </a:p>
        </p:txBody>
      </p:sp>
    </p:spTree>
    <p:extLst>
      <p:ext uri="{BB962C8B-B14F-4D97-AF65-F5344CB8AC3E}">
        <p14:creationId xmlns:p14="http://schemas.microsoft.com/office/powerpoint/2010/main" val="3800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At Mauser Packaging Solutions, we are all leaders when it comes to Safety. We all share equal responsibility for knowing and ability by our safety principles regardless of job, role or tenure. </a:t>
            </a:r>
          </a:p>
          <a:p>
            <a:pPr rtl="0"/>
            <a:r>
              <a:rPr lang="en-US">
                <a:latin typeface="Arial" panose="020B0604020202020204" pitchFamily="34" charset="0"/>
                <a:cs typeface="Arial" panose="020B0604020202020204" pitchFamily="34" charset="0"/>
              </a:rPr>
              <a:t> </a:t>
            </a:r>
          </a:p>
          <a:p>
            <a:pPr rtl="0">
              <a:spcAft>
                <a:spcPts val="1200"/>
              </a:spcAft>
            </a:pPr>
            <a:r>
              <a:rPr lang="en-US">
                <a:latin typeface="Arial" panose="020B0604020202020204" pitchFamily="34" charset="0"/>
                <a:cs typeface="Arial" panose="020B0604020202020204" pitchFamily="34" charset="0"/>
              </a:rPr>
              <a:t>We have a duty each and every day to remind ourselves of our core safety principles. Our core safety principles are: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Nothing is worth getting injured over.</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All injuries can be prevented.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will be managed.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 behavior is a condition of employment for all employees.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3</a:t>
            </a:fld>
            <a:endParaRPr lang="en-US"/>
          </a:p>
        </p:txBody>
      </p:sp>
    </p:spTree>
    <p:extLst>
      <p:ext uri="{BB962C8B-B14F-4D97-AF65-F5344CB8AC3E}">
        <p14:creationId xmlns:p14="http://schemas.microsoft.com/office/powerpoint/2010/main" val="2445280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The second pillar is the Life Saving Rules which are key safety principles that address hazards specific to our operations protect us against serious injury or death.</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If our policy is the statement of our commitment to safety, then the Life Saving Rules are the guiding principles of how we practice this commitment.</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Implemented in 2020, the Life Saving Rules provide guidance for how all employees should act when dealing with hazardous situations or circumstances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12</a:t>
            </a:fld>
            <a:endParaRPr lang="en-US"/>
          </a:p>
        </p:txBody>
      </p:sp>
    </p:spTree>
    <p:extLst>
      <p:ext uri="{BB962C8B-B14F-4D97-AF65-F5344CB8AC3E}">
        <p14:creationId xmlns:p14="http://schemas.microsoft.com/office/powerpoint/2010/main" val="842091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Leaders have a responsibility to create an environment that enforces these rules, but every employee has a responsibility for demonstrating behaviors and actions that adhere to the Life Saving Rules.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An active commitment to the Life Saving Rules includes: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Education</a:t>
            </a:r>
            <a:r>
              <a:rPr lang="en-US">
                <a:latin typeface="Arial" panose="020B0604020202020204" pitchFamily="34" charset="0"/>
                <a:cs typeface="Arial" panose="020B0604020202020204" pitchFamily="34" charset="0"/>
              </a:rPr>
              <a:t> - It’s your responsibility to understand the Life Saving Rules. If unclear, ask!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Adherence</a:t>
            </a:r>
            <a:r>
              <a:rPr lang="en-US">
                <a:latin typeface="Arial" panose="020B0604020202020204" pitchFamily="34" charset="0"/>
                <a:cs typeface="Arial" panose="020B0604020202020204" pitchFamily="34" charset="0"/>
              </a:rPr>
              <a:t> to the Life Saving Rules – everyone is required to follow these rules regardless of position or job role</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Risk Assessment </a:t>
            </a:r>
            <a:r>
              <a:rPr lang="en-US">
                <a:latin typeface="Arial" panose="020B0604020202020204" pitchFamily="34" charset="0"/>
                <a:cs typeface="Arial" panose="020B0604020202020204" pitchFamily="34" charset="0"/>
              </a:rPr>
              <a:t>-Before conducting a task, review the task against the Life Saving Rules.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Intervention</a:t>
            </a:r>
            <a:r>
              <a:rPr lang="en-US">
                <a:latin typeface="Arial" panose="020B0604020202020204" pitchFamily="34" charset="0"/>
                <a:cs typeface="Arial" panose="020B0604020202020204" pitchFamily="34" charset="0"/>
              </a:rPr>
              <a:t> - Everyone has the right to request an operation or activity be stopped if they believe a Life Saving Rule is not being followed and employees are at risk.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Actively Working together</a:t>
            </a:r>
            <a:r>
              <a:rPr lang="en-US">
                <a:latin typeface="Arial" panose="020B0604020202020204" pitchFamily="34" charset="0"/>
                <a:cs typeface="Arial" panose="020B0604020202020204" pitchFamily="34" charset="0"/>
              </a:rPr>
              <a:t> - If you see a fellow worker at risk, say something</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i="0" u="none" strike="noStrike" baseline="0">
                <a:solidFill>
                  <a:srgbClr val="5A6670"/>
                </a:solidFill>
                <a:latin typeface="DIN Pro" panose="02000503040000020003" pitchFamily="50" charset="0"/>
              </a:rPr>
              <a:t>Life Savings Rules are not to be ignored or take on alternative meanings. They are to be respected, upheld and consistently executed. We are all responsible and accountable.</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13</a:t>
            </a:fld>
            <a:endParaRPr lang="en-US"/>
          </a:p>
        </p:txBody>
      </p:sp>
    </p:spTree>
    <p:extLst>
      <p:ext uri="{BB962C8B-B14F-4D97-AF65-F5344CB8AC3E}">
        <p14:creationId xmlns:p14="http://schemas.microsoft.com/office/powerpoint/2010/main" val="3663019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5S System is a continuous improvement process designed to improve productivity that also improves workplace safety. For each step in the 5S System, there are specific safety implications that create a safer work environment when followed.</a:t>
            </a:r>
          </a:p>
          <a:p>
            <a:endParaRPr lang="en-US"/>
          </a:p>
          <a:p>
            <a:pPr marL="171450" indent="-171450">
              <a:buFont typeface="Arial" panose="020B0604020202020204" pitchFamily="34" charset="0"/>
              <a:buChar char="•"/>
            </a:pPr>
            <a:r>
              <a:rPr lang="en-US"/>
              <a:t>Sorting removes unnecessary items from the work area creating less clutter do there are fewer obstacles causing trips and falls.</a:t>
            </a:r>
          </a:p>
          <a:p>
            <a:pPr marL="171450" indent="-171450">
              <a:buFont typeface="Arial" panose="020B0604020202020204" pitchFamily="34" charset="0"/>
              <a:buChar char="•"/>
            </a:pPr>
            <a:r>
              <a:rPr lang="en-US"/>
              <a:t>Setting in Order makes it easier to access tools reducing the likelihood that incorrect items are used that cause safety risks.</a:t>
            </a:r>
          </a:p>
          <a:p>
            <a:pPr marL="171450" indent="-171450">
              <a:buFont typeface="Arial" panose="020B0604020202020204" pitchFamily="34" charset="0"/>
              <a:buChar char="•"/>
            </a:pPr>
            <a:r>
              <a:rPr lang="en-US"/>
              <a:t>Shining created a clean workspace free of dust and oil that create fire hazards and spills that can cause slips and falls.</a:t>
            </a:r>
          </a:p>
          <a:p>
            <a:pPr marL="171450" indent="-171450">
              <a:buFont typeface="Arial" panose="020B0604020202020204" pitchFamily="34" charset="0"/>
              <a:buChar char="•"/>
            </a:pPr>
            <a:r>
              <a:rPr lang="en-US"/>
              <a:t>Standardization ensures everyone performs tasks in the same manner and reinforces safe behavior.</a:t>
            </a:r>
          </a:p>
          <a:p>
            <a:pPr marL="171450" indent="-171450">
              <a:buFont typeface="Arial" panose="020B0604020202020204" pitchFamily="34" charset="0"/>
              <a:buChar char="•"/>
            </a:pPr>
            <a:r>
              <a:rPr lang="en-US"/>
              <a:t>Sustaining is the practice of continually re-evaluating the workspace and behavior to ensure the safest space possible.</a:t>
            </a:r>
          </a:p>
        </p:txBody>
      </p:sp>
      <p:sp>
        <p:nvSpPr>
          <p:cNvPr id="4" name="Slide Number Placeholder 3"/>
          <p:cNvSpPr>
            <a:spLocks noGrp="1"/>
          </p:cNvSpPr>
          <p:nvPr>
            <p:ph type="sldNum" sz="quarter" idx="5"/>
          </p:nvPr>
        </p:nvSpPr>
        <p:spPr/>
        <p:txBody>
          <a:bodyPr/>
          <a:lstStyle/>
          <a:p>
            <a:fld id="{1591D0BE-AFD9-465E-B786-C6F7B19AABEF}" type="slidenum">
              <a:rPr lang="en-US" smtClean="0"/>
              <a:t>14</a:t>
            </a:fld>
            <a:endParaRPr lang="en-US"/>
          </a:p>
        </p:txBody>
      </p:sp>
    </p:spTree>
    <p:extLst>
      <p:ext uri="{BB962C8B-B14F-4D97-AF65-F5344CB8AC3E}">
        <p14:creationId xmlns:p14="http://schemas.microsoft.com/office/powerpoint/2010/main" val="3093472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Having a well organized and clutter-free working space lowers the risk of accidents such as slips and trips, toppling or falling objects, and exposure to hazardous materials.</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More than 60% of injuries in 2021 could have potentially been prevented with workplace organization—5S program. </a:t>
            </a:r>
          </a:p>
          <a:p>
            <a:pPr algn="l">
              <a:buClr>
                <a:srgbClr val="84BD00"/>
              </a:buClr>
              <a:buSzPct val="125000"/>
            </a:pPr>
            <a:endParaRPr lang="en-US" i="1">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An organized, clean work environment speaks to safety behavior and expectations </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Clutter in the workspace causes a higher risks of slips, trips and falls along with the potential of falling objects and blind walking spots.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If the work area is disorganized, cluttered or dirty, employees can question whether leadership cares about safety and whether they should care about safety. </a:t>
            </a:r>
            <a:br>
              <a:rPr lang="en-US">
                <a:latin typeface="Arial" panose="020B0604020202020204" pitchFamily="34" charset="0"/>
                <a:cs typeface="Arial" panose="020B0604020202020204" pitchFamily="34" charset="0"/>
              </a:rPr>
            </a:br>
            <a:endParaRPr lang="en-US" i="1">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15</a:t>
            </a:fld>
            <a:endParaRPr lang="en-US"/>
          </a:p>
        </p:txBody>
      </p:sp>
    </p:spTree>
    <p:extLst>
      <p:ext uri="{BB962C8B-B14F-4D97-AF65-F5344CB8AC3E}">
        <p14:creationId xmlns:p14="http://schemas.microsoft.com/office/powerpoint/2010/main" val="911783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Having the elements of safety culture means nothing means nothing unless it is </a:t>
            </a:r>
            <a:r>
              <a:rPr lang="en-US" sz="1200" b="0">
                <a:solidFill>
                  <a:srgbClr val="84BD00"/>
                </a:solidFill>
                <a:latin typeface="Arial" panose="020B0604020202020204" pitchFamily="34" charset="0"/>
                <a:cs typeface="Arial" panose="020B0604020202020204" pitchFamily="34" charset="0"/>
              </a:rPr>
              <a:t>embodied</a:t>
            </a:r>
            <a:r>
              <a:rPr lang="en-US" sz="1200" b="0">
                <a:solidFill>
                  <a:srgbClr val="0033A0"/>
                </a:solidFill>
                <a:latin typeface="Arial" panose="020B0604020202020204" pitchFamily="34" charset="0"/>
                <a:cs typeface="Arial" panose="020B0604020202020204" pitchFamily="34" charset="0"/>
              </a:rPr>
              <a:t> and </a:t>
            </a:r>
            <a:r>
              <a:rPr lang="en-US" sz="1200" b="0">
                <a:solidFill>
                  <a:srgbClr val="84BD00"/>
                </a:solidFill>
                <a:latin typeface="Arial" panose="020B0604020202020204" pitchFamily="34" charset="0"/>
                <a:cs typeface="Arial" panose="020B0604020202020204" pitchFamily="34" charset="0"/>
              </a:rPr>
              <a:t>practiced</a:t>
            </a:r>
            <a:r>
              <a:rPr lang="en-US" sz="1200" b="0">
                <a:solidFill>
                  <a:srgbClr val="0033A0"/>
                </a:solidFill>
                <a:latin typeface="Arial" panose="020B0604020202020204" pitchFamily="34" charset="0"/>
                <a:cs typeface="Arial" panose="020B0604020202020204" pitchFamily="34" charset="0"/>
              </a:rPr>
              <a:t> by employees.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a:solidFill>
                <a:srgbClr val="0033A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When it comes to safety everyone is a leader regardless or job role or title. </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16</a:t>
            </a:fld>
            <a:endParaRPr lang="en-US"/>
          </a:p>
        </p:txBody>
      </p:sp>
    </p:spTree>
    <p:extLst>
      <p:ext uri="{BB962C8B-B14F-4D97-AF65-F5344CB8AC3E}">
        <p14:creationId xmlns:p14="http://schemas.microsoft.com/office/powerpoint/2010/main" val="1934131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800" b="0" i="0" u="none" strike="noStrike" baseline="0">
                <a:solidFill>
                  <a:srgbClr val="000000"/>
                </a:solidFill>
                <a:latin typeface="Arial" panose="020B0604020202020204" pitchFamily="34" charset="0"/>
                <a:cs typeface="Arial" panose="020B0604020202020204" pitchFamily="34" charset="0"/>
              </a:rPr>
              <a:t>Safety leadership does not have to be a person in a leadership role (Lead hand, Supervisor, Manager). </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A safety leader is somebody who not only exhibits personal safety behaviors but inspires others to do the same. These are people who not only follow safety protocols precisely but speak up in a constructive way when they see that others could be doing something in a safer manner. They acknowledge employees working safely and take time to listen to employees’ safety concern.</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Having additional safety leaders results in more sustained, consistent and positive safety performance and behaviors.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17</a:t>
            </a:fld>
            <a:endParaRPr lang="en-US"/>
          </a:p>
        </p:txBody>
      </p:sp>
    </p:spTree>
    <p:extLst>
      <p:ext uri="{BB962C8B-B14F-4D97-AF65-F5344CB8AC3E}">
        <p14:creationId xmlns:p14="http://schemas.microsoft.com/office/powerpoint/2010/main" val="8701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incidents happen, it is easy to lay blame on the specific circumstances and individual involved but most safety incidents have more than one attributing factor. When we examine incidents to discover root causes, we realize there are many opportunities to accept responsibility and effect change. A change in behavior or circumstances at any level of the root cause analysis, could have prevented the incident in question. </a:t>
            </a:r>
          </a:p>
          <a:p>
            <a:endParaRPr lang="en-US"/>
          </a:p>
          <a:p>
            <a:r>
              <a:rPr lang="en-US"/>
              <a:t>When we all accept responsibility for creating the environment or circumstances that facilitated an incident, we can effectuate meaningful change that ensures a safe workplace for everyone.</a:t>
            </a:r>
          </a:p>
        </p:txBody>
      </p:sp>
      <p:sp>
        <p:nvSpPr>
          <p:cNvPr id="4" name="Slide Number Placeholder 3"/>
          <p:cNvSpPr>
            <a:spLocks noGrp="1"/>
          </p:cNvSpPr>
          <p:nvPr>
            <p:ph type="sldNum" sz="quarter" idx="5"/>
          </p:nvPr>
        </p:nvSpPr>
        <p:spPr/>
        <p:txBody>
          <a:bodyPr/>
          <a:lstStyle/>
          <a:p>
            <a:fld id="{1591D0BE-AFD9-465E-B786-C6F7B19AABEF}" type="slidenum">
              <a:rPr lang="en-US" smtClean="0"/>
              <a:t>18</a:t>
            </a:fld>
            <a:endParaRPr lang="en-US"/>
          </a:p>
        </p:txBody>
      </p:sp>
    </p:spTree>
    <p:extLst>
      <p:ext uri="{BB962C8B-B14F-4D97-AF65-F5344CB8AC3E}">
        <p14:creationId xmlns:p14="http://schemas.microsoft.com/office/powerpoint/2010/main" val="2911626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the building of a safety culture begins with leadership, everyone has a responsibility for the safety of ourselves and those around us. Each one of us shares the responsibility of making sure everyone goes home safe every day. We can achieve this by following the safety procedures that are in place and taking personal ownership for ensuring safety is the first element in every decision we make.</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t>Every employee has the right and responsibility to stop work and report unsafe conditions or actions. Any employee can intervene and has the right to request an operation or activity be stopped if they believe a situation is unsafe and employees are at risk. If you are not sure, you should at report the situation to a supervisor or manager. If your “gut” is telling you something is unsafe, then it probably is.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t>Safety is personal. So personal that you take it take it home. When you are mowing the lawn or hanging Christmas lights, what safety example are you setting for your neighbors or kids? No matter where you are or what you are doing, safety matters.</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591D0BE-AFD9-465E-B786-C6F7B19AABEF}" type="slidenum">
              <a:rPr lang="en-US" smtClean="0"/>
              <a:t>19</a:t>
            </a:fld>
            <a:endParaRPr lang="en-US"/>
          </a:p>
        </p:txBody>
      </p:sp>
    </p:spTree>
    <p:extLst>
      <p:ext uri="{BB962C8B-B14F-4D97-AF65-F5344CB8AC3E}">
        <p14:creationId xmlns:p14="http://schemas.microsoft.com/office/powerpoint/2010/main" val="2967027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Safety must be a commitment that is made by every employee everyday and we can all do something to improve our commitment to safety. Think about your work environment and action and make a commitment to improve or change something that will help keep you and your fellow employees safer. </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You will never know the injury that is prevented when you practice safety leadership.</a:t>
            </a:r>
          </a:p>
          <a:p>
            <a:endParaRPr lang="en-US"/>
          </a:p>
          <a:p>
            <a:r>
              <a:rPr lang="en-US"/>
              <a:t>What actions will YOU take?</a:t>
            </a:r>
          </a:p>
        </p:txBody>
      </p:sp>
      <p:sp>
        <p:nvSpPr>
          <p:cNvPr id="4" name="Slide Number Placeholder 3"/>
          <p:cNvSpPr>
            <a:spLocks noGrp="1"/>
          </p:cNvSpPr>
          <p:nvPr>
            <p:ph type="sldNum" sz="quarter" idx="5"/>
          </p:nvPr>
        </p:nvSpPr>
        <p:spPr/>
        <p:txBody>
          <a:bodyPr/>
          <a:lstStyle/>
          <a:p>
            <a:fld id="{1591D0BE-AFD9-465E-B786-C6F7B19AABEF}" type="slidenum">
              <a:rPr lang="en-US" smtClean="0"/>
              <a:t>20</a:t>
            </a:fld>
            <a:endParaRPr lang="en-US"/>
          </a:p>
        </p:txBody>
      </p:sp>
    </p:spTree>
    <p:extLst>
      <p:ext uri="{BB962C8B-B14F-4D97-AF65-F5344CB8AC3E}">
        <p14:creationId xmlns:p14="http://schemas.microsoft.com/office/powerpoint/2010/main" val="164754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4</a:t>
            </a:fld>
            <a:endParaRPr lang="en-US"/>
          </a:p>
        </p:txBody>
      </p:sp>
    </p:spTree>
    <p:extLst>
      <p:ext uri="{BB962C8B-B14F-4D97-AF65-F5344CB8AC3E}">
        <p14:creationId xmlns:p14="http://schemas.microsoft.com/office/powerpoint/2010/main" val="3321149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Overall, Mauser Packaging Solutions is making year over year improvement regarding safety based on both leading and lagging indicators. However, we still have life altering injuries happening in the workplace.</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5</a:t>
            </a:fld>
            <a:endParaRPr lang="en-US"/>
          </a:p>
        </p:txBody>
      </p:sp>
    </p:spTree>
    <p:extLst>
      <p:ext uri="{BB962C8B-B14F-4D97-AF65-F5344CB8AC3E}">
        <p14:creationId xmlns:p14="http://schemas.microsoft.com/office/powerpoint/2010/main" val="1139463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a corporate level, we are acting on our commitment to safety with investments in infrastructure, training and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latin typeface="Arial" panose="020B0604020202020204" pitchFamily="34" charset="0"/>
                <a:cs typeface="Arial" panose="020B0604020202020204" pitchFamily="34" charset="0"/>
              </a:rPr>
              <a:t>Over $XX of CAPEX investments made over the past X years that directly improve the safety infrastructure in facilities.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solidFill>
                  <a:prstClr val="black"/>
                </a:solidFill>
                <a:latin typeface="Arial" panose="020B0604020202020204" pitchFamily="34" charset="0"/>
                <a:cs typeface="Arial" panose="020B0604020202020204" pitchFamily="34" charset="0"/>
              </a:rPr>
              <a:t>Additional focus and investment made into safety training programs including new hire training and Safety Engagement Workshop for Supervisors.</a:t>
            </a:r>
            <a:endParaRPr lang="en-US" sz="1600">
              <a:solidFill>
                <a:srgbClr val="84BD0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6</a:t>
            </a:fld>
            <a:endParaRPr lang="en-US"/>
          </a:p>
        </p:txBody>
      </p:sp>
    </p:spTree>
    <p:extLst>
      <p:ext uri="{BB962C8B-B14F-4D97-AF65-F5344CB8AC3E}">
        <p14:creationId xmlns:p14="http://schemas.microsoft.com/office/powerpoint/2010/main" val="1430085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We are improving in our safety journey, but employees are still experiencing life altering injuries. </a:t>
            </a:r>
          </a:p>
          <a:p>
            <a:pPr rtl="0"/>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7</a:t>
            </a:fld>
            <a:endParaRPr lang="en-US"/>
          </a:p>
        </p:txBody>
      </p:sp>
    </p:spTree>
    <p:extLst>
      <p:ext uri="{BB962C8B-B14F-4D97-AF65-F5344CB8AC3E}">
        <p14:creationId xmlns:p14="http://schemas.microsoft.com/office/powerpoint/2010/main" val="2230769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past five years, Mauser has been committed to ensuring compliance to OSHA regulations along with implementation of the Life Saving Rules to provide structure around the non-negotiable safety behaviors. We have also been investing significantly in engineering controls to provide the necessary infrastructure to protect employees from risk. But a true safety culture must begin with complete commitment from leadership in the company endorsing a culture where employees are engaged with safety. To take the next step in our safety journey, we are making a commitment at every level of the organization to prioritize safety above all other goals and objectives.</a:t>
            </a:r>
          </a:p>
        </p:txBody>
      </p:sp>
      <p:sp>
        <p:nvSpPr>
          <p:cNvPr id="4" name="Slide Number Placeholder 3"/>
          <p:cNvSpPr>
            <a:spLocks noGrp="1"/>
          </p:cNvSpPr>
          <p:nvPr>
            <p:ph type="sldNum" sz="quarter" idx="5"/>
          </p:nvPr>
        </p:nvSpPr>
        <p:spPr/>
        <p:txBody>
          <a:bodyPr/>
          <a:lstStyle/>
          <a:p>
            <a:fld id="{1591D0BE-AFD9-465E-B786-C6F7B19AABEF}" type="slidenum">
              <a:rPr lang="en-US" smtClean="0"/>
              <a:t>8</a:t>
            </a:fld>
            <a:endParaRPr lang="en-US"/>
          </a:p>
        </p:txBody>
      </p:sp>
    </p:spTree>
    <p:extLst>
      <p:ext uri="{BB962C8B-B14F-4D97-AF65-F5344CB8AC3E}">
        <p14:creationId xmlns:p14="http://schemas.microsoft.com/office/powerpoint/2010/main" val="142167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9</a:t>
            </a:fld>
            <a:endParaRPr lang="en-US"/>
          </a:p>
        </p:txBody>
      </p:sp>
    </p:spTree>
    <p:extLst>
      <p:ext uri="{BB962C8B-B14F-4D97-AF65-F5344CB8AC3E}">
        <p14:creationId xmlns:p14="http://schemas.microsoft.com/office/powerpoint/2010/main" val="1429711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Safety Culture is supported by three pillars </a:t>
            </a:r>
          </a:p>
          <a:p>
            <a:pPr marL="171450" indent="-171450">
              <a:buFont typeface="Arial" panose="020B0604020202020204" pitchFamily="34" charset="0"/>
              <a:buChar char="•"/>
            </a:pPr>
            <a:r>
              <a:rPr lang="en-US"/>
              <a:t>Our Global Health and Safety policy which is the written statement of our commitment to safety</a:t>
            </a:r>
          </a:p>
          <a:p>
            <a:pPr marL="171450" indent="-171450">
              <a:buFont typeface="Arial" panose="020B0604020202020204" pitchFamily="34" charset="0"/>
              <a:buChar char="•"/>
            </a:pPr>
            <a:r>
              <a:rPr lang="en-US"/>
              <a:t>The Life Saving Rules which are the guiding principles of how we practice out commitment to safety</a:t>
            </a:r>
          </a:p>
          <a:p>
            <a:pPr marL="171450" indent="-171450">
              <a:buFont typeface="Arial" panose="020B0604020202020204" pitchFamily="34" charset="0"/>
              <a:buChar char="•"/>
            </a:pPr>
            <a:r>
              <a:rPr lang="en-US"/>
              <a:t>And Workplace Organization which creates the physical space where safe work can be practiced. A safe work environment is created through many factors including machine guarding, automation, fall protection, ventilation, noise control, lighting and more, but organization created through 5S is one area where we all have ownership and responsibility.</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Undergirding these three pillars are safety leaders that are needed at every level of the organization to develop and support a safety culture. A safety culture is nothing without people who comply with it and nurture it every day.</a:t>
            </a:r>
          </a:p>
          <a:p>
            <a:pPr marL="0" indent="0">
              <a:buFont typeface="Arial" panose="020B0604020202020204" pitchFamily="34" charset="0"/>
              <a:buNone/>
            </a:pPr>
            <a:endParaRPr lang="en-US"/>
          </a:p>
          <a:p>
            <a:pPr marL="0" indent="0">
              <a:buFont typeface="Arial" panose="020B0604020202020204" pitchFamily="34" charset="0"/>
              <a:buNone/>
            </a:pPr>
            <a:r>
              <a:rPr lang="en-US"/>
              <a:t>Over the next few slides we will take a look at each of these three pillars.</a:t>
            </a:r>
          </a:p>
        </p:txBody>
      </p:sp>
      <p:sp>
        <p:nvSpPr>
          <p:cNvPr id="4" name="Slide Number Placeholder 3"/>
          <p:cNvSpPr>
            <a:spLocks noGrp="1"/>
          </p:cNvSpPr>
          <p:nvPr>
            <p:ph type="sldNum" sz="quarter" idx="5"/>
          </p:nvPr>
        </p:nvSpPr>
        <p:spPr/>
        <p:txBody>
          <a:bodyPr/>
          <a:lstStyle/>
          <a:p>
            <a:fld id="{1591D0BE-AFD9-465E-B786-C6F7B19AABEF}" type="slidenum">
              <a:rPr lang="en-US" smtClean="0"/>
              <a:t>10</a:t>
            </a:fld>
            <a:endParaRPr lang="en-US"/>
          </a:p>
        </p:txBody>
      </p:sp>
    </p:spTree>
    <p:extLst>
      <p:ext uri="{BB962C8B-B14F-4D97-AF65-F5344CB8AC3E}">
        <p14:creationId xmlns:p14="http://schemas.microsoft.com/office/powerpoint/2010/main" val="613909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Our first pillar is our Global Health and Safety Policy.</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This policy is a recognized written statement of our commitment to protect the health and safety of employees, those we work with and our community. </a:t>
            </a:r>
          </a:p>
          <a:p>
            <a:endParaRPr lang="en-US"/>
          </a:p>
          <a:p>
            <a:pPr algn="l">
              <a:spcAft>
                <a:spcPts val="600"/>
              </a:spcAft>
              <a:buClr>
                <a:srgbClr val="84BD00"/>
              </a:buClr>
              <a:buSzPct val="125000"/>
            </a:pPr>
            <a:r>
              <a:rPr lang="en-US" b="1">
                <a:latin typeface="Arial" panose="020B0604020202020204" pitchFamily="34" charset="0"/>
                <a:cs typeface="Arial" panose="020B0604020202020204" pitchFamily="34" charset="0"/>
              </a:rPr>
              <a:t>Highlights of our policy: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is a core value, not a priority. Relentless is our pursuit of safety.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Integral part of our culture.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Includes our community in which we work and contractors.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Our responsibility as Mauser employees along with our facilities.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Leadership’s accountability.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Incident processes, learning and evolving our safety.</a:t>
            </a:r>
          </a:p>
          <a:p>
            <a:endParaRPr lang="en-US"/>
          </a:p>
          <a:p>
            <a:r>
              <a:rPr lang="en-US"/>
              <a:t>Employees can access our Global Health and Safety Policy on MauserNOW and on communication boards.</a:t>
            </a:r>
          </a:p>
        </p:txBody>
      </p:sp>
      <p:sp>
        <p:nvSpPr>
          <p:cNvPr id="4" name="Slide Number Placeholder 3"/>
          <p:cNvSpPr>
            <a:spLocks noGrp="1"/>
          </p:cNvSpPr>
          <p:nvPr>
            <p:ph type="sldNum" sz="quarter" idx="5"/>
          </p:nvPr>
        </p:nvSpPr>
        <p:spPr/>
        <p:txBody>
          <a:bodyPr/>
          <a:lstStyle/>
          <a:p>
            <a:fld id="{1591D0BE-AFD9-465E-B786-C6F7B19AABEF}" type="slidenum">
              <a:rPr lang="en-US" smtClean="0"/>
              <a:t>11</a:t>
            </a:fld>
            <a:endParaRPr lang="en-US"/>
          </a:p>
        </p:txBody>
      </p:sp>
    </p:spTree>
    <p:extLst>
      <p:ext uri="{BB962C8B-B14F-4D97-AF65-F5344CB8AC3E}">
        <p14:creationId xmlns:p14="http://schemas.microsoft.com/office/powerpoint/2010/main" val="1038210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C00D-9331-41A9-BF4B-10297AEFE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2A4938-A700-4D76-B5FC-398C210D6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7CEE9E-2AF4-418B-A030-0EE79D19D553}"/>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5" name="Footer Placeholder 4">
            <a:extLst>
              <a:ext uri="{FF2B5EF4-FFF2-40B4-BE49-F238E27FC236}">
                <a16:creationId xmlns:a16="http://schemas.microsoft.com/office/drawing/2014/main" id="{324332C3-19C8-4790-A36E-60116AE96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61055F-503B-4878-892F-B9AEDEDFCF6E}"/>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6988440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E0DE6-1F24-4DE7-B098-4792E5A3DB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BF635-F3FC-4286-827E-CB4F54DE3A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BCE3C-C3FD-4EE5-A4FC-0C432F71699C}"/>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5" name="Footer Placeholder 4">
            <a:extLst>
              <a:ext uri="{FF2B5EF4-FFF2-40B4-BE49-F238E27FC236}">
                <a16:creationId xmlns:a16="http://schemas.microsoft.com/office/drawing/2014/main" id="{6F6D0A89-267A-4E55-B238-4C2D0970F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4E342-DED8-4657-A7FE-9E667A6ABD16}"/>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20059250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56544C-A5AC-4BD4-9732-90E8129890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8621A9-0A1B-4CD3-A59D-C10A7B3F93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BD7970-058F-405C-A537-947276906407}"/>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5" name="Footer Placeholder 4">
            <a:extLst>
              <a:ext uri="{FF2B5EF4-FFF2-40B4-BE49-F238E27FC236}">
                <a16:creationId xmlns:a16="http://schemas.microsoft.com/office/drawing/2014/main" id="{3688E72F-5E73-4E54-8E4D-2747AA767C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CD02C-E3AD-4954-9652-A23DC19AEE0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01486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2E0F1F-2E19-32EF-6D21-1C64CBD364A0}"/>
              </a:ext>
            </a:extLst>
          </p:cNvPr>
          <p:cNvPicPr>
            <a:picLocks noChangeAspect="1"/>
          </p:cNvPicPr>
          <p:nvPr userDrawn="1"/>
        </p:nvPicPr>
        <p:blipFill>
          <a:blip r:embed="rId2">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8" name="Picture 7">
            <a:extLst>
              <a:ext uri="{FF2B5EF4-FFF2-40B4-BE49-F238E27FC236}">
                <a16:creationId xmlns:a16="http://schemas.microsoft.com/office/drawing/2014/main" id="{0226EE7E-8483-0F04-5D36-A677440EB8E5}"/>
              </a:ext>
            </a:extLst>
          </p:cNvPr>
          <p:cNvPicPr>
            <a:picLocks noChangeAspect="1"/>
          </p:cNvPicPr>
          <p:nvPr userDrawn="1"/>
        </p:nvPicPr>
        <p:blipFill>
          <a:blip r:embed="rId3">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9" name="TextBox 8">
            <a:extLst>
              <a:ext uri="{FF2B5EF4-FFF2-40B4-BE49-F238E27FC236}">
                <a16:creationId xmlns:a16="http://schemas.microsoft.com/office/drawing/2014/main" id="{86E4AD7D-8731-4923-0BEE-3EC0892111FA}"/>
              </a:ext>
            </a:extLst>
          </p:cNvPr>
          <p:cNvSpPr txBox="1"/>
          <p:nvPr userDrawn="1"/>
        </p:nvSpPr>
        <p:spPr>
          <a:xfrm>
            <a:off x="209550" y="273992"/>
            <a:ext cx="11296650" cy="461665"/>
          </a:xfrm>
          <a:prstGeom prst="rect">
            <a:avLst/>
          </a:prstGeom>
          <a:noFill/>
          <a:effectLst/>
        </p:spPr>
        <p:txBody>
          <a:bodyPr wrap="square" rtlCol="0">
            <a:spAutoFit/>
          </a:bodyPr>
          <a:lstStyle/>
          <a:p>
            <a:pPr>
              <a:spcAft>
                <a:spcPts val="1200"/>
              </a:spcAft>
            </a:pPr>
            <a:r>
              <a:rPr lang="en-US" altLang="zh-CN"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2023 </a:t>
            </a:r>
            <a:r>
              <a:rPr lang="zh-CN" altLang="en-US"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年全球安全停工活动</a:t>
            </a:r>
          </a:p>
        </p:txBody>
      </p:sp>
      <p:sp>
        <p:nvSpPr>
          <p:cNvPr id="10" name="Slide Number Placeholder 8">
            <a:extLst>
              <a:ext uri="{FF2B5EF4-FFF2-40B4-BE49-F238E27FC236}">
                <a16:creationId xmlns:a16="http://schemas.microsoft.com/office/drawing/2014/main" id="{39C49FF0-3A34-1FC7-2F50-448C8A285020}"/>
              </a:ext>
            </a:extLst>
          </p:cNvPr>
          <p:cNvSpPr txBox="1"/>
          <p:nvPr userDrawn="1"/>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07A4B6-1E7B-AC44-B5A2-0FF75B16C423}" type="slidenum">
              <a:rPr lang="en-US" smtClean="0"/>
              <a:t>‹#›</a:t>
            </a:fld>
            <a:endParaRPr lang="en-US"/>
          </a:p>
        </p:txBody>
      </p:sp>
      <p:pic>
        <p:nvPicPr>
          <p:cNvPr id="11" name="Picture 10">
            <a:extLst>
              <a:ext uri="{FF2B5EF4-FFF2-40B4-BE49-F238E27FC236}">
                <a16:creationId xmlns:a16="http://schemas.microsoft.com/office/drawing/2014/main" id="{2BA1B9BD-3D09-FA59-2D3A-D20505794EB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12" name="Straight Connector 11">
            <a:extLst>
              <a:ext uri="{FF2B5EF4-FFF2-40B4-BE49-F238E27FC236}">
                <a16:creationId xmlns:a16="http://schemas.microsoft.com/office/drawing/2014/main" id="{B7EC8150-A69E-7BD5-88DC-A2D8DF167B82}"/>
              </a:ext>
            </a:extLst>
          </p:cNvPr>
          <p:cNvCxnSpPr/>
          <p:nvPr userDrawn="1"/>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2FC4D6D-0EFD-E57A-00F0-528344AA3A9A}"/>
              </a:ext>
            </a:extLst>
          </p:cNvPr>
          <p:cNvSpPr txBox="1"/>
          <p:nvPr userDrawn="1"/>
        </p:nvSpPr>
        <p:spPr>
          <a:xfrm>
            <a:off x="796208" y="6352913"/>
            <a:ext cx="9176468" cy="400110"/>
          </a:xfrm>
          <a:prstGeom prst="rect">
            <a:avLst/>
          </a:prstGeom>
          <a:noFill/>
          <a:effectLst/>
        </p:spPr>
        <p:txBody>
          <a:bodyPr wrap="square" rtlCol="0">
            <a:spAutoFit/>
          </a:bodyPr>
          <a:lstStyle/>
          <a:p>
            <a:pPr>
              <a:spcAft>
                <a:spcPts val="1200"/>
              </a:spcAft>
            </a:pPr>
            <a:r>
              <a:rPr lang="zh-CN" altLang="en-US"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加强安全措施</a:t>
            </a:r>
            <a:endParaRPr lang="en-US"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25578306-AF4F-2A21-FA3E-09A6AE3BBDFD}"/>
              </a:ext>
            </a:extLst>
          </p:cNvPr>
          <p:cNvCxnSpPr/>
          <p:nvPr userDrawn="1"/>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9463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4320-CD27-4419-BDC6-1BD0A7094E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867644-56B0-4A09-A523-B71C17D38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F8D70D-F3BD-4763-90CF-2A5D3EC76EED}"/>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5" name="Footer Placeholder 4">
            <a:extLst>
              <a:ext uri="{FF2B5EF4-FFF2-40B4-BE49-F238E27FC236}">
                <a16:creationId xmlns:a16="http://schemas.microsoft.com/office/drawing/2014/main" id="{BF8F0732-A315-451B-99EF-E9ACD7AD4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FEC20-8E9D-4C43-8805-2CD2F38EA6A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07393289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95550-A671-4BA6-B734-C992107512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5AB48B-78EF-4089-A619-908EB7DF4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83D66F-7023-41B1-AA88-2E0BC924A8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30277F-F7C4-4AC6-BAFD-B3771C16815A}"/>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6" name="Footer Placeholder 5">
            <a:extLst>
              <a:ext uri="{FF2B5EF4-FFF2-40B4-BE49-F238E27FC236}">
                <a16:creationId xmlns:a16="http://schemas.microsoft.com/office/drawing/2014/main" id="{58300F81-A2DE-43E5-979D-E71D95009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B59245-4057-4D56-BDFD-AB27245E0CA4}"/>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78593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823A0-C64C-4CF4-A1A9-449EB33AF4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08C8AA-5FCC-4F7A-ABC8-2F414C1B65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5D29F5-9596-4B30-A5A7-970DE246C9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A60993-955F-44B9-9A55-BCF9475724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09B771-5B0D-460B-866E-D2D0310533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554863-E544-45B6-8F9B-65ED4ED25EB2}"/>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8" name="Footer Placeholder 7">
            <a:extLst>
              <a:ext uri="{FF2B5EF4-FFF2-40B4-BE49-F238E27FC236}">
                <a16:creationId xmlns:a16="http://schemas.microsoft.com/office/drawing/2014/main" id="{2E6473FF-A334-498F-B32D-A6A995B68E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DAA33C-9522-4CB8-BB73-7756696521B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43548818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A8992-87EA-4E3A-A54D-6FBE7E7D2C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C5629B-2E16-4C65-B44F-1CF63C62F85B}"/>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4" name="Footer Placeholder 3">
            <a:extLst>
              <a:ext uri="{FF2B5EF4-FFF2-40B4-BE49-F238E27FC236}">
                <a16:creationId xmlns:a16="http://schemas.microsoft.com/office/drawing/2014/main" id="{C53DE04B-BA00-4E80-94CA-99B7751048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D4FB45-4CDF-419A-AFEC-254A4FE3F9A1}"/>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8984712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8BDA2E-1BB7-4003-8D36-4DA4A4198238}"/>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3" name="Footer Placeholder 2">
            <a:extLst>
              <a:ext uri="{FF2B5EF4-FFF2-40B4-BE49-F238E27FC236}">
                <a16:creationId xmlns:a16="http://schemas.microsoft.com/office/drawing/2014/main" id="{D3B20B5D-41C4-4D48-93C1-300FEAE121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776A52-7F68-4B29-B60C-CDA613981510}"/>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63705313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385CB-AA68-430F-B835-C12997DF5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175E09-4DB3-43FE-AC91-0427D4590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B12C9E-DBC0-4130-9C60-60501DFB3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CD87AE-13FB-423F-9BB6-B530ADD9FFF7}"/>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6" name="Footer Placeholder 5">
            <a:extLst>
              <a:ext uri="{FF2B5EF4-FFF2-40B4-BE49-F238E27FC236}">
                <a16:creationId xmlns:a16="http://schemas.microsoft.com/office/drawing/2014/main" id="{EA8C0D91-1985-4B02-B388-71DB63DE42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749C02-5057-4E84-ACED-A35F13E5D16F}"/>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35387905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6AC1-AE50-4DA4-B2D2-862823B2A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A6394A-C1AF-4904-9B68-0ADE8C7743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798712-E46C-48B5-B904-D00A0B781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435A6-C64B-4971-A926-BAAF9E63B5EF}"/>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6" name="Footer Placeholder 5">
            <a:extLst>
              <a:ext uri="{FF2B5EF4-FFF2-40B4-BE49-F238E27FC236}">
                <a16:creationId xmlns:a16="http://schemas.microsoft.com/office/drawing/2014/main" id="{D5C09BF4-72B7-469F-859E-F7C18D1EBE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72DAE-359F-47FB-93A4-6B979BFB9AE8}"/>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98171220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9029DD-706A-4C08-B1A4-BCBE3AB05F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26AB80-EDA0-4E95-BB1D-2B8FE8EB8A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54730-B5B3-4A09-A036-C7B39B6F92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2D46E-9BC3-4CA1-A7E3-ABE9DF307ADA}" type="datetimeFigureOut">
              <a:rPr lang="en-US" smtClean="0"/>
              <a:t>5/23/2023</a:t>
            </a:fld>
            <a:endParaRPr lang="en-US"/>
          </a:p>
        </p:txBody>
      </p:sp>
      <p:sp>
        <p:nvSpPr>
          <p:cNvPr id="5" name="Footer Placeholder 4">
            <a:extLst>
              <a:ext uri="{FF2B5EF4-FFF2-40B4-BE49-F238E27FC236}">
                <a16:creationId xmlns:a16="http://schemas.microsoft.com/office/drawing/2014/main" id="{E2D13EE9-DFB4-4A3B-B342-2990CB4A39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447578-61AC-4060-B123-4F198CD063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64312-E3E4-4564-8ECF-CE2C86642AEE}" type="slidenum">
              <a:rPr lang="en-US" smtClean="0"/>
              <a:t>‹#›</a:t>
            </a:fld>
            <a:endParaRPr lang="en-US"/>
          </a:p>
        </p:txBody>
      </p:sp>
    </p:spTree>
    <p:extLst>
      <p:ext uri="{BB962C8B-B14F-4D97-AF65-F5344CB8AC3E}">
        <p14:creationId xmlns:p14="http://schemas.microsoft.com/office/powerpoint/2010/main" val="620836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F8C577-5A53-4A6F-A5E8-C35920F0111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30D20442-C116-44FE-9388-F7DBF73D91FE}"/>
              </a:ext>
            </a:extLst>
          </p:cNvPr>
          <p:cNvSpPr/>
          <p:nvPr/>
        </p:nvSpPr>
        <p:spPr>
          <a:xfrm>
            <a:off x="0" y="3579505"/>
            <a:ext cx="12192000" cy="200632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CA947BF-ABA2-4088-9D40-250C382CFAF0}"/>
              </a:ext>
            </a:extLst>
          </p:cNvPr>
          <p:cNvSpPr txBox="1"/>
          <p:nvPr/>
        </p:nvSpPr>
        <p:spPr>
          <a:xfrm>
            <a:off x="331370" y="3787142"/>
            <a:ext cx="11319255" cy="1495013"/>
          </a:xfrm>
          <a:prstGeom prst="rect">
            <a:avLst/>
          </a:prstGeom>
          <a:noFill/>
        </p:spPr>
        <p:txBody>
          <a:bodyPr wrap="square" rtlCol="0">
            <a:spAutoFit/>
          </a:bodyPr>
          <a:lstStyle/>
          <a:p>
            <a:pPr>
              <a:spcAft>
                <a:spcPts val="1200"/>
              </a:spcAft>
              <a:defRPr b="0" i="0"/>
            </a:pPr>
            <a:r>
              <a:rPr lang="2052" sz="4800" b="1">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2023 年全球安全停工活动</a:t>
            </a:r>
          </a:p>
          <a:p>
            <a:pPr algn="r">
              <a:defRPr b="0" i="0"/>
            </a:pPr>
            <a:r>
              <a:rPr lang="2052" sz="3400">
                <a:solidFill>
                  <a:srgbClr val="05223F"/>
                </a:solidFill>
                <a:latin typeface="Arial" panose="020B0604020202020204" pitchFamily="34" charset="0"/>
                <a:cs typeface="Arial" panose="020B0604020202020204" pitchFamily="34" charset="0"/>
              </a:rPr>
              <a:t>“加强安全措施”</a:t>
            </a:r>
          </a:p>
        </p:txBody>
      </p:sp>
      <p:pic>
        <p:nvPicPr>
          <p:cNvPr id="10" name="Picture 9" descr="A picture containing text, clipart&#10;&#10;Description automatically generated">
            <a:extLst>
              <a:ext uri="{FF2B5EF4-FFF2-40B4-BE49-F238E27FC236}">
                <a16:creationId xmlns:a16="http://schemas.microsoft.com/office/drawing/2014/main" id="{A0130519-3D72-4AEE-8663-DC4B839E94B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36411" y="569936"/>
            <a:ext cx="3226652" cy="992817"/>
          </a:xfrm>
          <a:prstGeom prst="rect">
            <a:avLst/>
          </a:prstGeom>
        </p:spPr>
      </p:pic>
      <p:pic>
        <p:nvPicPr>
          <p:cNvPr id="5" name="Picture 4">
            <a:extLst>
              <a:ext uri="{FF2B5EF4-FFF2-40B4-BE49-F238E27FC236}">
                <a16:creationId xmlns:a16="http://schemas.microsoft.com/office/drawing/2014/main" id="{D20F29E0-8C64-4736-819F-74F72FF8E6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
            <a:ext cx="5979695" cy="36012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984129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E654F83F-FFD8-8D46-F4C4-A61A4FF0128C}"/>
              </a:ext>
            </a:extLst>
          </p:cNvPr>
          <p:cNvSpPr txBox="1"/>
          <p:nvPr/>
        </p:nvSpPr>
        <p:spPr>
          <a:xfrm>
            <a:off x="405114" y="1019410"/>
            <a:ext cx="11404546" cy="1006846"/>
          </a:xfrm>
          <a:prstGeom prst="rect">
            <a:avLst/>
          </a:prstGeom>
          <a:noFill/>
        </p:spPr>
        <p:txBody>
          <a:bodyPr wrap="square">
            <a:spAutoFit/>
          </a:bodyPr>
          <a:lstStyle/>
          <a:p>
            <a:pPr algn="l">
              <a:defRPr b="0" i="0"/>
            </a:pPr>
            <a:r>
              <a:rPr lang="2052" sz="2400" b="1">
                <a:solidFill>
                  <a:srgbClr val="0033A0"/>
                </a:solidFill>
                <a:latin typeface="Arial" panose="020B0604020202020204" pitchFamily="34" charset="0"/>
                <a:cs typeface="Arial" panose="020B0604020202020204" pitchFamily="34" charset="0"/>
              </a:rPr>
              <a:t>我们安全文化的三大支柱</a:t>
            </a:r>
          </a:p>
          <a:p>
            <a:pPr algn="l"/>
            <a:endParaRPr lang="en-US">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6A14ADD2-7885-811B-81A7-47EF04E54FD0}"/>
              </a:ext>
            </a:extLst>
          </p:cNvPr>
          <p:cNvGrpSpPr/>
          <p:nvPr/>
        </p:nvGrpSpPr>
        <p:grpSpPr>
          <a:xfrm>
            <a:off x="1463545" y="1520610"/>
            <a:ext cx="2943095" cy="4050320"/>
            <a:chOff x="1463546" y="1624520"/>
            <a:chExt cx="2563666" cy="3910518"/>
          </a:xfrm>
        </p:grpSpPr>
        <p:pic>
          <p:nvPicPr>
            <p:cNvPr id="23" name="Picture 22">
              <a:extLst>
                <a:ext uri="{FF2B5EF4-FFF2-40B4-BE49-F238E27FC236}">
                  <a16:creationId xmlns:a16="http://schemas.microsoft.com/office/drawing/2014/main" id="{61B3755E-C9F4-6A32-0773-F39447628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546" y="1624520"/>
              <a:ext cx="2563666" cy="3910518"/>
            </a:xfrm>
            <a:prstGeom prst="rect">
              <a:avLst/>
            </a:prstGeom>
          </p:spPr>
        </p:pic>
        <p:sp>
          <p:nvSpPr>
            <p:cNvPr id="2" name="TextBox 1">
              <a:extLst>
                <a:ext uri="{FF2B5EF4-FFF2-40B4-BE49-F238E27FC236}">
                  <a16:creationId xmlns:a16="http://schemas.microsoft.com/office/drawing/2014/main" id="{8A6BDCA1-4CB0-169B-46BA-28C3D08C7DA4}"/>
                </a:ext>
              </a:extLst>
            </p:cNvPr>
            <p:cNvSpPr txBox="1"/>
            <p:nvPr/>
          </p:nvSpPr>
          <p:spPr>
            <a:xfrm>
              <a:off x="1573431" y="1643533"/>
              <a:ext cx="2189136" cy="368217"/>
            </a:xfrm>
            <a:prstGeom prst="rect">
              <a:avLst/>
            </a:prstGeom>
            <a:noFill/>
          </p:spPr>
          <p:txBody>
            <a:bodyPr wrap="square" rtlCol="0">
              <a:spAutoFit/>
            </a:bodyPr>
            <a:lstStyle/>
            <a:p>
              <a:pPr algn="ctr">
                <a:defRPr b="0" i="0"/>
              </a:pPr>
              <a:r>
                <a:rPr lang="2052" sz="1900" b="1" spc="30">
                  <a:solidFill>
                    <a:schemeClr val="bg1"/>
                  </a:solidFill>
                  <a:latin typeface="Arial" panose="020B0604020202020204" pitchFamily="34" charset="0"/>
                  <a:cs typeface="Arial" panose="020B0604020202020204" pitchFamily="34" charset="0"/>
                </a:rPr>
                <a:t>承诺</a:t>
              </a:r>
            </a:p>
          </p:txBody>
        </p:sp>
        <p:sp>
          <p:nvSpPr>
            <p:cNvPr id="4" name="TextBox 3">
              <a:extLst>
                <a:ext uri="{FF2B5EF4-FFF2-40B4-BE49-F238E27FC236}">
                  <a16:creationId xmlns:a16="http://schemas.microsoft.com/office/drawing/2014/main" id="{00044FF5-B95C-2C59-9778-DEBD38A69F6D}"/>
                </a:ext>
              </a:extLst>
            </p:cNvPr>
            <p:cNvSpPr txBox="1"/>
            <p:nvPr/>
          </p:nvSpPr>
          <p:spPr>
            <a:xfrm>
              <a:off x="1625860" y="1949188"/>
              <a:ext cx="2105449" cy="500775"/>
            </a:xfrm>
            <a:prstGeom prst="rect">
              <a:avLst/>
            </a:prstGeom>
            <a:noFill/>
          </p:spPr>
          <p:txBody>
            <a:bodyPr wrap="square">
              <a:spAutoFit/>
            </a:bodyPr>
            <a:lstStyle/>
            <a:p>
              <a:pPr algn="ctr">
                <a:defRPr b="0" i="0"/>
              </a:pPr>
              <a:r>
                <a:rPr lang="2052" sz="1400" b="1">
                  <a:latin typeface="Arial" panose="020B0604020202020204" pitchFamily="34" charset="0"/>
                  <a:cs typeface="Arial" panose="020B0604020202020204" pitchFamily="34" charset="0"/>
                </a:rPr>
                <a:t>安全政策</a:t>
              </a:r>
            </a:p>
            <a:p>
              <a:pPr algn="ctr">
                <a:defRPr b="0" i="0"/>
              </a:pPr>
              <a:r>
                <a:rPr lang="2052" sz="1400">
                  <a:latin typeface="Arial" panose="020B0604020202020204" pitchFamily="34" charset="0"/>
                  <a:cs typeface="Arial" panose="020B0604020202020204" pitchFamily="34" charset="0"/>
                </a:rPr>
                <a:t>我们对安全承诺的书面声明</a:t>
              </a:r>
            </a:p>
          </p:txBody>
        </p:sp>
      </p:grpSp>
      <p:grpSp>
        <p:nvGrpSpPr>
          <p:cNvPr id="10" name="Group 9">
            <a:extLst>
              <a:ext uri="{FF2B5EF4-FFF2-40B4-BE49-F238E27FC236}">
                <a16:creationId xmlns:a16="http://schemas.microsoft.com/office/drawing/2014/main" id="{0FBE7420-9302-7C87-49FD-8AC21467FA17}"/>
              </a:ext>
            </a:extLst>
          </p:cNvPr>
          <p:cNvGrpSpPr/>
          <p:nvPr/>
        </p:nvGrpSpPr>
        <p:grpSpPr>
          <a:xfrm>
            <a:off x="4827286" y="1550380"/>
            <a:ext cx="2932431" cy="4050320"/>
            <a:chOff x="4818812" y="1624520"/>
            <a:chExt cx="2554377" cy="3910518"/>
          </a:xfrm>
        </p:grpSpPr>
        <p:pic>
          <p:nvPicPr>
            <p:cNvPr id="21" name="Picture 20">
              <a:extLst>
                <a:ext uri="{FF2B5EF4-FFF2-40B4-BE49-F238E27FC236}">
                  <a16:creationId xmlns:a16="http://schemas.microsoft.com/office/drawing/2014/main" id="{E95A2A08-B540-4870-BC06-37FBE59AF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812" y="1624520"/>
              <a:ext cx="2554377" cy="3910518"/>
            </a:xfrm>
            <a:prstGeom prst="rect">
              <a:avLst/>
            </a:prstGeom>
          </p:spPr>
        </p:pic>
        <p:sp>
          <p:nvSpPr>
            <p:cNvPr id="5" name="TextBox 4">
              <a:extLst>
                <a:ext uri="{FF2B5EF4-FFF2-40B4-BE49-F238E27FC236}">
                  <a16:creationId xmlns:a16="http://schemas.microsoft.com/office/drawing/2014/main" id="{4EEBADD4-B21E-BE76-03DC-BD0FDE0636B2}"/>
                </a:ext>
              </a:extLst>
            </p:cNvPr>
            <p:cNvSpPr txBox="1"/>
            <p:nvPr/>
          </p:nvSpPr>
          <p:spPr>
            <a:xfrm>
              <a:off x="4928694" y="1643533"/>
              <a:ext cx="2189136" cy="368217"/>
            </a:xfrm>
            <a:prstGeom prst="rect">
              <a:avLst/>
            </a:prstGeom>
            <a:noFill/>
          </p:spPr>
          <p:txBody>
            <a:bodyPr wrap="square" rtlCol="0">
              <a:spAutoFit/>
            </a:bodyPr>
            <a:lstStyle/>
            <a:p>
              <a:pPr algn="ctr">
                <a:defRPr b="0" i="0"/>
              </a:pPr>
              <a:r>
                <a:rPr lang="2052" sz="1900" b="1" spc="30">
                  <a:solidFill>
                    <a:schemeClr val="bg1"/>
                  </a:solidFill>
                  <a:latin typeface="Arial" panose="020B0604020202020204" pitchFamily="34" charset="0"/>
                  <a:cs typeface="Arial" panose="020B0604020202020204" pitchFamily="34" charset="0"/>
                </a:rPr>
                <a:t>行为</a:t>
              </a:r>
            </a:p>
          </p:txBody>
        </p:sp>
        <p:sp>
          <p:nvSpPr>
            <p:cNvPr id="7" name="TextBox 6">
              <a:extLst>
                <a:ext uri="{FF2B5EF4-FFF2-40B4-BE49-F238E27FC236}">
                  <a16:creationId xmlns:a16="http://schemas.microsoft.com/office/drawing/2014/main" id="{3EF4BD03-3D26-0B51-59CB-7FC4284B2277}"/>
                </a:ext>
              </a:extLst>
            </p:cNvPr>
            <p:cNvSpPr txBox="1"/>
            <p:nvPr/>
          </p:nvSpPr>
          <p:spPr>
            <a:xfrm>
              <a:off x="4928637" y="1949188"/>
              <a:ext cx="2248215" cy="706977"/>
            </a:xfrm>
            <a:prstGeom prst="rect">
              <a:avLst/>
            </a:prstGeom>
            <a:noFill/>
          </p:spPr>
          <p:txBody>
            <a:bodyPr wrap="square">
              <a:spAutoFit/>
            </a:bodyPr>
            <a:lstStyle/>
            <a:p>
              <a:pPr algn="ctr">
                <a:defRPr b="0" i="0"/>
              </a:pPr>
              <a:r>
                <a:rPr lang="2052" sz="1400" b="1">
                  <a:latin typeface="Arial" panose="020B0604020202020204" pitchFamily="34" charset="0"/>
                  <a:cs typeface="Arial" panose="020B0604020202020204" pitchFamily="34" charset="0"/>
                </a:rPr>
                <a:t>救生规则</a:t>
              </a:r>
            </a:p>
            <a:p>
              <a:pPr algn="ctr">
                <a:defRPr b="0" i="0"/>
              </a:pPr>
              <a:r>
                <a:rPr lang="2052" sz="1400">
                  <a:latin typeface="Arial" panose="020B0604020202020204" pitchFamily="34" charset="0"/>
                  <a:cs typeface="Arial" panose="020B0604020202020204" pitchFamily="34" charset="0"/>
                </a:rPr>
                <a:t>我们如何实践安全承诺的指导原则</a:t>
              </a:r>
            </a:p>
          </p:txBody>
        </p:sp>
      </p:grpSp>
      <p:grpSp>
        <p:nvGrpSpPr>
          <p:cNvPr id="9" name="Group 8">
            <a:extLst>
              <a:ext uri="{FF2B5EF4-FFF2-40B4-BE49-F238E27FC236}">
                <a16:creationId xmlns:a16="http://schemas.microsoft.com/office/drawing/2014/main" id="{21C57242-7424-3F6E-C0E4-8ABF9ED1AEF6}"/>
              </a:ext>
            </a:extLst>
          </p:cNvPr>
          <p:cNvGrpSpPr/>
          <p:nvPr/>
        </p:nvGrpSpPr>
        <p:grpSpPr>
          <a:xfrm>
            <a:off x="8164787" y="1520610"/>
            <a:ext cx="2943095" cy="4050320"/>
            <a:chOff x="8164788" y="1624520"/>
            <a:chExt cx="2563666" cy="3910518"/>
          </a:xfrm>
        </p:grpSpPr>
        <p:pic>
          <p:nvPicPr>
            <p:cNvPr id="25" name="Picture 24">
              <a:extLst>
                <a:ext uri="{FF2B5EF4-FFF2-40B4-BE49-F238E27FC236}">
                  <a16:creationId xmlns:a16="http://schemas.microsoft.com/office/drawing/2014/main" id="{1DE7CE9F-1C90-0645-44E4-DFBE7A803B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4788" y="1624520"/>
              <a:ext cx="2563666" cy="3910518"/>
            </a:xfrm>
            <a:prstGeom prst="rect">
              <a:avLst/>
            </a:prstGeom>
          </p:spPr>
        </p:pic>
        <p:sp>
          <p:nvSpPr>
            <p:cNvPr id="6" name="TextBox 5">
              <a:extLst>
                <a:ext uri="{FF2B5EF4-FFF2-40B4-BE49-F238E27FC236}">
                  <a16:creationId xmlns:a16="http://schemas.microsoft.com/office/drawing/2014/main" id="{D5C95B63-A856-B8F1-6CF8-5BBC6E6BE3EA}"/>
                </a:ext>
              </a:extLst>
            </p:cNvPr>
            <p:cNvSpPr txBox="1"/>
            <p:nvPr/>
          </p:nvSpPr>
          <p:spPr>
            <a:xfrm>
              <a:off x="8291885" y="1643533"/>
              <a:ext cx="2189136" cy="368217"/>
            </a:xfrm>
            <a:prstGeom prst="rect">
              <a:avLst/>
            </a:prstGeom>
            <a:noFill/>
          </p:spPr>
          <p:txBody>
            <a:bodyPr wrap="square" rtlCol="0">
              <a:spAutoFit/>
            </a:bodyPr>
            <a:lstStyle/>
            <a:p>
              <a:pPr algn="ctr">
                <a:defRPr b="0" i="0"/>
              </a:pPr>
              <a:r>
                <a:rPr lang="2052" sz="1900" b="1" spc="30">
                  <a:solidFill>
                    <a:schemeClr val="bg1"/>
                  </a:solidFill>
                  <a:latin typeface="Arial" panose="020B0604020202020204" pitchFamily="34" charset="0"/>
                  <a:cs typeface="Arial" panose="020B0604020202020204" pitchFamily="34" charset="0"/>
                </a:rPr>
                <a:t>环境</a:t>
              </a:r>
            </a:p>
          </p:txBody>
        </p:sp>
        <p:sp>
          <p:nvSpPr>
            <p:cNvPr id="8" name="TextBox 7">
              <a:extLst>
                <a:ext uri="{FF2B5EF4-FFF2-40B4-BE49-F238E27FC236}">
                  <a16:creationId xmlns:a16="http://schemas.microsoft.com/office/drawing/2014/main" id="{5B7F00A6-7B0F-B3BA-1631-49BDF167E626}"/>
                </a:ext>
              </a:extLst>
            </p:cNvPr>
            <p:cNvSpPr txBox="1"/>
            <p:nvPr/>
          </p:nvSpPr>
          <p:spPr>
            <a:xfrm>
              <a:off x="8230798" y="1949188"/>
              <a:ext cx="2284065" cy="500775"/>
            </a:xfrm>
            <a:prstGeom prst="rect">
              <a:avLst/>
            </a:prstGeom>
            <a:noFill/>
          </p:spPr>
          <p:txBody>
            <a:bodyPr wrap="square">
              <a:spAutoFit/>
            </a:bodyPr>
            <a:lstStyle/>
            <a:p>
              <a:pPr algn="ctr">
                <a:defRPr b="0" i="0"/>
              </a:pPr>
              <a:r>
                <a:rPr lang="2052" sz="1400" b="1">
                  <a:latin typeface="Arial" panose="020B0604020202020204" pitchFamily="34" charset="0"/>
                  <a:cs typeface="Arial" panose="020B0604020202020204" pitchFamily="34" charset="0"/>
                </a:rPr>
                <a:t>工作场所组织管理（5S）</a:t>
              </a:r>
            </a:p>
            <a:p>
              <a:pPr algn="ctr">
                <a:defRPr b="0" i="0"/>
              </a:pPr>
              <a:r>
                <a:rPr lang="2052" sz="1400">
                  <a:latin typeface="Arial" panose="020B0604020202020204" pitchFamily="34" charset="0"/>
                  <a:cs typeface="Arial" panose="020B0604020202020204" pitchFamily="34" charset="0"/>
                </a:rPr>
                <a:t>创造一个可以安全工作的空间</a:t>
              </a:r>
            </a:p>
          </p:txBody>
        </p:sp>
      </p:grpSp>
      <p:sp>
        <p:nvSpPr>
          <p:cNvPr id="31" name="TextBox 30">
            <a:extLst>
              <a:ext uri="{FF2B5EF4-FFF2-40B4-BE49-F238E27FC236}">
                <a16:creationId xmlns:a16="http://schemas.microsoft.com/office/drawing/2014/main" id="{ACD8E254-9A66-268E-E14A-653B7F7D4047}"/>
              </a:ext>
            </a:extLst>
          </p:cNvPr>
          <p:cNvSpPr txBox="1"/>
          <p:nvPr/>
        </p:nvSpPr>
        <p:spPr>
          <a:xfrm>
            <a:off x="668209" y="5297542"/>
            <a:ext cx="10855582" cy="823783"/>
          </a:xfrm>
          <a:prstGeom prst="rect">
            <a:avLst/>
          </a:prstGeom>
          <a:noFill/>
        </p:spPr>
        <p:txBody>
          <a:bodyPr wrap="square">
            <a:spAutoFit/>
          </a:bodyPr>
          <a:lstStyle/>
          <a:p>
            <a:pPr algn="ctr">
              <a:buClr>
                <a:srgbClr val="84BD00"/>
              </a:buClr>
              <a:buSzPct val="125000"/>
              <a:defRPr b="0" i="0"/>
            </a:pPr>
            <a:r>
              <a:rPr lang="2052" sz="2400" b="0">
                <a:solidFill>
                  <a:srgbClr val="0033A0"/>
                </a:solidFill>
                <a:latin typeface="Arial" panose="020B0604020202020204" pitchFamily="34" charset="0"/>
                <a:cs typeface="Arial" panose="020B0604020202020204" pitchFamily="34" charset="0"/>
              </a:rPr>
              <a:t>组织</a:t>
            </a:r>
            <a:r>
              <a:rPr lang="2052" sz="2400" b="1">
                <a:solidFill>
                  <a:srgbClr val="0033A0"/>
                </a:solidFill>
                <a:latin typeface="Arial" panose="020B0604020202020204" pitchFamily="34" charset="0"/>
                <a:cs typeface="Arial" panose="020B0604020202020204" pitchFamily="34" charset="0"/>
              </a:rPr>
              <a:t>各个层面的</a:t>
            </a:r>
            <a:r>
              <a:rPr lang="2052" sz="2400" b="1">
                <a:solidFill>
                  <a:srgbClr val="84BD00"/>
                </a:solidFill>
                <a:latin typeface="Arial" panose="020B0604020202020204" pitchFamily="34" charset="0"/>
                <a:cs typeface="Arial" panose="020B0604020202020204" pitchFamily="34" charset="0"/>
              </a:rPr>
              <a:t>安全领导者</a:t>
            </a:r>
            <a:r>
              <a:rPr lang="2052" sz="2400" b="1">
                <a:solidFill>
                  <a:srgbClr val="0033A0"/>
                </a:solidFill>
                <a:latin typeface="Arial" panose="020B0604020202020204" pitchFamily="34" charset="0"/>
                <a:cs typeface="Arial" panose="020B0604020202020204" pitchFamily="34" charset="0"/>
              </a:rPr>
              <a:t>都需要</a:t>
            </a:r>
            <a:r>
              <a:rPr lang="2052" sz="2400" b="0">
                <a:solidFill>
                  <a:srgbClr val="0033A0"/>
                </a:solidFill>
                <a:latin typeface="Arial" panose="020B0604020202020204" pitchFamily="34" charset="0"/>
                <a:cs typeface="Arial" panose="020B0604020202020204" pitchFamily="34" charset="0"/>
              </a:rPr>
              <a:t> </a:t>
            </a:r>
            <a:br>
              <a:rPr lang="2052" sz="2400" b="1">
                <a:solidFill>
                  <a:srgbClr val="0033A0"/>
                </a:solidFill>
                <a:latin typeface="Arial" panose="020B0604020202020204" pitchFamily="34" charset="0"/>
                <a:cs typeface="Arial" panose="020B0604020202020204" pitchFamily="34" charset="0"/>
              </a:rPr>
            </a:br>
            <a:r>
              <a:rPr lang="2052" sz="2400" b="1">
                <a:solidFill>
                  <a:srgbClr val="84BD00"/>
                </a:solidFill>
                <a:latin typeface="Arial" panose="020B0604020202020204" pitchFamily="34" charset="0"/>
                <a:cs typeface="Arial" panose="020B0604020202020204" pitchFamily="34" charset="0"/>
              </a:rPr>
              <a:t>培养</a:t>
            </a:r>
            <a:r>
              <a:rPr lang="2052" sz="2400" b="1">
                <a:solidFill>
                  <a:srgbClr val="0033A0"/>
                </a:solidFill>
                <a:latin typeface="Arial" panose="020B0604020202020204" pitchFamily="34" charset="0"/>
                <a:cs typeface="Arial" panose="020B0604020202020204" pitchFamily="34" charset="0"/>
              </a:rPr>
              <a:t>和</a:t>
            </a:r>
            <a:r>
              <a:rPr lang="2052" sz="2400" b="1">
                <a:solidFill>
                  <a:srgbClr val="84BD00"/>
                </a:solidFill>
                <a:latin typeface="Arial" panose="020B0604020202020204" pitchFamily="34" charset="0"/>
                <a:cs typeface="Arial" panose="020B0604020202020204" pitchFamily="34" charset="0"/>
              </a:rPr>
              <a:t>支持</a:t>
            </a:r>
            <a:r>
              <a:rPr lang="2052" sz="2400" b="1">
                <a:solidFill>
                  <a:srgbClr val="0033A0"/>
                </a:solidFill>
                <a:latin typeface="Arial" panose="020B0604020202020204" pitchFamily="34" charset="0"/>
                <a:cs typeface="Arial" panose="020B0604020202020204" pitchFamily="34" charset="0"/>
              </a:rPr>
              <a:t>安全文化。</a:t>
            </a:r>
          </a:p>
        </p:txBody>
      </p:sp>
    </p:spTree>
    <p:extLst>
      <p:ext uri="{BB962C8B-B14F-4D97-AF65-F5344CB8AC3E}">
        <p14:creationId xmlns:p14="http://schemas.microsoft.com/office/powerpoint/2010/main" val="27469140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07C2F1-C247-6520-EA6F-2E94F9662346}"/>
              </a:ext>
            </a:extLst>
          </p:cNvPr>
          <p:cNvSpPr txBox="1"/>
          <p:nvPr/>
        </p:nvSpPr>
        <p:spPr>
          <a:xfrm>
            <a:off x="424405" y="1048598"/>
            <a:ext cx="6436721" cy="3005282"/>
          </a:xfrm>
          <a:prstGeom prst="rect">
            <a:avLst/>
          </a:prstGeom>
          <a:noFill/>
        </p:spPr>
        <p:txBody>
          <a:bodyPr wrap="square">
            <a:spAutoFit/>
          </a:bodyPr>
          <a:lstStyle/>
          <a:p>
            <a:pPr algn="l">
              <a:defRPr b="0" i="0"/>
            </a:pPr>
            <a:r>
              <a:rPr lang="2052" sz="2400" b="1">
                <a:solidFill>
                  <a:srgbClr val="0033A0"/>
                </a:solidFill>
                <a:latin typeface="Arial" panose="020B0604020202020204" pitchFamily="34" charset="0"/>
                <a:cs typeface="Arial" panose="020B0604020202020204" pitchFamily="34" charset="0"/>
              </a:rPr>
              <a:t>我们的安全之旅</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2052" b="1">
                <a:latin typeface="Arial" panose="020B0604020202020204" pitchFamily="34" charset="0"/>
                <a:cs typeface="Arial" panose="020B0604020202020204" pitchFamily="34" charset="0"/>
              </a:rPr>
              <a:t>我们的政策的亮点：</a:t>
            </a:r>
          </a:p>
          <a:p>
            <a:pPr marL="285750" indent="-285750" algn="l">
              <a:buClr>
                <a:srgbClr val="84BD00"/>
              </a:buClr>
              <a:buSzPct val="125000"/>
              <a:buFont typeface="Wingdings" panose="05000000000000000000" pitchFamily="2" charset="2"/>
              <a:buChar char="ü"/>
              <a:defRPr b="0" i="0"/>
            </a:pPr>
            <a:r>
              <a:rPr lang="2052">
                <a:latin typeface="Arial" panose="020B0604020202020204" pitchFamily="34" charset="0"/>
                <a:cs typeface="Arial" panose="020B0604020202020204" pitchFamily="34" charset="0"/>
              </a:rPr>
              <a:t>安全是核心价值，而不是优先事项。 坚持不怠是我们对安全的追求。</a:t>
            </a:r>
          </a:p>
          <a:p>
            <a:pPr marL="285750" indent="-285750" algn="l">
              <a:buClr>
                <a:srgbClr val="84BD00"/>
              </a:buClr>
              <a:buSzPct val="125000"/>
              <a:buFont typeface="Wingdings" panose="05000000000000000000" pitchFamily="2" charset="2"/>
              <a:buChar char="ü"/>
              <a:defRPr b="0" i="0"/>
            </a:pPr>
            <a:r>
              <a:rPr lang="2052">
                <a:latin typeface="Arial" panose="020B0604020202020204" pitchFamily="34" charset="0"/>
                <a:cs typeface="Arial" panose="020B0604020202020204" pitchFamily="34" charset="0"/>
              </a:rPr>
              <a:t>我们的文化不可或缺的一部分。</a:t>
            </a:r>
          </a:p>
          <a:p>
            <a:pPr marL="285750" indent="-285750" algn="l">
              <a:buClr>
                <a:srgbClr val="84BD00"/>
              </a:buClr>
              <a:buSzPct val="125000"/>
              <a:buFont typeface="Wingdings" panose="05000000000000000000" pitchFamily="2" charset="2"/>
              <a:buChar char="ü"/>
              <a:defRPr b="0" i="0"/>
            </a:pPr>
            <a:r>
              <a:rPr lang="2052">
                <a:latin typeface="Arial" panose="020B0604020202020204" pitchFamily="34" charset="0"/>
                <a:cs typeface="Arial" panose="020B0604020202020204" pitchFamily="34" charset="0"/>
              </a:rPr>
              <a:t>包括我们工作所在的社区以及承包商。</a:t>
            </a:r>
          </a:p>
          <a:p>
            <a:pPr marL="285750" indent="-285750" algn="l">
              <a:buClr>
                <a:srgbClr val="84BD00"/>
              </a:buClr>
              <a:buSzPct val="125000"/>
              <a:buFont typeface="Wingdings" panose="05000000000000000000" pitchFamily="2" charset="2"/>
              <a:buChar char="ü"/>
              <a:defRPr b="0" i="0"/>
            </a:pPr>
            <a:r>
              <a:rPr lang="2052">
                <a:latin typeface="Arial" panose="020B0604020202020204" pitchFamily="34" charset="0"/>
                <a:cs typeface="Arial" panose="020B0604020202020204" pitchFamily="34" charset="0"/>
              </a:rPr>
              <a:t>Mauser 员工以及我们经营场所的责任。</a:t>
            </a:r>
          </a:p>
          <a:p>
            <a:pPr marL="285750" indent="-285750" algn="l">
              <a:buClr>
                <a:srgbClr val="84BD00"/>
              </a:buClr>
              <a:buSzPct val="125000"/>
              <a:buFont typeface="Wingdings" panose="05000000000000000000" pitchFamily="2" charset="2"/>
              <a:buChar char="ü"/>
              <a:defRPr b="0" i="0"/>
            </a:pPr>
            <a:r>
              <a:rPr lang="2052">
                <a:latin typeface="Arial" panose="020B0604020202020204" pitchFamily="34" charset="0"/>
                <a:cs typeface="Arial" panose="020B0604020202020204" pitchFamily="34" charset="0"/>
              </a:rPr>
              <a:t>领导的责任。</a:t>
            </a:r>
          </a:p>
          <a:p>
            <a:pPr marL="285750" indent="-285750" algn="l">
              <a:buClr>
                <a:srgbClr val="84BD00"/>
              </a:buClr>
              <a:buSzPct val="125000"/>
              <a:buFont typeface="Wingdings" panose="05000000000000000000" pitchFamily="2" charset="2"/>
              <a:buChar char="ü"/>
              <a:defRPr b="0" i="0"/>
            </a:pPr>
            <a:r>
              <a:rPr lang="2052">
                <a:latin typeface="Arial" panose="020B0604020202020204" pitchFamily="34" charset="0"/>
                <a:cs typeface="Arial" panose="020B0604020202020204" pitchFamily="34" charset="0"/>
              </a:rPr>
              <a:t>事故处理，了解和改进我们的安全。</a:t>
            </a:r>
          </a:p>
        </p:txBody>
      </p:sp>
      <p:pic>
        <p:nvPicPr>
          <p:cNvPr id="2" name="Picture 1" descr="Text, letter&#10;&#10;Description automatically generated">
            <a:extLst>
              <a:ext uri="{FF2B5EF4-FFF2-40B4-BE49-F238E27FC236}">
                <a16:creationId xmlns:a16="http://schemas.microsoft.com/office/drawing/2014/main" id="{1CC5D518-F981-E9F9-DA4E-DB6FF2774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579" y="1226915"/>
            <a:ext cx="4257079" cy="4577959"/>
          </a:xfrm>
          <a:prstGeom prst="rect">
            <a:avLst/>
          </a:prstGeom>
        </p:spPr>
      </p:pic>
    </p:spTree>
    <p:extLst>
      <p:ext uri="{BB962C8B-B14F-4D97-AF65-F5344CB8AC3E}">
        <p14:creationId xmlns:p14="http://schemas.microsoft.com/office/powerpoint/2010/main" val="29050756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5485905" cy="2654411"/>
          </a:xfrm>
          <a:prstGeom prst="rect">
            <a:avLst/>
          </a:prstGeom>
          <a:noFill/>
        </p:spPr>
        <p:txBody>
          <a:bodyPr wrap="square">
            <a:spAutoFit/>
          </a:bodyPr>
          <a:lstStyle/>
          <a:p>
            <a:pPr algn="l">
              <a:defRPr b="0" i="0"/>
            </a:pPr>
            <a:r>
              <a:rPr lang="2052" sz="2400" b="1">
                <a:solidFill>
                  <a:srgbClr val="0033A0"/>
                </a:solidFill>
                <a:latin typeface="Arial" panose="020B0604020202020204" pitchFamily="34" charset="0"/>
                <a:cs typeface="Arial" panose="020B0604020202020204" pitchFamily="34" charset="0"/>
              </a:rPr>
              <a:t>救生规则</a:t>
            </a:r>
          </a:p>
          <a:p>
            <a:pPr algn="l"/>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2052">
                <a:latin typeface="Arial" panose="020B0604020202020204" pitchFamily="34" charset="0"/>
                <a:cs typeface="Arial" panose="020B0604020202020204" pitchFamily="34" charset="0"/>
              </a:rPr>
              <a:t>救生规则（LSR）是</a:t>
            </a:r>
            <a:r>
              <a:rPr lang="2052" b="1">
                <a:solidFill>
                  <a:srgbClr val="84BD00"/>
                </a:solidFill>
                <a:latin typeface="Arial" panose="020B0604020202020204" pitchFamily="34" charset="0"/>
                <a:cs typeface="Arial" panose="020B0604020202020204" pitchFamily="34" charset="0"/>
              </a:rPr>
              <a:t>关键安全原则</a:t>
            </a:r>
            <a:r>
              <a:rPr lang="2052">
                <a:latin typeface="Arial" panose="020B0604020202020204" pitchFamily="34" charset="0"/>
                <a:cs typeface="Arial" panose="020B0604020202020204" pitchFamily="34" charset="0"/>
              </a:rPr>
              <a:t>；其可解决我们经营中特有的危险，保护我们免受严重伤亡。</a:t>
            </a:r>
          </a:p>
          <a:p>
            <a:pPr algn="l">
              <a:buClr>
                <a:srgbClr val="84BD00"/>
              </a:buClr>
              <a:buSzPct val="125000"/>
            </a:pPr>
            <a:endParaRPr lang="en-US">
              <a:latin typeface="Arial" panose="020B0604020202020204" pitchFamily="34" charset="0"/>
              <a:cs typeface="Arial" panose="020B0604020202020204" pitchFamily="34" charset="0"/>
            </a:endParaRPr>
          </a:p>
        </p:txBody>
      </p:sp>
      <p:pic>
        <p:nvPicPr>
          <p:cNvPr id="3" name="Picture 2" descr="Diagram, timeline&#10;&#10;Description automatically generated">
            <a:extLst>
              <a:ext uri="{FF2B5EF4-FFF2-40B4-BE49-F238E27FC236}">
                <a16:creationId xmlns:a16="http://schemas.microsoft.com/office/drawing/2014/main" id="{24D7C4FB-83CE-886E-F524-9A5D12935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169" y="1048598"/>
            <a:ext cx="3749442" cy="48522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278075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6CF977-0EB9-F35D-2830-6414223C44DB}"/>
              </a:ext>
            </a:extLst>
          </p:cNvPr>
          <p:cNvSpPr txBox="1"/>
          <p:nvPr/>
        </p:nvSpPr>
        <p:spPr>
          <a:xfrm>
            <a:off x="368197" y="1248790"/>
            <a:ext cx="11276050" cy="2120478"/>
          </a:xfrm>
          <a:prstGeom prst="rect">
            <a:avLst/>
          </a:prstGeom>
          <a:noFill/>
        </p:spPr>
        <p:txBody>
          <a:bodyPr wrap="square">
            <a:spAutoFit/>
          </a:bodyPr>
          <a:lstStyle/>
          <a:p>
            <a:pPr algn="l">
              <a:spcAft>
                <a:spcPts val="600"/>
              </a:spcAft>
              <a:buClr>
                <a:srgbClr val="84BD00"/>
              </a:buClr>
              <a:buSzPct val="125000"/>
              <a:defRPr b="0" i="0"/>
            </a:pPr>
            <a:r>
              <a:rPr lang="2052" b="1">
                <a:latin typeface="Arial" panose="020B0604020202020204" pitchFamily="34" charset="0"/>
                <a:cs typeface="Arial" panose="020B0604020202020204" pitchFamily="34" charset="0"/>
              </a:rPr>
              <a:t>积极遵守救生规则：</a:t>
            </a:r>
          </a:p>
          <a:p>
            <a:pPr marL="285750" indent="-285750" algn="l">
              <a:spcAft>
                <a:spcPts val="600"/>
              </a:spcAft>
              <a:buClr>
                <a:srgbClr val="84BD00"/>
              </a:buClr>
              <a:buSzPct val="125000"/>
              <a:buFont typeface="Wingdings" panose="05000000000000000000" pitchFamily="2" charset="2"/>
              <a:buChar char="ü"/>
              <a:defRPr b="0" i="0"/>
            </a:pPr>
            <a:r>
              <a:rPr lang="2052" b="1">
                <a:solidFill>
                  <a:srgbClr val="84BD00"/>
                </a:solidFill>
                <a:latin typeface="Arial" panose="020B0604020202020204" pitchFamily="34" charset="0"/>
                <a:cs typeface="Arial" panose="020B0604020202020204" pitchFamily="34" charset="0"/>
              </a:rPr>
              <a:t>教育</a:t>
            </a:r>
            <a:r>
              <a:rPr lang="2052">
                <a:latin typeface="Arial" panose="020B0604020202020204" pitchFamily="34" charset="0"/>
                <a:cs typeface="Arial" panose="020B0604020202020204" pitchFamily="34" charset="0"/>
              </a:rPr>
              <a:t>——您有责任了解救生规则。 不懂就问！</a:t>
            </a:r>
          </a:p>
          <a:p>
            <a:pPr marL="285750" indent="-285750" algn="l">
              <a:spcAft>
                <a:spcPts val="600"/>
              </a:spcAft>
              <a:buClr>
                <a:srgbClr val="84BD00"/>
              </a:buClr>
              <a:buSzPct val="125000"/>
              <a:buFont typeface="Wingdings" panose="05000000000000000000" pitchFamily="2" charset="2"/>
              <a:buChar char="ü"/>
              <a:defRPr b="0" i="0"/>
            </a:pPr>
            <a:r>
              <a:rPr lang="2052" b="1">
                <a:solidFill>
                  <a:srgbClr val="84BD00"/>
                </a:solidFill>
                <a:latin typeface="Arial" panose="020B0604020202020204" pitchFamily="34" charset="0"/>
                <a:cs typeface="Arial" panose="020B0604020202020204" pitchFamily="34" charset="0"/>
              </a:rPr>
              <a:t>遵守</a:t>
            </a:r>
            <a:r>
              <a:rPr lang="2052">
                <a:latin typeface="Arial" panose="020B0604020202020204" pitchFamily="34" charset="0"/>
                <a:cs typeface="Arial" panose="020B0604020202020204" pitchFamily="34" charset="0"/>
              </a:rPr>
              <a:t>救生规则——无论职位或工作角色如何，每个人都必须遵守这些规则</a:t>
            </a:r>
          </a:p>
          <a:p>
            <a:pPr marL="285750" indent="-285750" algn="l">
              <a:spcAft>
                <a:spcPts val="600"/>
              </a:spcAft>
              <a:buClr>
                <a:srgbClr val="84BD00"/>
              </a:buClr>
              <a:buSzPct val="125000"/>
              <a:buFont typeface="Wingdings" panose="05000000000000000000" pitchFamily="2" charset="2"/>
              <a:buChar char="ü"/>
              <a:defRPr b="0" i="0"/>
            </a:pPr>
            <a:r>
              <a:rPr lang="2052" b="1">
                <a:solidFill>
                  <a:srgbClr val="84BD00"/>
                </a:solidFill>
                <a:latin typeface="Arial" panose="020B0604020202020204" pitchFamily="34" charset="0"/>
                <a:cs typeface="Arial" panose="020B0604020202020204" pitchFamily="34" charset="0"/>
              </a:rPr>
              <a:t>风险评估</a:t>
            </a:r>
            <a:r>
              <a:rPr lang="2052">
                <a:latin typeface="Arial" panose="020B0604020202020204" pitchFamily="34" charset="0"/>
                <a:cs typeface="Arial" panose="020B0604020202020204" pitchFamily="34" charset="0"/>
              </a:rPr>
              <a:t>——在执行任务之前，根据救生规则对任务进行审查。</a:t>
            </a:r>
          </a:p>
          <a:p>
            <a:pPr marL="285750" indent="-285750" algn="l">
              <a:spcAft>
                <a:spcPts val="600"/>
              </a:spcAft>
              <a:buClr>
                <a:srgbClr val="84BD00"/>
              </a:buClr>
              <a:buSzPct val="125000"/>
              <a:buFont typeface="Wingdings" panose="05000000000000000000" pitchFamily="2" charset="2"/>
              <a:buChar char="ü"/>
              <a:defRPr b="0" i="0"/>
            </a:pPr>
            <a:r>
              <a:rPr lang="2052" b="1">
                <a:solidFill>
                  <a:srgbClr val="84BD00"/>
                </a:solidFill>
                <a:latin typeface="Arial" panose="020B0604020202020204" pitchFamily="34" charset="0"/>
                <a:cs typeface="Arial" panose="020B0604020202020204" pitchFamily="34" charset="0"/>
              </a:rPr>
              <a:t>干预</a:t>
            </a:r>
            <a:r>
              <a:rPr lang="2052">
                <a:latin typeface="Arial" panose="020B0604020202020204" pitchFamily="34" charset="0"/>
                <a:cs typeface="Arial" panose="020B0604020202020204" pitchFamily="34" charset="0"/>
              </a:rPr>
              <a:t>——如果发现没有遵守救生规则并且员工处于危险之中，每个人都有权要求停止作业或活动。</a:t>
            </a:r>
          </a:p>
          <a:p>
            <a:pPr marL="285750" indent="-285750" algn="l">
              <a:spcAft>
                <a:spcPts val="600"/>
              </a:spcAft>
              <a:buClr>
                <a:srgbClr val="84BD00"/>
              </a:buClr>
              <a:buSzPct val="125000"/>
              <a:buFont typeface="Wingdings" panose="05000000000000000000" pitchFamily="2" charset="2"/>
              <a:buChar char="ü"/>
              <a:defRPr b="0" i="0"/>
            </a:pPr>
            <a:r>
              <a:rPr lang="2052" b="1">
                <a:solidFill>
                  <a:srgbClr val="84BD00"/>
                </a:solidFill>
                <a:latin typeface="Arial" panose="020B0604020202020204" pitchFamily="34" charset="0"/>
                <a:cs typeface="Arial" panose="020B0604020202020204" pitchFamily="34" charset="0"/>
              </a:rPr>
              <a:t>积极配合</a:t>
            </a:r>
            <a:r>
              <a:rPr lang="2052" b="0">
                <a:solidFill>
                  <a:srgbClr val="84BD00"/>
                </a:solidFill>
                <a:latin typeface="Arial" panose="020B0604020202020204" pitchFamily="34" charset="0"/>
                <a:cs typeface="Arial" panose="020B0604020202020204" pitchFamily="34" charset="0"/>
              </a:rPr>
              <a:t> </a:t>
            </a:r>
            <a:r>
              <a:rPr lang="2052">
                <a:latin typeface="Arial" panose="020B0604020202020204" pitchFamily="34" charset="0"/>
                <a:cs typeface="Arial" panose="020B0604020202020204" pitchFamily="34" charset="0"/>
              </a:rPr>
              <a:t>——如果您看到同事处于危险之中，请讲出来</a:t>
            </a:r>
            <a:endParaRPr lang="en-US"/>
          </a:p>
        </p:txBody>
      </p:sp>
      <p:sp>
        <p:nvSpPr>
          <p:cNvPr id="23" name="Rectangle 22">
            <a:extLst>
              <a:ext uri="{FF2B5EF4-FFF2-40B4-BE49-F238E27FC236}">
                <a16:creationId xmlns:a16="http://schemas.microsoft.com/office/drawing/2014/main" id="{830B4356-7294-CDA9-3F34-80A67E83B50E}"/>
              </a:ext>
            </a:extLst>
          </p:cNvPr>
          <p:cNvSpPr/>
          <p:nvPr/>
        </p:nvSpPr>
        <p:spPr>
          <a:xfrm>
            <a:off x="796430" y="4359756"/>
            <a:ext cx="102666" cy="264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4A4544E8-25DF-7D2F-D0C9-9E3F43C910CD}"/>
              </a:ext>
            </a:extLst>
          </p:cNvPr>
          <p:cNvPicPr>
            <a:picLocks noChangeAspect="1"/>
          </p:cNvPicPr>
          <p:nvPr/>
        </p:nvPicPr>
        <p:blipFill>
          <a:blip r:embed="rId3"/>
          <a:stretch>
            <a:fillRect/>
          </a:stretch>
        </p:blipFill>
        <p:spPr>
          <a:xfrm>
            <a:off x="593690" y="4361242"/>
            <a:ext cx="893168" cy="893168"/>
          </a:xfrm>
          <a:prstGeom prst="rect">
            <a:avLst/>
          </a:prstGeom>
        </p:spPr>
      </p:pic>
      <p:pic>
        <p:nvPicPr>
          <p:cNvPr id="25" name="Picture 24">
            <a:extLst>
              <a:ext uri="{FF2B5EF4-FFF2-40B4-BE49-F238E27FC236}">
                <a16:creationId xmlns:a16="http://schemas.microsoft.com/office/drawing/2014/main" id="{7993C558-2A02-46F0-7280-B245213FC0AA}"/>
              </a:ext>
            </a:extLst>
          </p:cNvPr>
          <p:cNvPicPr>
            <a:picLocks noChangeAspect="1"/>
          </p:cNvPicPr>
          <p:nvPr/>
        </p:nvPicPr>
        <p:blipFill>
          <a:blip r:embed="rId4"/>
          <a:stretch>
            <a:fillRect/>
          </a:stretch>
        </p:blipFill>
        <p:spPr>
          <a:xfrm>
            <a:off x="3479901" y="4362870"/>
            <a:ext cx="891540" cy="891540"/>
          </a:xfrm>
          <a:prstGeom prst="rect">
            <a:avLst/>
          </a:prstGeom>
        </p:spPr>
      </p:pic>
      <p:pic>
        <p:nvPicPr>
          <p:cNvPr id="26" name="Picture 25">
            <a:extLst>
              <a:ext uri="{FF2B5EF4-FFF2-40B4-BE49-F238E27FC236}">
                <a16:creationId xmlns:a16="http://schemas.microsoft.com/office/drawing/2014/main" id="{7ED4FCC2-EFDF-9AF4-1D70-A8165677576E}"/>
              </a:ext>
            </a:extLst>
          </p:cNvPr>
          <p:cNvPicPr>
            <a:picLocks noChangeAspect="1"/>
          </p:cNvPicPr>
          <p:nvPr/>
        </p:nvPicPr>
        <p:blipFill>
          <a:blip r:embed="rId5"/>
          <a:stretch>
            <a:fillRect/>
          </a:stretch>
        </p:blipFill>
        <p:spPr>
          <a:xfrm>
            <a:off x="6308313" y="4362870"/>
            <a:ext cx="891540" cy="891540"/>
          </a:xfrm>
          <a:prstGeom prst="rect">
            <a:avLst/>
          </a:prstGeom>
        </p:spPr>
      </p:pic>
      <p:pic>
        <p:nvPicPr>
          <p:cNvPr id="27" name="Picture 26">
            <a:extLst>
              <a:ext uri="{FF2B5EF4-FFF2-40B4-BE49-F238E27FC236}">
                <a16:creationId xmlns:a16="http://schemas.microsoft.com/office/drawing/2014/main" id="{E5F6E569-21F9-9DFE-081D-730C06ABF8F5}"/>
              </a:ext>
            </a:extLst>
          </p:cNvPr>
          <p:cNvPicPr>
            <a:picLocks noChangeAspect="1"/>
          </p:cNvPicPr>
          <p:nvPr/>
        </p:nvPicPr>
        <p:blipFill>
          <a:blip r:embed="rId6"/>
          <a:stretch>
            <a:fillRect/>
          </a:stretch>
        </p:blipFill>
        <p:spPr>
          <a:xfrm>
            <a:off x="9081097" y="4362870"/>
            <a:ext cx="891540" cy="891540"/>
          </a:xfrm>
          <a:prstGeom prst="rect">
            <a:avLst/>
          </a:prstGeom>
        </p:spPr>
      </p:pic>
      <p:pic>
        <p:nvPicPr>
          <p:cNvPr id="28" name="Picture 27">
            <a:extLst>
              <a:ext uri="{FF2B5EF4-FFF2-40B4-BE49-F238E27FC236}">
                <a16:creationId xmlns:a16="http://schemas.microsoft.com/office/drawing/2014/main" id="{C0D5AFB9-9950-3E70-52AB-CEF7A0237D71}"/>
              </a:ext>
            </a:extLst>
          </p:cNvPr>
          <p:cNvPicPr>
            <a:picLocks noChangeAspect="1"/>
          </p:cNvPicPr>
          <p:nvPr/>
        </p:nvPicPr>
        <p:blipFill>
          <a:blip r:embed="rId7"/>
          <a:stretch>
            <a:fillRect/>
          </a:stretch>
        </p:blipFill>
        <p:spPr>
          <a:xfrm>
            <a:off x="2070201" y="4762377"/>
            <a:ext cx="891540" cy="891540"/>
          </a:xfrm>
          <a:prstGeom prst="rect">
            <a:avLst/>
          </a:prstGeom>
        </p:spPr>
      </p:pic>
      <p:pic>
        <p:nvPicPr>
          <p:cNvPr id="29" name="Picture 28">
            <a:extLst>
              <a:ext uri="{FF2B5EF4-FFF2-40B4-BE49-F238E27FC236}">
                <a16:creationId xmlns:a16="http://schemas.microsoft.com/office/drawing/2014/main" id="{5919C713-893C-6AC6-51DC-708CC4F0652E}"/>
              </a:ext>
            </a:extLst>
          </p:cNvPr>
          <p:cNvPicPr>
            <a:picLocks noChangeAspect="1"/>
          </p:cNvPicPr>
          <p:nvPr/>
        </p:nvPicPr>
        <p:blipFill>
          <a:blip r:embed="rId8"/>
          <a:stretch>
            <a:fillRect/>
          </a:stretch>
        </p:blipFill>
        <p:spPr>
          <a:xfrm>
            <a:off x="4860685" y="4762377"/>
            <a:ext cx="891540" cy="891540"/>
          </a:xfrm>
          <a:prstGeom prst="rect">
            <a:avLst/>
          </a:prstGeom>
        </p:spPr>
      </p:pic>
      <p:pic>
        <p:nvPicPr>
          <p:cNvPr id="30" name="Picture 29">
            <a:extLst>
              <a:ext uri="{FF2B5EF4-FFF2-40B4-BE49-F238E27FC236}">
                <a16:creationId xmlns:a16="http://schemas.microsoft.com/office/drawing/2014/main" id="{0D45DCA7-A6EC-E78E-F811-C26D0B1A143F}"/>
              </a:ext>
            </a:extLst>
          </p:cNvPr>
          <p:cNvPicPr>
            <a:picLocks noChangeAspect="1"/>
          </p:cNvPicPr>
          <p:nvPr/>
        </p:nvPicPr>
        <p:blipFill>
          <a:blip r:embed="rId9"/>
          <a:stretch>
            <a:fillRect/>
          </a:stretch>
        </p:blipFill>
        <p:spPr>
          <a:xfrm>
            <a:off x="7651169" y="4762377"/>
            <a:ext cx="891540" cy="891540"/>
          </a:xfrm>
          <a:prstGeom prst="rect">
            <a:avLst/>
          </a:prstGeom>
        </p:spPr>
      </p:pic>
      <p:pic>
        <p:nvPicPr>
          <p:cNvPr id="31" name="Picture 30">
            <a:extLst>
              <a:ext uri="{FF2B5EF4-FFF2-40B4-BE49-F238E27FC236}">
                <a16:creationId xmlns:a16="http://schemas.microsoft.com/office/drawing/2014/main" id="{93601CDC-58DF-1009-E470-F4B9EE56D6C5}"/>
              </a:ext>
            </a:extLst>
          </p:cNvPr>
          <p:cNvPicPr>
            <a:picLocks noChangeAspect="1"/>
          </p:cNvPicPr>
          <p:nvPr/>
        </p:nvPicPr>
        <p:blipFill>
          <a:blip r:embed="rId10"/>
          <a:stretch>
            <a:fillRect/>
          </a:stretch>
        </p:blipFill>
        <p:spPr>
          <a:xfrm>
            <a:off x="10441652" y="4762377"/>
            <a:ext cx="891540" cy="891540"/>
          </a:xfrm>
          <a:prstGeom prst="rect">
            <a:avLst/>
          </a:prstGeom>
        </p:spPr>
      </p:pic>
      <p:sp>
        <p:nvSpPr>
          <p:cNvPr id="32" name="TextBox 31">
            <a:extLst>
              <a:ext uri="{FF2B5EF4-FFF2-40B4-BE49-F238E27FC236}">
                <a16:creationId xmlns:a16="http://schemas.microsoft.com/office/drawing/2014/main" id="{713E9475-CCCC-973D-1F68-CAD1592DE9DD}"/>
              </a:ext>
            </a:extLst>
          </p:cNvPr>
          <p:cNvSpPr txBox="1"/>
          <p:nvPr/>
        </p:nvSpPr>
        <p:spPr>
          <a:xfrm>
            <a:off x="2167599" y="5673703"/>
            <a:ext cx="696743" cy="236422"/>
          </a:xfrm>
          <a:prstGeom prst="rect">
            <a:avLst/>
          </a:prstGeom>
          <a:noFill/>
        </p:spPr>
        <p:txBody>
          <a:bodyPr wrap="square" rtlCol="0">
            <a:noAutofit/>
          </a:bodyPr>
          <a:lstStyle/>
          <a:p>
            <a:pPr algn="ctr" defTabSz="685800">
              <a:spcBef>
                <a:spcPts val="675"/>
              </a:spcBef>
              <a:buClr>
                <a:srgbClr val="0033A0"/>
              </a:buClr>
              <a:defRPr b="0" i="0"/>
            </a:pPr>
            <a:r>
              <a:rPr lang="2052" sz="1200" b="1">
                <a:solidFill>
                  <a:srgbClr val="0054A6"/>
                </a:solidFill>
                <a:latin typeface="Arial"/>
              </a:rPr>
              <a:t>高温作业</a:t>
            </a:r>
            <a:r>
              <a:rPr lang="2052" sz="1200" b="0">
                <a:solidFill>
                  <a:srgbClr val="0054A6"/>
                </a:solidFill>
                <a:latin typeface="Arial"/>
              </a:rPr>
              <a:t>  </a:t>
            </a:r>
          </a:p>
          <a:p>
            <a:pPr algn="ctr" defTabSz="685800">
              <a:buClr>
                <a:srgbClr val="0033A0"/>
              </a:buClr>
            </a:pPr>
            <a:endParaRPr lang="en-GB" sz="1200">
              <a:solidFill>
                <a:srgbClr val="0054A6"/>
              </a:solidFill>
              <a:latin typeface="Arial"/>
            </a:endParaRP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3" name="TextBox 32">
            <a:extLst>
              <a:ext uri="{FF2B5EF4-FFF2-40B4-BE49-F238E27FC236}">
                <a16:creationId xmlns:a16="http://schemas.microsoft.com/office/drawing/2014/main" id="{282376C9-8611-F371-5FDF-F08DC94AE4BC}"/>
              </a:ext>
            </a:extLst>
          </p:cNvPr>
          <p:cNvSpPr txBox="1"/>
          <p:nvPr/>
        </p:nvSpPr>
        <p:spPr>
          <a:xfrm>
            <a:off x="3287591" y="5225596"/>
            <a:ext cx="1276160" cy="219238"/>
          </a:xfrm>
          <a:prstGeom prst="rect">
            <a:avLst/>
          </a:prstGeom>
          <a:noFill/>
        </p:spPr>
        <p:txBody>
          <a:bodyPr wrap="square" rtlCol="0">
            <a:noAutofit/>
          </a:bodyPr>
          <a:lstStyle/>
          <a:p>
            <a:pPr algn="ctr" defTabSz="685800">
              <a:spcBef>
                <a:spcPts val="675"/>
              </a:spcBef>
              <a:buClr>
                <a:srgbClr val="0033A0"/>
              </a:buClr>
              <a:defRPr b="0" i="0"/>
            </a:pPr>
            <a:r>
              <a:rPr lang="2052" sz="1200" b="1">
                <a:solidFill>
                  <a:srgbClr val="0054A6"/>
                </a:solidFill>
                <a:latin typeface="Arial"/>
              </a:rPr>
              <a:t>封闭空间</a:t>
            </a:r>
            <a:r>
              <a:rPr lang="2052" sz="1200" b="0">
                <a:solidFill>
                  <a:srgbClr val="0054A6"/>
                </a:solidFill>
                <a:latin typeface="Arial"/>
              </a:rPr>
              <a:t> </a:t>
            </a:r>
          </a:p>
          <a:p>
            <a:pPr algn="ctr" defTabSz="685800">
              <a:buClr>
                <a:srgbClr val="0033A0"/>
              </a:buClr>
            </a:pPr>
            <a:endParaRPr lang="en-GB" sz="1200">
              <a:solidFill>
                <a:srgbClr val="0054A6"/>
              </a:solidFill>
              <a:latin typeface="Arial"/>
            </a:endParaRPr>
          </a:p>
          <a:p>
            <a:pPr algn="ctr" defTabSz="685800">
              <a:buClr>
                <a:srgbClr val="0033A0"/>
              </a:buClr>
              <a:defRPr b="0" i="0"/>
            </a:pPr>
            <a:br>
              <a:rPr lang="2052"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4" name="TextBox 33">
            <a:extLst>
              <a:ext uri="{FF2B5EF4-FFF2-40B4-BE49-F238E27FC236}">
                <a16:creationId xmlns:a16="http://schemas.microsoft.com/office/drawing/2014/main" id="{1A683D8C-1124-9658-60A1-4DA53C804474}"/>
              </a:ext>
            </a:extLst>
          </p:cNvPr>
          <p:cNvSpPr txBox="1"/>
          <p:nvPr/>
        </p:nvSpPr>
        <p:spPr>
          <a:xfrm>
            <a:off x="6286373" y="5236514"/>
            <a:ext cx="935420" cy="197403"/>
          </a:xfrm>
          <a:prstGeom prst="rect">
            <a:avLst/>
          </a:prstGeom>
          <a:noFill/>
        </p:spPr>
        <p:txBody>
          <a:bodyPr wrap="square" rtlCol="0">
            <a:noAutofit/>
          </a:bodyPr>
          <a:lstStyle/>
          <a:p>
            <a:pPr algn="ctr" defTabSz="685800">
              <a:buClr>
                <a:srgbClr val="0033A0"/>
              </a:buClr>
              <a:defRPr b="0" i="0"/>
            </a:pPr>
            <a:r>
              <a:rPr lang="2052" sz="1200" b="1">
                <a:solidFill>
                  <a:srgbClr val="0054A6"/>
                </a:solidFill>
                <a:latin typeface="Arial"/>
              </a:rPr>
              <a:t>安全驾驶</a:t>
            </a:r>
            <a:endParaRPr lang="en-GB" sz="1200">
              <a:solidFill>
                <a:srgbClr val="0054A6"/>
              </a:solidFill>
              <a:latin typeface="Arial"/>
            </a:endParaRPr>
          </a:p>
        </p:txBody>
      </p:sp>
      <p:sp>
        <p:nvSpPr>
          <p:cNvPr id="35" name="TextBox 34">
            <a:extLst>
              <a:ext uri="{FF2B5EF4-FFF2-40B4-BE49-F238E27FC236}">
                <a16:creationId xmlns:a16="http://schemas.microsoft.com/office/drawing/2014/main" id="{B146176B-0F8D-747D-B9B7-DC69AC602E5C}"/>
              </a:ext>
            </a:extLst>
          </p:cNvPr>
          <p:cNvSpPr txBox="1"/>
          <p:nvPr/>
        </p:nvSpPr>
        <p:spPr>
          <a:xfrm>
            <a:off x="8930545" y="5238562"/>
            <a:ext cx="1192644" cy="193307"/>
          </a:xfrm>
          <a:prstGeom prst="rect">
            <a:avLst/>
          </a:prstGeom>
          <a:noFill/>
        </p:spPr>
        <p:txBody>
          <a:bodyPr wrap="square" rtlCol="0">
            <a:noAutofit/>
          </a:bodyPr>
          <a:lstStyle/>
          <a:p>
            <a:pPr algn="ctr" defTabSz="685800">
              <a:spcBef>
                <a:spcPts val="675"/>
              </a:spcBef>
              <a:buClr>
                <a:srgbClr val="0033A0"/>
              </a:buClr>
              <a:defRPr b="0" i="0"/>
            </a:pPr>
            <a:r>
              <a:rPr lang="2052" sz="1200" b="1">
                <a:solidFill>
                  <a:srgbClr val="0054A6"/>
                </a:solidFill>
                <a:latin typeface="Arial"/>
              </a:rPr>
              <a:t>能量隔离</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6" name="TextBox 35">
            <a:extLst>
              <a:ext uri="{FF2B5EF4-FFF2-40B4-BE49-F238E27FC236}">
                <a16:creationId xmlns:a16="http://schemas.microsoft.com/office/drawing/2014/main" id="{8C4A820A-9754-9379-6DC1-BACB17EE1024}"/>
              </a:ext>
            </a:extLst>
          </p:cNvPr>
          <p:cNvSpPr txBox="1"/>
          <p:nvPr/>
        </p:nvSpPr>
        <p:spPr>
          <a:xfrm>
            <a:off x="4877955" y="5673703"/>
            <a:ext cx="857000" cy="207374"/>
          </a:xfrm>
          <a:prstGeom prst="rect">
            <a:avLst/>
          </a:prstGeom>
          <a:noFill/>
        </p:spPr>
        <p:txBody>
          <a:bodyPr wrap="square" rtlCol="0">
            <a:noAutofit/>
          </a:bodyPr>
          <a:lstStyle/>
          <a:p>
            <a:pPr algn="ctr" defTabSz="685800">
              <a:spcBef>
                <a:spcPts val="675"/>
              </a:spcBef>
              <a:buClr>
                <a:srgbClr val="0033A0"/>
              </a:buClr>
              <a:defRPr b="0" i="0"/>
            </a:pPr>
            <a:r>
              <a:rPr lang="2052" sz="1200" b="1">
                <a:solidFill>
                  <a:srgbClr val="0054A6"/>
                </a:solidFill>
                <a:latin typeface="Arial"/>
              </a:rPr>
              <a:t>火线</a:t>
            </a:r>
            <a:endParaRPr lang="en-GB" sz="1200">
              <a:solidFill>
                <a:srgbClr val="0054A6"/>
              </a:solidFill>
              <a:latin typeface="Arial"/>
            </a:endParaRPr>
          </a:p>
          <a:p>
            <a:pPr algn="ctr" defTabSz="685800">
              <a:buClr>
                <a:srgbClr val="0033A0"/>
              </a:buClr>
            </a:pPr>
            <a:endParaRPr lang="en-GB" sz="1200">
              <a:solidFill>
                <a:srgbClr val="0054A6"/>
              </a:solidFill>
              <a:latin typeface="Arial"/>
            </a:endParaRPr>
          </a:p>
          <a:p>
            <a:pPr algn="ctr" defTabSz="685800">
              <a:buClr>
                <a:srgbClr val="0033A0"/>
              </a:buClr>
              <a:defRPr b="0" i="0"/>
            </a:pPr>
            <a:br>
              <a:rPr lang="2052"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7" name="TextBox 36">
            <a:extLst>
              <a:ext uri="{FF2B5EF4-FFF2-40B4-BE49-F238E27FC236}">
                <a16:creationId xmlns:a16="http://schemas.microsoft.com/office/drawing/2014/main" id="{CF2F0A6E-3700-43BE-A875-B990E768AA43}"/>
              </a:ext>
            </a:extLst>
          </p:cNvPr>
          <p:cNvSpPr txBox="1"/>
          <p:nvPr/>
        </p:nvSpPr>
        <p:spPr>
          <a:xfrm>
            <a:off x="7395532" y="5673703"/>
            <a:ext cx="1402814" cy="237738"/>
          </a:xfrm>
          <a:prstGeom prst="rect">
            <a:avLst/>
          </a:prstGeom>
          <a:noFill/>
        </p:spPr>
        <p:txBody>
          <a:bodyPr wrap="square" rtlCol="0">
            <a:noAutofit/>
          </a:bodyPr>
          <a:lstStyle/>
          <a:p>
            <a:pPr algn="ctr" defTabSz="685800">
              <a:buClr>
                <a:srgbClr val="0033A0"/>
              </a:buClr>
              <a:defRPr b="0" i="0"/>
            </a:pPr>
            <a:r>
              <a:rPr lang="2052" sz="1200" b="1">
                <a:solidFill>
                  <a:srgbClr val="0054A6"/>
                </a:solidFill>
                <a:latin typeface="Arial"/>
              </a:rPr>
              <a:t>有害物质</a:t>
            </a:r>
            <a:r>
              <a:rPr lang="2052" sz="1200" b="0">
                <a:solidFill>
                  <a:srgbClr val="0054A6"/>
                </a:solidFill>
                <a:latin typeface="Arial"/>
              </a:rPr>
              <a:t> </a:t>
            </a:r>
            <a:endParaRPr lang="en-GB" sz="1200">
              <a:solidFill>
                <a:srgbClr val="0054A6"/>
              </a:solidFill>
              <a:latin typeface="Arial"/>
            </a:endParaRPr>
          </a:p>
        </p:txBody>
      </p:sp>
      <p:sp>
        <p:nvSpPr>
          <p:cNvPr id="38" name="TextBox 37">
            <a:extLst>
              <a:ext uri="{FF2B5EF4-FFF2-40B4-BE49-F238E27FC236}">
                <a16:creationId xmlns:a16="http://schemas.microsoft.com/office/drawing/2014/main" id="{E0671D7B-F6C7-F58E-45D2-3AB725D681A2}"/>
              </a:ext>
            </a:extLst>
          </p:cNvPr>
          <p:cNvSpPr txBox="1"/>
          <p:nvPr/>
        </p:nvSpPr>
        <p:spPr>
          <a:xfrm>
            <a:off x="10350324" y="5673703"/>
            <a:ext cx="1074196" cy="246961"/>
          </a:xfrm>
          <a:prstGeom prst="rect">
            <a:avLst/>
          </a:prstGeom>
          <a:noFill/>
        </p:spPr>
        <p:txBody>
          <a:bodyPr wrap="square" rtlCol="0">
            <a:noAutofit/>
          </a:bodyPr>
          <a:lstStyle/>
          <a:p>
            <a:pPr algn="ctr" defTabSz="685800">
              <a:spcBef>
                <a:spcPts val="675"/>
              </a:spcBef>
              <a:buClr>
                <a:srgbClr val="0033A0"/>
              </a:buClr>
              <a:defRPr b="0" i="0"/>
            </a:pPr>
            <a:r>
              <a:rPr lang="2052" sz="1200" b="1">
                <a:solidFill>
                  <a:srgbClr val="0054A6"/>
                </a:solidFill>
                <a:latin typeface="Arial"/>
              </a:rPr>
              <a:t>坠落防护</a:t>
            </a:r>
            <a:endParaRPr lang="en-GB" sz="1200">
              <a:solidFill>
                <a:srgbClr val="0054A6"/>
              </a:solidFill>
              <a:latin typeface="Arial"/>
            </a:endParaRPr>
          </a:p>
        </p:txBody>
      </p:sp>
      <p:sp>
        <p:nvSpPr>
          <p:cNvPr id="39" name="TextBox 38">
            <a:extLst>
              <a:ext uri="{FF2B5EF4-FFF2-40B4-BE49-F238E27FC236}">
                <a16:creationId xmlns:a16="http://schemas.microsoft.com/office/drawing/2014/main" id="{A33D923A-3146-3556-1D6C-4D48CD45CAFD}"/>
              </a:ext>
            </a:extLst>
          </p:cNvPr>
          <p:cNvSpPr txBox="1"/>
          <p:nvPr/>
        </p:nvSpPr>
        <p:spPr>
          <a:xfrm>
            <a:off x="499590" y="5231885"/>
            <a:ext cx="1081368" cy="206661"/>
          </a:xfrm>
          <a:prstGeom prst="rect">
            <a:avLst/>
          </a:prstGeom>
          <a:noFill/>
        </p:spPr>
        <p:txBody>
          <a:bodyPr wrap="square" rtlCol="0">
            <a:noAutofit/>
          </a:bodyPr>
          <a:lstStyle/>
          <a:p>
            <a:pPr algn="ctr" defTabSz="685800">
              <a:spcBef>
                <a:spcPts val="675"/>
              </a:spcBef>
              <a:buClr>
                <a:srgbClr val="0033A0"/>
              </a:buClr>
              <a:defRPr b="0" i="0"/>
            </a:pPr>
            <a:r>
              <a:rPr lang="2052" sz="1200" b="1">
                <a:solidFill>
                  <a:srgbClr val="0054A6"/>
                </a:solidFill>
                <a:latin typeface="Arial"/>
              </a:rPr>
              <a:t>安全控制</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Tree>
    <p:extLst>
      <p:ext uri="{BB962C8B-B14F-4D97-AF65-F5344CB8AC3E}">
        <p14:creationId xmlns:p14="http://schemas.microsoft.com/office/powerpoint/2010/main" val="238708800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C12A048-4D6C-E8CA-53D3-6A5629B0508B}"/>
              </a:ext>
            </a:extLst>
          </p:cNvPr>
          <p:cNvSpPr txBox="1"/>
          <p:nvPr/>
        </p:nvSpPr>
        <p:spPr>
          <a:xfrm>
            <a:off x="1360158" y="3605704"/>
            <a:ext cx="4614514" cy="1006846"/>
          </a:xfrm>
          <a:prstGeom prst="rect">
            <a:avLst/>
          </a:prstGeom>
          <a:noFill/>
        </p:spPr>
        <p:txBody>
          <a:bodyPr wrap="square" rtlCol="0">
            <a:spAutoFit/>
          </a:bodyPr>
          <a:lstStyle/>
          <a:p>
            <a:pPr>
              <a:defRPr b="0" i="0"/>
            </a:pPr>
            <a:r>
              <a:rPr lang="2052" b="1">
                <a:solidFill>
                  <a:srgbClr val="84BD00"/>
                </a:solidFill>
                <a:latin typeface="Arial" panose="020B0604020202020204" pitchFamily="34" charset="0"/>
                <a:cs typeface="Arial" panose="020B0604020202020204" pitchFamily="34" charset="0"/>
              </a:rPr>
              <a:t>SET IN ORDER (确立秩序)</a:t>
            </a:r>
          </a:p>
          <a:p>
            <a:pPr>
              <a:defRPr b="0" i="0"/>
            </a:pPr>
            <a:r>
              <a:rPr lang="2052" sz="1400" b="1" i="0" u="none" strike="noStrike">
                <a:solidFill>
                  <a:srgbClr val="000000"/>
                </a:solidFill>
                <a:latin typeface="Arial" panose="020B0604020202020204" pitchFamily="34" charset="0"/>
                <a:cs typeface="Arial" panose="020B0604020202020204" pitchFamily="34" charset="0"/>
              </a:rPr>
              <a:t>安全成效：</a:t>
            </a:r>
          </a:p>
          <a:p>
            <a:pPr marL="171450" indent="-171450">
              <a:buClr>
                <a:srgbClr val="84BD00"/>
              </a:buClr>
              <a:buSzPct val="125000"/>
              <a:buFont typeface="Wingdings" panose="05000000000000000000" pitchFamily="2" charset="2"/>
              <a:buChar char="ü"/>
              <a:defRPr b="0" i="0"/>
            </a:pPr>
            <a:r>
              <a:rPr lang="2052" sz="1400" b="0" i="0" u="none" strike="noStrike">
                <a:solidFill>
                  <a:srgbClr val="000000"/>
                </a:solidFill>
                <a:latin typeface="Arial" panose="020B0604020202020204" pitchFamily="34" charset="0"/>
                <a:cs typeface="Arial" panose="020B0604020202020204" pitchFamily="34" charset="0"/>
              </a:rPr>
              <a:t>员工拿错物品的可能性更小。</a:t>
            </a:r>
          </a:p>
          <a:p>
            <a:pPr marL="171450" indent="-171450">
              <a:buClr>
                <a:srgbClr val="84BD00"/>
              </a:buClr>
              <a:buSzPct val="125000"/>
              <a:buFont typeface="Wingdings" panose="05000000000000000000" pitchFamily="2" charset="2"/>
              <a:buChar char="ü"/>
              <a:defRPr b="0" i="0"/>
            </a:pPr>
            <a:r>
              <a:rPr lang="2052" sz="1400" b="0" i="0" u="none" strike="noStrike">
                <a:solidFill>
                  <a:srgbClr val="000000"/>
                </a:solidFill>
                <a:latin typeface="Arial" panose="020B0604020202020204" pitchFamily="34" charset="0"/>
                <a:cs typeface="Arial" panose="020B0604020202020204" pitchFamily="34" charset="0"/>
              </a:rPr>
              <a:t>用错物品会造成严重的安全风险。</a:t>
            </a:r>
          </a:p>
        </p:txBody>
      </p:sp>
      <p:sp>
        <p:nvSpPr>
          <p:cNvPr id="2" name="TextBox 1">
            <a:extLst>
              <a:ext uri="{FF2B5EF4-FFF2-40B4-BE49-F238E27FC236}">
                <a16:creationId xmlns:a16="http://schemas.microsoft.com/office/drawing/2014/main" id="{7102047C-D8E4-8762-1C3A-E7EF3F8E8F11}"/>
              </a:ext>
            </a:extLst>
          </p:cNvPr>
          <p:cNvSpPr txBox="1"/>
          <p:nvPr/>
        </p:nvSpPr>
        <p:spPr>
          <a:xfrm>
            <a:off x="424405" y="1048598"/>
            <a:ext cx="11357658" cy="732251"/>
          </a:xfrm>
          <a:prstGeom prst="rect">
            <a:avLst/>
          </a:prstGeom>
          <a:noFill/>
        </p:spPr>
        <p:txBody>
          <a:bodyPr wrap="square">
            <a:spAutoFit/>
          </a:bodyPr>
          <a:lstStyle/>
          <a:p>
            <a:pPr algn="l">
              <a:defRPr b="0" i="0"/>
            </a:pPr>
            <a:r>
              <a:rPr lang="2052" sz="2400" b="1">
                <a:solidFill>
                  <a:srgbClr val="0033A0"/>
                </a:solidFill>
                <a:latin typeface="Arial" panose="020B0604020202020204" pitchFamily="34" charset="0"/>
                <a:cs typeface="Arial" panose="020B0604020202020204" pitchFamily="34" charset="0"/>
              </a:rPr>
              <a:t>工作场所组织管理 – 5S</a:t>
            </a:r>
          </a:p>
          <a:p>
            <a:pPr algn="l">
              <a:buClr>
                <a:srgbClr val="84BD00"/>
              </a:buClr>
              <a:buSzPct val="125000"/>
              <a:defRPr b="0" i="0"/>
            </a:pPr>
            <a:r>
              <a:rPr lang="2052">
                <a:latin typeface="Arial" panose="020B0604020202020204" pitchFamily="34" charset="0"/>
                <a:cs typeface="Arial" panose="020B0604020202020204" pitchFamily="34" charset="0"/>
              </a:rPr>
              <a:t>5S 系统是一个持续改进的过程，旨在提高生产率和工作场所的安全。</a:t>
            </a:r>
          </a:p>
        </p:txBody>
      </p:sp>
      <p:pic>
        <p:nvPicPr>
          <p:cNvPr id="6" name="Graphic 5">
            <a:extLst>
              <a:ext uri="{FF2B5EF4-FFF2-40B4-BE49-F238E27FC236}">
                <a16:creationId xmlns:a16="http://schemas.microsoft.com/office/drawing/2014/main" id="{7758A237-977A-4C3E-6727-EF238C0BB0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036" y="1978075"/>
            <a:ext cx="728183" cy="669716"/>
          </a:xfrm>
          <a:prstGeom prst="rect">
            <a:avLst/>
          </a:prstGeom>
        </p:spPr>
      </p:pic>
      <p:pic>
        <p:nvPicPr>
          <p:cNvPr id="8" name="Graphic 7">
            <a:extLst>
              <a:ext uri="{FF2B5EF4-FFF2-40B4-BE49-F238E27FC236}">
                <a16:creationId xmlns:a16="http://schemas.microsoft.com/office/drawing/2014/main" id="{A21F97F6-C526-730B-A512-68E877E429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1551" y="3707777"/>
            <a:ext cx="654798" cy="668440"/>
          </a:xfrm>
          <a:prstGeom prst="rect">
            <a:avLst/>
          </a:prstGeom>
        </p:spPr>
      </p:pic>
      <p:pic>
        <p:nvPicPr>
          <p:cNvPr id="10" name="Graphic 9">
            <a:extLst>
              <a:ext uri="{FF2B5EF4-FFF2-40B4-BE49-F238E27FC236}">
                <a16:creationId xmlns:a16="http://schemas.microsoft.com/office/drawing/2014/main" id="{6524E9F2-5456-0605-6458-D7906E3BC4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1551" y="4920886"/>
            <a:ext cx="659283" cy="668440"/>
          </a:xfrm>
          <a:prstGeom prst="rect">
            <a:avLst/>
          </a:prstGeom>
        </p:spPr>
      </p:pic>
      <p:pic>
        <p:nvPicPr>
          <p:cNvPr id="12" name="Graphic 11">
            <a:extLst>
              <a:ext uri="{FF2B5EF4-FFF2-40B4-BE49-F238E27FC236}">
                <a16:creationId xmlns:a16="http://schemas.microsoft.com/office/drawing/2014/main" id="{60C6215D-FEA5-724C-C887-095820C9BB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54147" y="2380004"/>
            <a:ext cx="537740" cy="668440"/>
          </a:xfrm>
          <a:prstGeom prst="rect">
            <a:avLst/>
          </a:prstGeom>
        </p:spPr>
      </p:pic>
      <p:pic>
        <p:nvPicPr>
          <p:cNvPr id="14" name="Graphic 13">
            <a:extLst>
              <a:ext uri="{FF2B5EF4-FFF2-40B4-BE49-F238E27FC236}">
                <a16:creationId xmlns:a16="http://schemas.microsoft.com/office/drawing/2014/main" id="{6C9A937A-B358-6B4D-97CE-43D0AAA57E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37996" y="4290382"/>
            <a:ext cx="770043" cy="668440"/>
          </a:xfrm>
          <a:prstGeom prst="rect">
            <a:avLst/>
          </a:prstGeom>
        </p:spPr>
      </p:pic>
      <p:sp>
        <p:nvSpPr>
          <p:cNvPr id="15" name="TextBox 14">
            <a:extLst>
              <a:ext uri="{FF2B5EF4-FFF2-40B4-BE49-F238E27FC236}">
                <a16:creationId xmlns:a16="http://schemas.microsoft.com/office/drawing/2014/main" id="{4CB3F1AC-90CB-FBBB-57ED-37504647410C}"/>
              </a:ext>
            </a:extLst>
          </p:cNvPr>
          <p:cNvSpPr txBox="1"/>
          <p:nvPr/>
        </p:nvSpPr>
        <p:spPr>
          <a:xfrm>
            <a:off x="1360158" y="1978075"/>
            <a:ext cx="4735842" cy="1220419"/>
          </a:xfrm>
          <a:prstGeom prst="rect">
            <a:avLst/>
          </a:prstGeom>
          <a:noFill/>
        </p:spPr>
        <p:txBody>
          <a:bodyPr wrap="square" rtlCol="0">
            <a:spAutoFit/>
          </a:bodyPr>
          <a:lstStyle/>
          <a:p>
            <a:pPr>
              <a:defRPr b="0" i="0"/>
            </a:pPr>
            <a:r>
              <a:rPr lang="2052" b="1">
                <a:solidFill>
                  <a:srgbClr val="84BD00"/>
                </a:solidFill>
                <a:latin typeface="Arial" panose="020B0604020202020204" pitchFamily="34" charset="0"/>
                <a:cs typeface="Arial" panose="020B0604020202020204" pitchFamily="34" charset="0"/>
              </a:rPr>
              <a:t>SORT (有序)</a:t>
            </a:r>
          </a:p>
          <a:p>
            <a:pPr>
              <a:defRPr b="0" i="0"/>
            </a:pPr>
            <a:r>
              <a:rPr lang="2052" sz="1400" b="1" i="0" u="none" strike="noStrike">
                <a:solidFill>
                  <a:srgbClr val="000000"/>
                </a:solidFill>
                <a:latin typeface="Arial" panose="020B0604020202020204" pitchFamily="34" charset="0"/>
                <a:cs typeface="Arial" panose="020B0604020202020204" pitchFamily="34" charset="0"/>
              </a:rPr>
              <a:t>安全成效：</a:t>
            </a:r>
          </a:p>
          <a:p>
            <a:pPr marL="171450" indent="-171450">
              <a:buClr>
                <a:srgbClr val="84BD00"/>
              </a:buClr>
              <a:buSzPct val="125000"/>
              <a:buFont typeface="Wingdings" panose="05000000000000000000" pitchFamily="2" charset="2"/>
              <a:buChar char="ü"/>
              <a:defRPr b="0" i="0"/>
            </a:pPr>
            <a:r>
              <a:rPr lang="2052" sz="1400" b="0" i="0" u="none" strike="noStrike">
                <a:solidFill>
                  <a:srgbClr val="000000"/>
                </a:solidFill>
                <a:latin typeface="Arial" panose="020B0604020202020204" pitchFamily="34" charset="0"/>
                <a:cs typeface="Arial" panose="020B0604020202020204" pitchFamily="34" charset="0"/>
              </a:rPr>
              <a:t>消除障碍。</a:t>
            </a:r>
          </a:p>
          <a:p>
            <a:pPr marL="171450" indent="-171450">
              <a:buClr>
                <a:srgbClr val="84BD00"/>
              </a:buClr>
              <a:buSzPct val="125000"/>
              <a:buFont typeface="Wingdings" panose="05000000000000000000" pitchFamily="2" charset="2"/>
              <a:buChar char="ü"/>
              <a:defRPr b="0" i="0"/>
            </a:pPr>
            <a:r>
              <a:rPr lang="2052" sz="1400" b="0" i="0" u="none" strike="noStrike">
                <a:solidFill>
                  <a:srgbClr val="000000"/>
                </a:solidFill>
                <a:latin typeface="Arial" panose="020B0604020202020204" pitchFamily="34" charset="0"/>
                <a:cs typeface="Arial" panose="020B0604020202020204" pitchFamily="34" charset="0"/>
              </a:rPr>
              <a:t>减少物品碰撞、绊倒、起火，或造成其他类型的损害。 整然有序的工作场所是一个更安全的工作场所</a:t>
            </a:r>
            <a:r>
              <a:rPr lang="2052" sz="1200" b="0" i="0" u="none" strike="noStrike">
                <a:solidFill>
                  <a:srgbClr val="000000"/>
                </a:solidFill>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C818F5E7-3D1D-0A06-D068-2B14CF2C80E0}"/>
              </a:ext>
            </a:extLst>
          </p:cNvPr>
          <p:cNvSpPr txBox="1"/>
          <p:nvPr/>
        </p:nvSpPr>
        <p:spPr>
          <a:xfrm>
            <a:off x="1360158" y="4920886"/>
            <a:ext cx="4614514" cy="1006846"/>
          </a:xfrm>
          <a:prstGeom prst="rect">
            <a:avLst/>
          </a:prstGeom>
          <a:noFill/>
        </p:spPr>
        <p:txBody>
          <a:bodyPr wrap="square" rtlCol="0">
            <a:spAutoFit/>
          </a:bodyPr>
          <a:lstStyle/>
          <a:p>
            <a:pPr>
              <a:defRPr b="0" i="0"/>
            </a:pPr>
            <a:r>
              <a:rPr lang="2052" b="1">
                <a:solidFill>
                  <a:srgbClr val="84BD00"/>
                </a:solidFill>
                <a:latin typeface="Arial" panose="020B0604020202020204" pitchFamily="34" charset="0"/>
                <a:cs typeface="Arial" panose="020B0604020202020204" pitchFamily="34" charset="0"/>
              </a:rPr>
              <a:t>SHINE (整洁)</a:t>
            </a:r>
          </a:p>
          <a:p>
            <a:pPr>
              <a:defRPr b="0" i="0"/>
            </a:pPr>
            <a:r>
              <a:rPr lang="2052" sz="1400" b="1" i="0" u="none" strike="noStrike">
                <a:solidFill>
                  <a:srgbClr val="000000"/>
                </a:solidFill>
                <a:latin typeface="Arial" panose="020B0604020202020204" pitchFamily="34" charset="0"/>
                <a:cs typeface="Arial" panose="020B0604020202020204" pitchFamily="34" charset="0"/>
              </a:rPr>
              <a:t>安全成效：</a:t>
            </a:r>
          </a:p>
          <a:p>
            <a:pPr marL="171450" indent="-171450">
              <a:buClr>
                <a:srgbClr val="84BD00"/>
              </a:buClr>
              <a:buSzPct val="125000"/>
              <a:buFont typeface="Wingdings" panose="05000000000000000000" pitchFamily="2" charset="2"/>
              <a:buChar char="ü"/>
              <a:defRPr b="0" i="0"/>
            </a:pPr>
            <a:r>
              <a:rPr lang="2052" sz="1400" b="0" i="0" u="none" strike="noStrike">
                <a:solidFill>
                  <a:srgbClr val="000000"/>
                </a:solidFill>
                <a:latin typeface="Arial" panose="020B0604020202020204" pitchFamily="34" charset="0"/>
                <a:cs typeface="Arial" panose="020B0604020202020204" pitchFamily="34" charset="0"/>
              </a:rPr>
              <a:t>擦去灰尘和油渍可以消除火灾隐患。</a:t>
            </a:r>
          </a:p>
          <a:p>
            <a:pPr marL="171450" indent="-171450">
              <a:buClr>
                <a:srgbClr val="84BD00"/>
              </a:buClr>
              <a:buSzPct val="125000"/>
              <a:buFont typeface="Wingdings" panose="05000000000000000000" pitchFamily="2" charset="2"/>
              <a:buChar char="ü"/>
              <a:defRPr b="0" i="0"/>
            </a:pPr>
            <a:r>
              <a:rPr lang="2052" sz="1400" b="0" i="0" u="none" strike="noStrike">
                <a:solidFill>
                  <a:srgbClr val="000000"/>
                </a:solidFill>
                <a:latin typeface="Arial" panose="020B0604020202020204" pitchFamily="34" charset="0"/>
                <a:cs typeface="Arial" panose="020B0604020202020204" pitchFamily="34" charset="0"/>
              </a:rPr>
              <a:t>清理溢出物可降低滑倒和跌倒事故的风险。</a:t>
            </a:r>
          </a:p>
        </p:txBody>
      </p:sp>
      <p:sp>
        <p:nvSpPr>
          <p:cNvPr id="19" name="TextBox 18">
            <a:extLst>
              <a:ext uri="{FF2B5EF4-FFF2-40B4-BE49-F238E27FC236}">
                <a16:creationId xmlns:a16="http://schemas.microsoft.com/office/drawing/2014/main" id="{B58C1542-8674-8504-AF63-5755CA28C0E3}"/>
              </a:ext>
            </a:extLst>
          </p:cNvPr>
          <p:cNvSpPr txBox="1"/>
          <p:nvPr/>
        </p:nvSpPr>
        <p:spPr>
          <a:xfrm>
            <a:off x="7154081" y="2380004"/>
            <a:ext cx="4627982" cy="1220419"/>
          </a:xfrm>
          <a:prstGeom prst="rect">
            <a:avLst/>
          </a:prstGeom>
          <a:noFill/>
        </p:spPr>
        <p:txBody>
          <a:bodyPr wrap="square" rtlCol="0">
            <a:spAutoFit/>
          </a:bodyPr>
          <a:lstStyle/>
          <a:p>
            <a:pPr>
              <a:defRPr b="0" i="0"/>
            </a:pPr>
            <a:r>
              <a:rPr lang="2052" b="1">
                <a:solidFill>
                  <a:srgbClr val="84BD00"/>
                </a:solidFill>
                <a:latin typeface="Arial" panose="020B0604020202020204" pitchFamily="34" charset="0"/>
                <a:cs typeface="Arial" panose="020B0604020202020204" pitchFamily="34" charset="0"/>
              </a:rPr>
              <a:t>STANDARDIZE (标准)</a:t>
            </a:r>
          </a:p>
          <a:p>
            <a:pPr>
              <a:defRPr b="0" i="0"/>
            </a:pPr>
            <a:r>
              <a:rPr lang="2052" sz="1400" b="1" i="0" u="none" strike="noStrike">
                <a:solidFill>
                  <a:srgbClr val="000000"/>
                </a:solidFill>
                <a:latin typeface="Arial" panose="020B0604020202020204" pitchFamily="34" charset="0"/>
                <a:cs typeface="Arial" panose="020B0604020202020204" pitchFamily="34" charset="0"/>
              </a:rPr>
              <a:t>安全成效：</a:t>
            </a:r>
          </a:p>
          <a:p>
            <a:pPr marL="171450" indent="-171450">
              <a:buClr>
                <a:srgbClr val="84BD00"/>
              </a:buClr>
              <a:buSzPct val="125000"/>
              <a:buFont typeface="Wingdings" panose="05000000000000000000" pitchFamily="2" charset="2"/>
              <a:buChar char="ü"/>
              <a:defRPr b="0" i="0"/>
            </a:pPr>
            <a:r>
              <a:rPr lang="2052" sz="1400" b="0" i="0" u="none" strike="noStrike">
                <a:solidFill>
                  <a:srgbClr val="000000"/>
                </a:solidFill>
                <a:latin typeface="Arial" panose="020B0604020202020204" pitchFamily="34" charset="0"/>
                <a:cs typeface="Arial" panose="020B0604020202020204" pitchFamily="34" charset="0"/>
              </a:rPr>
              <a:t>降低故障、事故和其他安全问题的风险。</a:t>
            </a:r>
          </a:p>
          <a:p>
            <a:pPr marL="171450" indent="-171450">
              <a:buClr>
                <a:srgbClr val="84BD00"/>
              </a:buClr>
              <a:buSzPct val="125000"/>
              <a:buFont typeface="Wingdings" panose="05000000000000000000" pitchFamily="2" charset="2"/>
              <a:buChar char="ü"/>
              <a:defRPr b="0" i="0"/>
            </a:pPr>
            <a:r>
              <a:rPr lang="2052" sz="1400" b="0" i="0" u="none" strike="noStrike">
                <a:solidFill>
                  <a:srgbClr val="000000"/>
                </a:solidFill>
                <a:latin typeface="Arial" panose="020B0604020202020204" pitchFamily="34" charset="0"/>
                <a:cs typeface="Arial" panose="020B0604020202020204" pitchFamily="34" charset="0"/>
              </a:rPr>
              <a:t>实践证明，遵循标准流程的工作场所是更安全的环境。</a:t>
            </a:r>
          </a:p>
          <a:p>
            <a:pPr marL="171450" indent="-171450">
              <a:buClr>
                <a:srgbClr val="84BD00"/>
              </a:buClr>
              <a:buSzPct val="125000"/>
              <a:buFont typeface="Wingdings" panose="05000000000000000000" pitchFamily="2" charset="2"/>
              <a:buChar char="ü"/>
              <a:defRPr b="0" i="0"/>
            </a:pPr>
            <a:r>
              <a:rPr lang="2052" sz="1400" b="0" i="0" u="none" strike="noStrike">
                <a:solidFill>
                  <a:srgbClr val="000000"/>
                </a:solidFill>
                <a:latin typeface="Arial" panose="020B0604020202020204" pitchFamily="34" charset="0"/>
                <a:cs typeface="Arial" panose="020B0604020202020204" pitchFamily="34" charset="0"/>
              </a:rPr>
              <a:t>针对新员工的工作场所期望更高。</a:t>
            </a:r>
          </a:p>
        </p:txBody>
      </p:sp>
      <p:sp>
        <p:nvSpPr>
          <p:cNvPr id="20" name="TextBox 19">
            <a:extLst>
              <a:ext uri="{FF2B5EF4-FFF2-40B4-BE49-F238E27FC236}">
                <a16:creationId xmlns:a16="http://schemas.microsoft.com/office/drawing/2014/main" id="{99FFBF82-DD55-FCD2-6CCF-35EE4D44FFF4}"/>
              </a:ext>
            </a:extLst>
          </p:cNvPr>
          <p:cNvSpPr txBox="1"/>
          <p:nvPr/>
        </p:nvSpPr>
        <p:spPr>
          <a:xfrm>
            <a:off x="7154081" y="4290382"/>
            <a:ext cx="4614514" cy="1006846"/>
          </a:xfrm>
          <a:prstGeom prst="rect">
            <a:avLst/>
          </a:prstGeom>
          <a:noFill/>
        </p:spPr>
        <p:txBody>
          <a:bodyPr wrap="square" rtlCol="0">
            <a:spAutoFit/>
          </a:bodyPr>
          <a:lstStyle/>
          <a:p>
            <a:pPr>
              <a:defRPr b="0" i="0"/>
            </a:pPr>
            <a:r>
              <a:rPr lang="2052" b="1">
                <a:solidFill>
                  <a:srgbClr val="84BD00"/>
                </a:solidFill>
                <a:latin typeface="Arial" panose="020B0604020202020204" pitchFamily="34" charset="0"/>
                <a:cs typeface="Arial" panose="020B0604020202020204" pitchFamily="34" charset="0"/>
              </a:rPr>
              <a:t>SUSTAIN (维持)</a:t>
            </a:r>
          </a:p>
          <a:p>
            <a:pPr>
              <a:defRPr b="0" i="0"/>
            </a:pPr>
            <a:r>
              <a:rPr lang="2052" sz="1400" b="1" i="0" u="none" strike="noStrike">
                <a:solidFill>
                  <a:srgbClr val="000000"/>
                </a:solidFill>
                <a:latin typeface="Arial" panose="020B0604020202020204" pitchFamily="34" charset="0"/>
                <a:cs typeface="Arial" panose="020B0604020202020204" pitchFamily="34" charset="0"/>
              </a:rPr>
              <a:t>安全成效：</a:t>
            </a:r>
          </a:p>
          <a:p>
            <a:pPr marL="171450" indent="-171450">
              <a:buClr>
                <a:srgbClr val="84BD00"/>
              </a:buClr>
              <a:buSzPct val="125000"/>
              <a:buFont typeface="Wingdings" panose="05000000000000000000" pitchFamily="2" charset="2"/>
              <a:buChar char="ü"/>
              <a:defRPr b="0" i="0"/>
            </a:pPr>
            <a:r>
              <a:rPr lang="2052" sz="1400" b="0" i="0" u="none" strike="noStrike">
                <a:solidFill>
                  <a:srgbClr val="000000"/>
                </a:solidFill>
                <a:latin typeface="Arial" panose="020B0604020202020204" pitchFamily="34" charset="0"/>
                <a:cs typeface="Arial" panose="020B0604020202020204" pitchFamily="34" charset="0"/>
              </a:rPr>
              <a:t>遵循和改进 5S 方法的时间越长，设施就越安全。</a:t>
            </a:r>
          </a:p>
          <a:p>
            <a:pPr marL="171450" indent="-171450">
              <a:buClr>
                <a:srgbClr val="84BD00"/>
              </a:buClr>
              <a:buSzPct val="125000"/>
              <a:buFont typeface="Wingdings" panose="05000000000000000000" pitchFamily="2" charset="2"/>
              <a:buChar char="ü"/>
              <a:defRPr b="0" i="0"/>
            </a:pPr>
            <a:r>
              <a:rPr lang="2052" sz="1400" b="0" i="0" u="none" strike="noStrike">
                <a:solidFill>
                  <a:srgbClr val="000000"/>
                </a:solidFill>
                <a:latin typeface="Arial" panose="020B0604020202020204" pitchFamily="34" charset="0"/>
                <a:cs typeface="Arial" panose="020B0604020202020204" pitchFamily="34" charset="0"/>
              </a:rPr>
              <a:t>持续努力的工厂会成为更安全的工作场所。</a:t>
            </a:r>
          </a:p>
        </p:txBody>
      </p:sp>
    </p:spTree>
    <p:extLst>
      <p:ext uri="{BB962C8B-B14F-4D97-AF65-F5344CB8AC3E}">
        <p14:creationId xmlns:p14="http://schemas.microsoft.com/office/powerpoint/2010/main" val="354917597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6382431" cy="3605474"/>
          </a:xfrm>
          <a:prstGeom prst="rect">
            <a:avLst/>
          </a:prstGeom>
          <a:noFill/>
        </p:spPr>
        <p:txBody>
          <a:bodyPr wrap="square">
            <a:spAutoFit/>
          </a:bodyPr>
          <a:lstStyle/>
          <a:p>
            <a:pPr algn="l">
              <a:defRPr b="0" i="0"/>
            </a:pPr>
            <a:r>
              <a:rPr lang="2052" sz="2400" b="1">
                <a:solidFill>
                  <a:srgbClr val="0033A0"/>
                </a:solidFill>
                <a:latin typeface="Arial" panose="020B0604020202020204" pitchFamily="34" charset="0"/>
                <a:cs typeface="Arial" panose="020B0604020202020204" pitchFamily="34" charset="0"/>
              </a:rPr>
              <a:t>工作场所组织管理 – 5S</a:t>
            </a:r>
          </a:p>
          <a:p>
            <a:pPr algn="l"/>
            <a:endParaRPr lang="en-US">
              <a:latin typeface="Arial" panose="020B0604020202020204" pitchFamily="34" charset="0"/>
              <a:cs typeface="Arial" panose="020B0604020202020204" pitchFamily="34" charset="0"/>
            </a:endParaRPr>
          </a:p>
          <a:p>
            <a:pPr algn="l">
              <a:lnSpc>
                <a:spcPct val="150000"/>
              </a:lnSpc>
              <a:buClr>
                <a:srgbClr val="84BD00"/>
              </a:buClr>
              <a:buSzPct val="125000"/>
              <a:defRPr b="0" i="0"/>
            </a:pPr>
            <a:r>
              <a:rPr lang="2052" b="1">
                <a:latin typeface="Arial" panose="020B0604020202020204" pitchFamily="34" charset="0"/>
                <a:cs typeface="Arial" panose="020B0604020202020204" pitchFamily="34" charset="0"/>
              </a:rPr>
              <a:t>有条不紊的工作空间的好处：</a:t>
            </a:r>
          </a:p>
          <a:p>
            <a:pPr marL="285750" indent="-285750" algn="l">
              <a:lnSpc>
                <a:spcPct val="150000"/>
              </a:lnSpc>
              <a:buClr>
                <a:srgbClr val="84BD00"/>
              </a:buClr>
              <a:buSzPct val="125000"/>
              <a:buFont typeface="Wingdings" panose="05000000000000000000" pitchFamily="2" charset="2"/>
              <a:buChar char="ü"/>
              <a:defRPr b="0" i="0"/>
            </a:pPr>
            <a:r>
              <a:rPr lang="2052" b="1">
                <a:solidFill>
                  <a:srgbClr val="84BD00"/>
                </a:solidFill>
                <a:latin typeface="Arial" panose="020B0604020202020204" pitchFamily="34" charset="0"/>
                <a:cs typeface="Arial" panose="020B0604020202020204" pitchFamily="34" charset="0"/>
              </a:rPr>
              <a:t>降低事故风险</a:t>
            </a:r>
          </a:p>
          <a:p>
            <a:pPr marL="285750" indent="-285750" algn="l">
              <a:lnSpc>
                <a:spcPct val="150000"/>
              </a:lnSpc>
              <a:buClr>
                <a:srgbClr val="84BD00"/>
              </a:buClr>
              <a:buSzPct val="125000"/>
              <a:buFont typeface="Wingdings" panose="05000000000000000000" pitchFamily="2" charset="2"/>
              <a:buChar char="ü"/>
              <a:defRPr b="0" i="0"/>
            </a:pPr>
            <a:r>
              <a:rPr lang="2052">
                <a:latin typeface="Arial" panose="020B0604020202020204" pitchFamily="34" charset="0"/>
                <a:cs typeface="Arial" panose="020B0604020202020204" pitchFamily="34" charset="0"/>
              </a:rPr>
              <a:t>更好地利用时间</a:t>
            </a:r>
          </a:p>
          <a:p>
            <a:pPr marL="285750" indent="-285750" algn="l">
              <a:lnSpc>
                <a:spcPct val="150000"/>
              </a:lnSpc>
              <a:buClr>
                <a:srgbClr val="84BD00"/>
              </a:buClr>
              <a:buSzPct val="125000"/>
              <a:buFont typeface="Wingdings" panose="05000000000000000000" pitchFamily="2" charset="2"/>
              <a:buChar char="ü"/>
              <a:defRPr b="0" i="0"/>
            </a:pPr>
            <a:r>
              <a:rPr lang="2052">
                <a:latin typeface="Arial" panose="020B0604020202020204" pitchFamily="34" charset="0"/>
                <a:cs typeface="Arial" panose="020B0604020202020204" pitchFamily="34" charset="0"/>
              </a:rPr>
              <a:t>减少空间浪费</a:t>
            </a:r>
          </a:p>
          <a:p>
            <a:pPr marL="285750" indent="-285750" algn="l">
              <a:lnSpc>
                <a:spcPct val="150000"/>
              </a:lnSpc>
              <a:buClr>
                <a:srgbClr val="84BD00"/>
              </a:buClr>
              <a:buSzPct val="125000"/>
              <a:buFont typeface="Wingdings" panose="05000000000000000000" pitchFamily="2" charset="2"/>
              <a:buChar char="ü"/>
              <a:defRPr b="0" i="0"/>
            </a:pPr>
            <a:r>
              <a:rPr lang="2052">
                <a:latin typeface="Arial" panose="020B0604020202020204" pitchFamily="34" charset="0"/>
                <a:cs typeface="Arial" panose="020B0604020202020204" pitchFamily="34" charset="0"/>
              </a:rPr>
              <a:t>减少设备停机时间</a:t>
            </a:r>
          </a:p>
          <a:p>
            <a:pPr marL="285750" indent="-285750" algn="l">
              <a:lnSpc>
                <a:spcPct val="150000"/>
              </a:lnSpc>
              <a:buClr>
                <a:srgbClr val="84BD00"/>
              </a:buClr>
              <a:buSzPct val="125000"/>
              <a:buFont typeface="Wingdings" panose="05000000000000000000" pitchFamily="2" charset="2"/>
              <a:buChar char="ü"/>
              <a:defRPr b="0" i="0"/>
            </a:pPr>
            <a:r>
              <a:rPr lang="2052">
                <a:latin typeface="Arial" panose="020B0604020202020204" pitchFamily="34" charset="0"/>
                <a:cs typeface="Arial" panose="020B0604020202020204" pitchFamily="34" charset="0"/>
              </a:rPr>
              <a:t>提高一致性和质量</a:t>
            </a:r>
          </a:p>
          <a:p>
            <a:pPr marL="285750" indent="-285750" algn="l">
              <a:lnSpc>
                <a:spcPct val="150000"/>
              </a:lnSpc>
              <a:buClr>
                <a:srgbClr val="84BD00"/>
              </a:buClr>
              <a:buSzPct val="125000"/>
              <a:buFont typeface="Wingdings" panose="05000000000000000000" pitchFamily="2" charset="2"/>
              <a:buChar char="ü"/>
              <a:defRPr b="0" i="0"/>
            </a:pPr>
            <a:r>
              <a:rPr lang="ja-JP" altLang="en-US" b="1">
                <a:latin typeface="Arial" panose="020B0604020202020204" pitchFamily="34" charset="0"/>
                <a:cs typeface="Arial" panose="020B0604020202020204" pitchFamily="34" charset="0"/>
              </a:rPr>
              <a:t>提高士气</a:t>
            </a:r>
            <a:endParaRPr lang="en-US" b="1">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2A404A72-613C-7C77-9817-870B8352FBFB}"/>
              </a:ext>
            </a:extLst>
          </p:cNvPr>
          <p:cNvGraphicFramePr/>
          <p:nvPr>
            <p:extLst>
              <p:ext uri="{D42A27DB-BD31-4B8C-83A1-F6EECF244321}">
                <p14:modId xmlns:p14="http://schemas.microsoft.com/office/powerpoint/2010/main" val="618816370"/>
              </p:ext>
            </p:extLst>
          </p:nvPr>
        </p:nvGraphicFramePr>
        <p:xfrm>
          <a:off x="6477824" y="1820744"/>
          <a:ext cx="4922949" cy="348224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4C0967F-AAFD-CAF6-FEE6-70FAC5D0E3ED}"/>
              </a:ext>
            </a:extLst>
          </p:cNvPr>
          <p:cNvSpPr txBox="1"/>
          <p:nvPr/>
        </p:nvSpPr>
        <p:spPr>
          <a:xfrm>
            <a:off x="6280571" y="5506788"/>
            <a:ext cx="5317456" cy="686486"/>
          </a:xfrm>
          <a:prstGeom prst="rect">
            <a:avLst/>
          </a:prstGeom>
          <a:noFill/>
        </p:spPr>
        <p:txBody>
          <a:bodyPr wrap="square">
            <a:spAutoFit/>
          </a:bodyPr>
          <a:lstStyle>
            <a:defPPr>
              <a:defRPr lang="en-US"/>
            </a:defPPr>
            <a:lvl1pPr algn="ctr">
              <a:defRPr sz="1600" b="0" i="0" u="none" strike="noStrike" spc="0" baseline="0">
                <a:solidFill>
                  <a:prstClr val="black">
                    <a:lumMod val="65000"/>
                    <a:lumOff val="35000"/>
                  </a:prstClr>
                </a:solidFill>
                <a:latin typeface="Arial" panose="020B0604020202020204" pitchFamily="34" charset="0"/>
                <a:cs typeface="Arial" panose="020B0604020202020204" pitchFamily="34" charset="0"/>
              </a:defRPr>
            </a:lvl1pPr>
          </a:lstStyle>
          <a:p>
            <a:pPr>
              <a:defRPr b="0" i="0"/>
            </a:pPr>
            <a:r>
              <a:rPr lang="2052" sz="1300"/>
              <a:t>2022 年，大约 42% 的伤害发生在已通过工作场所组织管理措施提高安全的类别中。</a:t>
            </a:r>
          </a:p>
          <a:p>
            <a:endParaRPr lang="en-US" sz="1300"/>
          </a:p>
        </p:txBody>
      </p:sp>
      <p:sp>
        <p:nvSpPr>
          <p:cNvPr id="11" name="TextBox 10">
            <a:extLst>
              <a:ext uri="{FF2B5EF4-FFF2-40B4-BE49-F238E27FC236}">
                <a16:creationId xmlns:a16="http://schemas.microsoft.com/office/drawing/2014/main" id="{4AE93960-CF78-12BC-DC96-DB52DDFC4384}"/>
              </a:ext>
            </a:extLst>
          </p:cNvPr>
          <p:cNvSpPr txBox="1"/>
          <p:nvPr/>
        </p:nvSpPr>
        <p:spPr>
          <a:xfrm>
            <a:off x="7475286" y="1365791"/>
            <a:ext cx="2928021" cy="335615"/>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2052" sz="1600"/>
              <a:t>2022 年伤害类别</a:t>
            </a:r>
          </a:p>
        </p:txBody>
      </p:sp>
    </p:spTree>
    <p:extLst>
      <p:ext uri="{BB962C8B-B14F-4D97-AF65-F5344CB8AC3E}">
        <p14:creationId xmlns:p14="http://schemas.microsoft.com/office/powerpoint/2010/main" val="387277046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0878BA-53DA-9CAB-1C07-38BEE5C33854}"/>
              </a:ext>
            </a:extLst>
          </p:cNvPr>
          <p:cNvPicPr>
            <a:picLocks noChangeAspect="1"/>
          </p:cNvPicPr>
          <p:nvPr/>
        </p:nvPicPr>
        <p:blipFill>
          <a:blip r:embed="rId3">
            <a:extLst>
              <a:ext uri="{28A0092B-C50C-407E-A947-70E740481C1C}">
                <a14:useLocalDpi xmlns:a14="http://schemas.microsoft.com/office/drawing/2010/main" val="0"/>
              </a:ext>
            </a:extLst>
          </a:blip>
          <a:srcRect t="42850" b="12233"/>
          <a:stretch>
            <a:fillRect/>
          </a:stretch>
        </p:blipFill>
        <p:spPr>
          <a:xfrm>
            <a:off x="0" y="983226"/>
            <a:ext cx="12192000" cy="5250426"/>
          </a:xfrm>
          <a:prstGeom prst="rect">
            <a:avLst/>
          </a:prstGeom>
        </p:spPr>
      </p:pic>
      <p:sp>
        <p:nvSpPr>
          <p:cNvPr id="5" name="Rectangle 4">
            <a:extLst>
              <a:ext uri="{FF2B5EF4-FFF2-40B4-BE49-F238E27FC236}">
                <a16:creationId xmlns:a16="http://schemas.microsoft.com/office/drawing/2014/main" id="{3942E88E-C5F9-0EF4-AE96-4A4A81D8E920}"/>
              </a:ext>
            </a:extLst>
          </p:cNvPr>
          <p:cNvSpPr/>
          <p:nvPr/>
        </p:nvSpPr>
        <p:spPr>
          <a:xfrm rot="5400000" flipH="1">
            <a:off x="3564193" y="-2394155"/>
            <a:ext cx="5063613" cy="12192000"/>
          </a:xfrm>
          <a:prstGeom prst="rect">
            <a:avLst/>
          </a:prstGeom>
          <a:gradFill>
            <a:gsLst>
              <a:gs pos="5700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3B54E1-F532-B372-5E68-E92A00B986AF}"/>
              </a:ext>
            </a:extLst>
          </p:cNvPr>
          <p:cNvSpPr txBox="1"/>
          <p:nvPr/>
        </p:nvSpPr>
        <p:spPr>
          <a:xfrm>
            <a:off x="798395" y="1427964"/>
            <a:ext cx="10595208" cy="1189909"/>
          </a:xfrm>
          <a:prstGeom prst="rect">
            <a:avLst/>
          </a:prstGeom>
          <a:noFill/>
        </p:spPr>
        <p:txBody>
          <a:bodyPr wrap="square">
            <a:spAutoFit/>
          </a:bodyPr>
          <a:lstStyle/>
          <a:p>
            <a:pPr algn="ctr">
              <a:buClr>
                <a:srgbClr val="84BD00"/>
              </a:buClr>
              <a:buSzPct val="125000"/>
              <a:defRPr b="0" i="0"/>
            </a:pPr>
            <a:r>
              <a:rPr lang="2052" sz="3600" b="1">
                <a:solidFill>
                  <a:srgbClr val="0033A0"/>
                </a:solidFill>
                <a:latin typeface="Arial" panose="020B0604020202020204" pitchFamily="34" charset="0"/>
                <a:cs typeface="Arial" panose="020B0604020202020204" pitchFamily="34" charset="0"/>
              </a:rPr>
              <a:t>安全领导：</a:t>
            </a:r>
            <a:br>
              <a:rPr lang="2052" sz="3600" b="1">
                <a:solidFill>
                  <a:srgbClr val="0033A0"/>
                </a:solidFill>
                <a:latin typeface="Arial" panose="020B0604020202020204" pitchFamily="34" charset="0"/>
                <a:cs typeface="Arial" panose="020B0604020202020204" pitchFamily="34" charset="0"/>
              </a:rPr>
            </a:br>
            <a:r>
              <a:rPr lang="2052" sz="3600" b="1">
                <a:solidFill>
                  <a:srgbClr val="0033A0"/>
                </a:solidFill>
                <a:latin typeface="Arial" panose="020B0604020202020204" pitchFamily="34" charset="0"/>
                <a:cs typeface="Arial" panose="020B0604020202020204" pitchFamily="34" charset="0"/>
              </a:rPr>
              <a:t>每个人都可以发挥作用。</a:t>
            </a:r>
            <a:r>
              <a:rPr lang="2052" sz="3600" b="0">
                <a:solidFill>
                  <a:srgbClr val="0033A0"/>
                </a:solidFill>
                <a:latin typeface="Arial" panose="020B0604020202020204" pitchFamily="34" charset="0"/>
                <a:cs typeface="Arial" panose="020B0604020202020204" pitchFamily="34" charset="0"/>
              </a:rPr>
              <a:t> </a:t>
            </a:r>
            <a:endParaRPr lang="2052" sz="3600" b="1">
              <a:solidFill>
                <a:srgbClr val="0033A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E4349C27-1D9D-6381-0408-665636A2C89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34851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1C288D-34D4-5DA9-FB29-7E70902E5646}"/>
              </a:ext>
            </a:extLst>
          </p:cNvPr>
          <p:cNvPicPr>
            <a:picLocks noChangeAspect="1"/>
          </p:cNvPicPr>
          <p:nvPr/>
        </p:nvPicPr>
        <p:blipFill>
          <a:blip r:embed="rId3">
            <a:extLst>
              <a:ext uri="{28A0092B-C50C-407E-A947-70E740481C1C}">
                <a14:useLocalDpi xmlns:a14="http://schemas.microsoft.com/office/drawing/2010/main"/>
              </a:ext>
            </a:extLst>
          </a:blip>
          <a:srcRect l="19891"/>
          <a:stretch>
            <a:fillRect/>
          </a:stretch>
        </p:blipFill>
        <p:spPr>
          <a:xfrm>
            <a:off x="7797288" y="923924"/>
            <a:ext cx="4395019" cy="5312812"/>
          </a:xfrm>
          <a:prstGeom prst="rect">
            <a:avLst/>
          </a:prstGeom>
        </p:spPr>
      </p:pic>
      <p:sp>
        <p:nvSpPr>
          <p:cNvPr id="4" name="Rectangle 3">
            <a:extLst>
              <a:ext uri="{FF2B5EF4-FFF2-40B4-BE49-F238E27FC236}">
                <a16:creationId xmlns:a16="http://schemas.microsoft.com/office/drawing/2014/main" id="{AA57F711-F4B5-96E0-E91D-872BFD0EA743}"/>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3A0797A-1734-993F-2CFA-4F09CD7B7CC2}"/>
              </a:ext>
            </a:extLst>
          </p:cNvPr>
          <p:cNvSpPr txBox="1"/>
          <p:nvPr/>
        </p:nvSpPr>
        <p:spPr>
          <a:xfrm>
            <a:off x="593919" y="1142503"/>
            <a:ext cx="7739629" cy="4286722"/>
          </a:xfrm>
          <a:prstGeom prst="rect">
            <a:avLst/>
          </a:prstGeom>
          <a:noFill/>
        </p:spPr>
        <p:txBody>
          <a:bodyPr wrap="square">
            <a:spAutoFit/>
          </a:bodyPr>
          <a:lstStyle/>
          <a:p>
            <a:pPr algn="l">
              <a:defRPr b="0" i="0"/>
            </a:pPr>
            <a:r>
              <a:rPr lang="2052" sz="2400" b="1">
                <a:solidFill>
                  <a:srgbClr val="0033A0"/>
                </a:solidFill>
                <a:latin typeface="Arial" panose="020B0604020202020204" pitchFamily="34" charset="0"/>
                <a:cs typeface="Arial" panose="020B0604020202020204" pitchFamily="34" charset="0"/>
              </a:rPr>
              <a:t>什么是安全领导？</a:t>
            </a: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2052">
                <a:latin typeface="Arial" panose="020B0604020202020204" pitchFamily="34" charset="0"/>
                <a:cs typeface="Arial" panose="020B0604020202020204" pitchFamily="34" charset="0"/>
              </a:rPr>
              <a:t>安全领导不一定是担任领导角色的人员。</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2052" b="1">
                <a:latin typeface="Arial" panose="020B0604020202020204" pitchFamily="34" charset="0"/>
                <a:cs typeface="Arial" panose="020B0604020202020204" pitchFamily="34" charset="0"/>
              </a:rPr>
              <a:t>安全负责人：</a:t>
            </a:r>
          </a:p>
          <a:p>
            <a:pPr marL="285750" indent="-285750" algn="l">
              <a:spcAft>
                <a:spcPts val="600"/>
              </a:spcAft>
              <a:buClr>
                <a:srgbClr val="84BD00"/>
              </a:buClr>
              <a:buSzPct val="125000"/>
              <a:buFont typeface="Wingdings" panose="05000000000000000000" pitchFamily="2" charset="2"/>
              <a:buChar char="ü"/>
              <a:defRPr b="0" i="0"/>
            </a:pPr>
            <a:r>
              <a:rPr lang="2052" b="1">
                <a:solidFill>
                  <a:srgbClr val="84BD00"/>
                </a:solidFill>
                <a:latin typeface="Arial" panose="020B0604020202020204" pitchFamily="34" charset="0"/>
                <a:cs typeface="Arial" panose="020B0604020202020204" pitchFamily="34" charset="0"/>
              </a:rPr>
              <a:t>展现</a:t>
            </a:r>
            <a:r>
              <a:rPr lang="2052">
                <a:latin typeface="Arial" panose="020B0604020202020204" pitchFamily="34" charset="0"/>
                <a:cs typeface="Arial" panose="020B0604020202020204" pitchFamily="34" charset="0"/>
              </a:rPr>
              <a:t>个人安全行为</a:t>
            </a:r>
          </a:p>
          <a:p>
            <a:pPr marL="285750" indent="-285750" algn="l">
              <a:spcAft>
                <a:spcPts val="600"/>
              </a:spcAft>
              <a:buClr>
                <a:srgbClr val="84BD00"/>
              </a:buClr>
              <a:buSzPct val="125000"/>
              <a:buFont typeface="Wingdings" panose="05000000000000000000" pitchFamily="2" charset="2"/>
              <a:buChar char="ü"/>
              <a:defRPr b="0" i="0"/>
            </a:pPr>
            <a:r>
              <a:rPr lang="2052" b="1">
                <a:solidFill>
                  <a:srgbClr val="84BD00"/>
                </a:solidFill>
                <a:latin typeface="Arial" panose="020B0604020202020204" pitchFamily="34" charset="0"/>
                <a:cs typeface="Arial" panose="020B0604020202020204" pitchFamily="34" charset="0"/>
              </a:rPr>
              <a:t>激励</a:t>
            </a:r>
            <a:r>
              <a:rPr lang="2052">
                <a:latin typeface="Arial" panose="020B0604020202020204" pitchFamily="34" charset="0"/>
                <a:cs typeface="Arial" panose="020B0604020202020204" pitchFamily="34" charset="0"/>
              </a:rPr>
              <a:t>他人</a:t>
            </a:r>
          </a:p>
          <a:p>
            <a:pPr marL="285750" indent="-285750" algn="l">
              <a:spcAft>
                <a:spcPts val="600"/>
              </a:spcAft>
              <a:buClr>
                <a:srgbClr val="84BD00"/>
              </a:buClr>
              <a:buSzPct val="125000"/>
              <a:buFont typeface="Wingdings" panose="05000000000000000000" pitchFamily="2" charset="2"/>
              <a:buChar char="ü"/>
              <a:defRPr b="0" i="0"/>
            </a:pPr>
            <a:r>
              <a:rPr lang="2052" b="1">
                <a:solidFill>
                  <a:srgbClr val="84BD00"/>
                </a:solidFill>
                <a:latin typeface="Arial" panose="020B0604020202020204" pitchFamily="34" charset="0"/>
                <a:cs typeface="Arial" panose="020B0604020202020204" pitchFamily="34" charset="0"/>
              </a:rPr>
              <a:t>严格遵守</a:t>
            </a:r>
            <a:r>
              <a:rPr lang="2052">
                <a:latin typeface="Arial" panose="020B0604020202020204" pitchFamily="34" charset="0"/>
                <a:cs typeface="Arial" panose="020B0604020202020204" pitchFamily="34" charset="0"/>
              </a:rPr>
              <a:t>安全规程</a:t>
            </a:r>
          </a:p>
          <a:p>
            <a:pPr marL="285750" indent="-285750" algn="l">
              <a:spcAft>
                <a:spcPts val="600"/>
              </a:spcAft>
              <a:buClr>
                <a:srgbClr val="84BD00"/>
              </a:buClr>
              <a:buSzPct val="125000"/>
              <a:buFont typeface="Wingdings" panose="05000000000000000000" pitchFamily="2" charset="2"/>
              <a:buChar char="ü"/>
              <a:defRPr b="0" i="0"/>
            </a:pPr>
            <a:r>
              <a:rPr lang="2052" b="0">
                <a:latin typeface="Arial" panose="020B0604020202020204" pitchFamily="34" charset="0"/>
                <a:cs typeface="Arial" panose="020B0604020202020204" pitchFamily="34" charset="0"/>
              </a:rPr>
              <a:t>以建设性的方式</a:t>
            </a:r>
            <a:r>
              <a:rPr lang="2052" b="1">
                <a:solidFill>
                  <a:srgbClr val="84BD00"/>
                </a:solidFill>
                <a:latin typeface="Arial" panose="020B0604020202020204" pitchFamily="34" charset="0"/>
                <a:cs typeface="Arial" panose="020B0604020202020204" pitchFamily="34" charset="0"/>
              </a:rPr>
              <a:t>大胆直言</a:t>
            </a:r>
            <a:r>
              <a:rPr lang="2052">
                <a:latin typeface="Arial" panose="020B0604020202020204" pitchFamily="34" charset="0"/>
                <a:cs typeface="Arial" panose="020B0604020202020204" pitchFamily="34" charset="0"/>
              </a:rPr>
              <a:t> </a:t>
            </a:r>
          </a:p>
          <a:p>
            <a:pPr marL="285750" indent="-285750" algn="l">
              <a:spcAft>
                <a:spcPts val="600"/>
              </a:spcAft>
              <a:buClr>
                <a:srgbClr val="84BD00"/>
              </a:buClr>
              <a:buSzPct val="125000"/>
              <a:buFont typeface="Wingdings" panose="05000000000000000000" pitchFamily="2" charset="2"/>
              <a:buChar char="ü"/>
              <a:defRPr b="0" i="0"/>
            </a:pPr>
            <a:r>
              <a:rPr lang="2052" b="1">
                <a:solidFill>
                  <a:srgbClr val="84BD00"/>
                </a:solidFill>
                <a:latin typeface="Arial" panose="020B0604020202020204" pitchFamily="34" charset="0"/>
                <a:cs typeface="Arial" panose="020B0604020202020204" pitchFamily="34" charset="0"/>
              </a:rPr>
              <a:t>表彰</a:t>
            </a:r>
            <a:r>
              <a:rPr lang="2052">
                <a:latin typeface="Arial" panose="020B0604020202020204" pitchFamily="34" charset="0"/>
                <a:cs typeface="Arial" panose="020B0604020202020204" pitchFamily="34" charset="0"/>
              </a:rPr>
              <a:t>以安全的方式工作的员工 </a:t>
            </a:r>
          </a:p>
          <a:p>
            <a:pPr marL="285750" indent="-285750" algn="l">
              <a:spcAft>
                <a:spcPts val="600"/>
              </a:spcAft>
              <a:buClr>
                <a:srgbClr val="84BD00"/>
              </a:buClr>
              <a:buSzPct val="125000"/>
              <a:buFont typeface="Wingdings" panose="05000000000000000000" pitchFamily="2" charset="2"/>
              <a:buChar char="ü"/>
              <a:defRPr b="0" i="0"/>
            </a:pPr>
            <a:r>
              <a:rPr lang="2052" b="1">
                <a:solidFill>
                  <a:srgbClr val="84BD00"/>
                </a:solidFill>
                <a:latin typeface="Arial" panose="020B0604020202020204" pitchFamily="34" charset="0"/>
                <a:cs typeface="Arial" panose="020B0604020202020204" pitchFamily="34" charset="0"/>
              </a:rPr>
              <a:t>倾听</a:t>
            </a:r>
            <a:r>
              <a:rPr lang="2052">
                <a:latin typeface="Arial" panose="020B0604020202020204" pitchFamily="34" charset="0"/>
                <a:cs typeface="Arial" panose="020B0604020202020204" pitchFamily="34" charset="0"/>
              </a:rPr>
              <a:t>员工的安全顾虑</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77F8F951-8CCA-DBAE-82B3-94EDA531B7B4}"/>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29DBB5D-88C7-E00F-EA68-0B3D39FBBB3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06877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2052"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2023 年全球安全停工活动</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316074"/>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B0C64BE5-9EFF-42EF-B107-2DB5949E3327}" type="slidenum">
              <a:rPr lang="en-US" smtClean="0"/>
              <a:t>18</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2052"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加强安全措施</a:t>
            </a:r>
          </a:p>
        </p:txBody>
      </p:sp>
      <p:sp>
        <p:nvSpPr>
          <p:cNvPr id="14" name="Rectangle 13">
            <a:extLst>
              <a:ext uri="{FF2B5EF4-FFF2-40B4-BE49-F238E27FC236}">
                <a16:creationId xmlns:a16="http://schemas.microsoft.com/office/drawing/2014/main" id="{CADB3204-155B-43F9-8F9F-B28A4BEB3462}"/>
              </a:ext>
            </a:extLst>
          </p:cNvPr>
          <p:cNvSpPr/>
          <p:nvPr/>
        </p:nvSpPr>
        <p:spPr>
          <a:xfrm>
            <a:off x="321384" y="1188392"/>
            <a:ext cx="3878983" cy="2166244"/>
          </a:xfrm>
          <a:prstGeom prst="rect">
            <a:avLst/>
          </a:prstGeom>
        </p:spPr>
        <p:txBody>
          <a:bodyPr wrap="square">
            <a:spAutoFit/>
          </a:bodyPr>
          <a:lstStyle/>
          <a:p>
            <a:pPr>
              <a:spcAft>
                <a:spcPts val="1200"/>
              </a:spcAft>
              <a:defRPr b="0" i="0"/>
            </a:pPr>
            <a:r>
              <a:rPr lang="2052" sz="2400" b="1">
                <a:solidFill>
                  <a:srgbClr val="0033A0"/>
                </a:solidFill>
                <a:latin typeface="Arial" panose="020B0604020202020204" pitchFamily="34" charset="0"/>
                <a:cs typeface="Arial" panose="020B0604020202020204" pitchFamily="34" charset="0"/>
              </a:rPr>
              <a:t>根本原因分析</a:t>
            </a:r>
          </a:p>
          <a:p>
            <a:pPr>
              <a:spcAft>
                <a:spcPts val="1200"/>
              </a:spcAft>
              <a:defRPr b="0" i="0"/>
            </a:pPr>
            <a:r>
              <a:rPr lang="2052" b="1">
                <a:latin typeface="Arial" panose="020B0604020202020204" pitchFamily="34" charset="0"/>
                <a:cs typeface="Arial" panose="020B0604020202020204" pitchFamily="34" charset="0"/>
              </a:rPr>
              <a:t>为什么确定根本原因至关重要？</a:t>
            </a:r>
          </a:p>
          <a:p>
            <a:pPr marL="285750" indent="-285750">
              <a:spcAft>
                <a:spcPts val="1200"/>
              </a:spcAft>
              <a:buClr>
                <a:srgbClr val="84BD00"/>
              </a:buClr>
              <a:buFont typeface="Wingdings" panose="05000000000000000000" pitchFamily="2" charset="2"/>
              <a:buChar char="ü"/>
              <a:defRPr b="0" i="0"/>
            </a:pPr>
            <a:r>
              <a:rPr lang="2052">
                <a:latin typeface="Arial" panose="020B0604020202020204" pitchFamily="34" charset="0"/>
                <a:cs typeface="Arial" panose="020B0604020202020204" pitchFamily="34" charset="0"/>
              </a:rPr>
              <a:t>解决问题</a:t>
            </a:r>
          </a:p>
          <a:p>
            <a:pPr marL="285750" indent="-285750">
              <a:spcAft>
                <a:spcPts val="1200"/>
              </a:spcAft>
              <a:buClr>
                <a:srgbClr val="84BD00"/>
              </a:buClr>
              <a:buFont typeface="Wingdings" panose="05000000000000000000" pitchFamily="2" charset="2"/>
              <a:buChar char="ü"/>
              <a:defRPr b="0" i="0"/>
            </a:pPr>
            <a:r>
              <a:rPr lang="2052">
                <a:latin typeface="Arial" panose="020B0604020202020204" pitchFamily="34" charset="0"/>
                <a:cs typeface="Arial" panose="020B0604020202020204" pitchFamily="34" charset="0"/>
              </a:rPr>
              <a:t>停止指责他人</a:t>
            </a:r>
          </a:p>
          <a:p>
            <a:pPr marL="285750" indent="-285750">
              <a:spcAft>
                <a:spcPts val="1200"/>
              </a:spcAft>
              <a:buClr>
                <a:srgbClr val="84BD00"/>
              </a:buClr>
              <a:buFont typeface="Wingdings" panose="05000000000000000000" pitchFamily="2" charset="2"/>
              <a:buChar char="ü"/>
              <a:defRPr b="0" i="0"/>
            </a:pPr>
            <a:r>
              <a:rPr lang="2052">
                <a:latin typeface="Arial" panose="020B0604020202020204" pitchFamily="34" charset="0"/>
                <a:cs typeface="Arial" panose="020B0604020202020204" pitchFamily="34" charset="0"/>
              </a:rPr>
              <a:t>让人们担负起责任</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2" name="Arrow: Bent-Up 11">
            <a:extLst>
              <a:ext uri="{FF2B5EF4-FFF2-40B4-BE49-F238E27FC236}">
                <a16:creationId xmlns:a16="http://schemas.microsoft.com/office/drawing/2014/main" id="{5476D9B2-56C8-42AD-8DD1-B989DBDD45EE}"/>
              </a:ext>
            </a:extLst>
          </p:cNvPr>
          <p:cNvSpPr/>
          <p:nvPr/>
        </p:nvSpPr>
        <p:spPr>
          <a:xfrm rot="5400000">
            <a:off x="5350002" y="2546924"/>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16" name="Freeform: Shape 15">
            <a:extLst>
              <a:ext uri="{FF2B5EF4-FFF2-40B4-BE49-F238E27FC236}">
                <a16:creationId xmlns:a16="http://schemas.microsoft.com/office/drawing/2014/main" id="{FC67E012-7BC7-4D9E-864B-154D8A49DB83}"/>
              </a:ext>
            </a:extLst>
          </p:cNvPr>
          <p:cNvSpPr/>
          <p:nvPr/>
        </p:nvSpPr>
        <p:spPr>
          <a:xfrm>
            <a:off x="5246488" y="2074708"/>
            <a:ext cx="78644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2052" sz="1100" b="1" kern="1200">
                <a:latin typeface="Arial" panose="020B0604020202020204" pitchFamily="34" charset="0"/>
                <a:cs typeface="Arial" panose="020B0604020202020204" pitchFamily="34" charset="0"/>
              </a:rPr>
              <a:t>为什么？</a:t>
            </a:r>
          </a:p>
        </p:txBody>
      </p:sp>
      <p:sp>
        <p:nvSpPr>
          <p:cNvPr id="18" name="Freeform: Shape 17">
            <a:extLst>
              <a:ext uri="{FF2B5EF4-FFF2-40B4-BE49-F238E27FC236}">
                <a16:creationId xmlns:a16="http://schemas.microsoft.com/office/drawing/2014/main" id="{58213B3A-E0AC-4F65-BB02-FD3DC457D5C5}"/>
              </a:ext>
            </a:extLst>
          </p:cNvPr>
          <p:cNvSpPr/>
          <p:nvPr/>
        </p:nvSpPr>
        <p:spPr>
          <a:xfrm>
            <a:off x="6019801" y="2129037"/>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2052" sz="1400" kern="1200">
                <a:latin typeface="Arial" panose="020B0604020202020204" pitchFamily="34" charset="0"/>
                <a:cs typeface="Arial" panose="020B0604020202020204" pitchFamily="34" charset="0"/>
              </a:rPr>
              <a:t>被抓到超速行驶</a:t>
            </a:r>
          </a:p>
        </p:txBody>
      </p:sp>
      <p:sp>
        <p:nvSpPr>
          <p:cNvPr id="19" name="Arrow: Bent-Up 18">
            <a:extLst>
              <a:ext uri="{FF2B5EF4-FFF2-40B4-BE49-F238E27FC236}">
                <a16:creationId xmlns:a16="http://schemas.microsoft.com/office/drawing/2014/main" id="{835A15C8-4E11-438C-888B-3F88F7F22206}"/>
              </a:ext>
            </a:extLst>
          </p:cNvPr>
          <p:cNvSpPr/>
          <p:nvPr/>
        </p:nvSpPr>
        <p:spPr>
          <a:xfrm rot="5400000">
            <a:off x="6039734" y="314033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1" name="Freeform: Shape 20">
            <a:extLst>
              <a:ext uri="{FF2B5EF4-FFF2-40B4-BE49-F238E27FC236}">
                <a16:creationId xmlns:a16="http://schemas.microsoft.com/office/drawing/2014/main" id="{783C95E9-41FF-4113-8FE9-162F705C3B8A}"/>
              </a:ext>
            </a:extLst>
          </p:cNvPr>
          <p:cNvSpPr/>
          <p:nvPr/>
        </p:nvSpPr>
        <p:spPr>
          <a:xfrm>
            <a:off x="5908807" y="2654880"/>
            <a:ext cx="786445"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2052" sz="1100" b="1" kern="1200">
                <a:latin typeface="Arial" panose="020B0604020202020204" pitchFamily="34" charset="0"/>
                <a:cs typeface="Arial" panose="020B0604020202020204" pitchFamily="34" charset="0"/>
              </a:rPr>
              <a:t>为什么？</a:t>
            </a:r>
          </a:p>
        </p:txBody>
      </p:sp>
      <p:sp>
        <p:nvSpPr>
          <p:cNvPr id="22" name="Freeform: Shape 21">
            <a:extLst>
              <a:ext uri="{FF2B5EF4-FFF2-40B4-BE49-F238E27FC236}">
                <a16:creationId xmlns:a16="http://schemas.microsoft.com/office/drawing/2014/main" id="{46447AE7-4B16-4435-91A8-1E504A39FF64}"/>
              </a:ext>
            </a:extLst>
          </p:cNvPr>
          <p:cNvSpPr/>
          <p:nvPr/>
        </p:nvSpPr>
        <p:spPr>
          <a:xfrm>
            <a:off x="6709533" y="2700025"/>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2052" sz="1400">
                <a:latin typeface="Arial" panose="020B0604020202020204" pitchFamily="34" charset="0"/>
                <a:cs typeface="Arial" panose="020B0604020202020204" pitchFamily="34" charset="0"/>
              </a:rPr>
              <a:t>上班迟到</a:t>
            </a:r>
            <a:endParaRPr lang="en-US" sz="1400" kern="1200">
              <a:latin typeface="Arial" panose="020B0604020202020204" pitchFamily="34" charset="0"/>
              <a:cs typeface="Arial" panose="020B0604020202020204" pitchFamily="34" charset="0"/>
            </a:endParaRPr>
          </a:p>
        </p:txBody>
      </p:sp>
      <p:sp>
        <p:nvSpPr>
          <p:cNvPr id="23" name="Arrow: Bent-Up 22">
            <a:extLst>
              <a:ext uri="{FF2B5EF4-FFF2-40B4-BE49-F238E27FC236}">
                <a16:creationId xmlns:a16="http://schemas.microsoft.com/office/drawing/2014/main" id="{1DD81FF7-FCEB-45F3-BF9E-747A1623FEBC}"/>
              </a:ext>
            </a:extLst>
          </p:cNvPr>
          <p:cNvSpPr/>
          <p:nvPr/>
        </p:nvSpPr>
        <p:spPr>
          <a:xfrm rot="5400000">
            <a:off x="6729466" y="372171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4" name="Freeform: Shape 23">
            <a:extLst>
              <a:ext uri="{FF2B5EF4-FFF2-40B4-BE49-F238E27FC236}">
                <a16:creationId xmlns:a16="http://schemas.microsoft.com/office/drawing/2014/main" id="{DB5C282A-982E-4949-9456-61E4FAC99A12}"/>
              </a:ext>
            </a:extLst>
          </p:cNvPr>
          <p:cNvSpPr/>
          <p:nvPr/>
        </p:nvSpPr>
        <p:spPr>
          <a:xfrm>
            <a:off x="6598539" y="3236260"/>
            <a:ext cx="800723"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2052" sz="1100" b="1" kern="1200">
                <a:latin typeface="Arial" panose="020B0604020202020204" pitchFamily="34" charset="0"/>
                <a:cs typeface="Arial" panose="020B0604020202020204" pitchFamily="34" charset="0"/>
              </a:rPr>
              <a:t>为什么？</a:t>
            </a:r>
          </a:p>
        </p:txBody>
      </p:sp>
      <p:sp>
        <p:nvSpPr>
          <p:cNvPr id="25" name="Freeform: Shape 24">
            <a:extLst>
              <a:ext uri="{FF2B5EF4-FFF2-40B4-BE49-F238E27FC236}">
                <a16:creationId xmlns:a16="http://schemas.microsoft.com/office/drawing/2014/main" id="{137101C7-511C-4D3A-A523-AC20EF016618}"/>
              </a:ext>
            </a:extLst>
          </p:cNvPr>
          <p:cNvSpPr/>
          <p:nvPr/>
        </p:nvSpPr>
        <p:spPr>
          <a:xfrm>
            <a:off x="7399265" y="3271014"/>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2052" sz="1400">
                <a:latin typeface="Arial" panose="020B0604020202020204" pitchFamily="34" charset="0"/>
                <a:cs typeface="Arial" panose="020B0604020202020204" pitchFamily="34" charset="0"/>
              </a:rPr>
              <a:t>睡过头</a:t>
            </a:r>
            <a:endParaRPr lang="en-US" sz="1400" kern="1200">
              <a:latin typeface="Arial" panose="020B0604020202020204" pitchFamily="34" charset="0"/>
              <a:cs typeface="Arial" panose="020B0604020202020204" pitchFamily="34" charset="0"/>
            </a:endParaRPr>
          </a:p>
        </p:txBody>
      </p:sp>
      <p:sp>
        <p:nvSpPr>
          <p:cNvPr id="26" name="Arrow: Bent-Up 25">
            <a:extLst>
              <a:ext uri="{FF2B5EF4-FFF2-40B4-BE49-F238E27FC236}">
                <a16:creationId xmlns:a16="http://schemas.microsoft.com/office/drawing/2014/main" id="{6CD03740-1653-47AC-AED5-FEA8B1420C87}"/>
              </a:ext>
            </a:extLst>
          </p:cNvPr>
          <p:cNvSpPr/>
          <p:nvPr/>
        </p:nvSpPr>
        <p:spPr>
          <a:xfrm rot="5400000">
            <a:off x="7419198" y="430309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7" name="Freeform: Shape 26">
            <a:extLst>
              <a:ext uri="{FF2B5EF4-FFF2-40B4-BE49-F238E27FC236}">
                <a16:creationId xmlns:a16="http://schemas.microsoft.com/office/drawing/2014/main" id="{1C2A5646-0CC3-451D-AF1D-3F1F59D6DDDD}"/>
              </a:ext>
            </a:extLst>
          </p:cNvPr>
          <p:cNvSpPr/>
          <p:nvPr/>
        </p:nvSpPr>
        <p:spPr>
          <a:xfrm>
            <a:off x="7288272" y="3817640"/>
            <a:ext cx="80072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2052" sz="1100" b="1" kern="1200">
                <a:latin typeface="Arial" panose="020B0604020202020204" pitchFamily="34" charset="0"/>
                <a:cs typeface="Arial" panose="020B0604020202020204" pitchFamily="34" charset="0"/>
              </a:rPr>
              <a:t>为什么？</a:t>
            </a:r>
          </a:p>
        </p:txBody>
      </p:sp>
      <p:sp>
        <p:nvSpPr>
          <p:cNvPr id="28" name="Freeform: Shape 27">
            <a:extLst>
              <a:ext uri="{FF2B5EF4-FFF2-40B4-BE49-F238E27FC236}">
                <a16:creationId xmlns:a16="http://schemas.microsoft.com/office/drawing/2014/main" id="{0A63CFAD-1426-4776-B519-4AED4B02DB88}"/>
              </a:ext>
            </a:extLst>
          </p:cNvPr>
          <p:cNvSpPr/>
          <p:nvPr/>
        </p:nvSpPr>
        <p:spPr>
          <a:xfrm>
            <a:off x="8088997" y="3842003"/>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2052" sz="1400">
                <a:latin typeface="Arial" panose="020B0604020202020204" pitchFamily="34" charset="0"/>
                <a:cs typeface="Arial" panose="020B0604020202020204" pitchFamily="34" charset="0"/>
              </a:rPr>
              <a:t>闹钟坏了</a:t>
            </a:r>
            <a:endParaRPr lang="en-US" sz="1400" kern="1200">
              <a:latin typeface="Arial" panose="020B0604020202020204" pitchFamily="34" charset="0"/>
              <a:cs typeface="Arial" panose="020B0604020202020204" pitchFamily="34" charset="0"/>
            </a:endParaRPr>
          </a:p>
        </p:txBody>
      </p:sp>
      <p:sp>
        <p:nvSpPr>
          <p:cNvPr id="29" name="Freeform: Shape 28">
            <a:extLst>
              <a:ext uri="{FF2B5EF4-FFF2-40B4-BE49-F238E27FC236}">
                <a16:creationId xmlns:a16="http://schemas.microsoft.com/office/drawing/2014/main" id="{6A819491-D503-4D5C-A990-4C8586BE28D7}"/>
              </a:ext>
            </a:extLst>
          </p:cNvPr>
          <p:cNvSpPr/>
          <p:nvPr/>
        </p:nvSpPr>
        <p:spPr>
          <a:xfrm>
            <a:off x="7978003" y="4399020"/>
            <a:ext cx="800725"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2052" sz="1100" b="1" kern="1200">
                <a:latin typeface="Arial" panose="020B0604020202020204" pitchFamily="34" charset="0"/>
                <a:cs typeface="Arial" panose="020B0604020202020204" pitchFamily="34" charset="0"/>
              </a:rPr>
              <a:t>为什么？</a:t>
            </a:r>
          </a:p>
        </p:txBody>
      </p:sp>
      <p:sp>
        <p:nvSpPr>
          <p:cNvPr id="30" name="Freeform: Shape 29">
            <a:extLst>
              <a:ext uri="{FF2B5EF4-FFF2-40B4-BE49-F238E27FC236}">
                <a16:creationId xmlns:a16="http://schemas.microsoft.com/office/drawing/2014/main" id="{D8AE40BB-CBD4-4825-A37B-1A58ABD9CFFB}"/>
              </a:ext>
            </a:extLst>
          </p:cNvPr>
          <p:cNvSpPr/>
          <p:nvPr/>
        </p:nvSpPr>
        <p:spPr>
          <a:xfrm>
            <a:off x="8778729" y="4412992"/>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2052" sz="1400" kern="1200">
                <a:latin typeface="Arial" panose="020B0604020202020204" pitchFamily="34" charset="0"/>
                <a:cs typeface="Arial" panose="020B0604020202020204" pitchFamily="34" charset="0"/>
              </a:rPr>
              <a:t>电池没电了</a:t>
            </a:r>
          </a:p>
        </p:txBody>
      </p:sp>
      <p:sp>
        <p:nvSpPr>
          <p:cNvPr id="31" name="Arrow: Bent-Up 30">
            <a:extLst>
              <a:ext uri="{FF2B5EF4-FFF2-40B4-BE49-F238E27FC236}">
                <a16:creationId xmlns:a16="http://schemas.microsoft.com/office/drawing/2014/main" id="{9711F449-6939-44F8-9B4F-DC0C91151A7E}"/>
              </a:ext>
            </a:extLst>
          </p:cNvPr>
          <p:cNvSpPr/>
          <p:nvPr/>
        </p:nvSpPr>
        <p:spPr>
          <a:xfrm rot="5400000">
            <a:off x="8152635" y="4885401"/>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32" name="Freeform: Shape 31">
            <a:extLst>
              <a:ext uri="{FF2B5EF4-FFF2-40B4-BE49-F238E27FC236}">
                <a16:creationId xmlns:a16="http://schemas.microsoft.com/office/drawing/2014/main" id="{6DEC4B53-B7D3-41C9-A549-6B57E9137806}"/>
              </a:ext>
            </a:extLst>
          </p:cNvPr>
          <p:cNvSpPr/>
          <p:nvPr/>
        </p:nvSpPr>
        <p:spPr>
          <a:xfrm>
            <a:off x="8711440" y="4993358"/>
            <a:ext cx="800726"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2052" sz="1100" b="1" kern="1200">
                <a:latin typeface="Arial" panose="020B0604020202020204" pitchFamily="34" charset="0"/>
                <a:cs typeface="Arial" panose="020B0604020202020204" pitchFamily="34" charset="0"/>
              </a:rPr>
              <a:t>为什么？</a:t>
            </a:r>
          </a:p>
        </p:txBody>
      </p:sp>
      <p:sp>
        <p:nvSpPr>
          <p:cNvPr id="33" name="Freeform: Shape 32">
            <a:extLst>
              <a:ext uri="{FF2B5EF4-FFF2-40B4-BE49-F238E27FC236}">
                <a16:creationId xmlns:a16="http://schemas.microsoft.com/office/drawing/2014/main" id="{CF142E8C-A2F0-4625-90CD-C63B34938298}"/>
              </a:ext>
            </a:extLst>
          </p:cNvPr>
          <p:cNvSpPr/>
          <p:nvPr/>
        </p:nvSpPr>
        <p:spPr>
          <a:xfrm>
            <a:off x="9512166" y="5007330"/>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2052" sz="1400" kern="1200">
                <a:latin typeface="Arial" panose="020B0604020202020204" pitchFamily="34" charset="0"/>
                <a:cs typeface="Arial" panose="020B0604020202020204" pitchFamily="34" charset="0"/>
              </a:rPr>
              <a:t>没换电池</a:t>
            </a:r>
          </a:p>
        </p:txBody>
      </p:sp>
      <p:sp>
        <p:nvSpPr>
          <p:cNvPr id="35" name="Rectangle 34">
            <a:extLst>
              <a:ext uri="{FF2B5EF4-FFF2-40B4-BE49-F238E27FC236}">
                <a16:creationId xmlns:a16="http://schemas.microsoft.com/office/drawing/2014/main" id="{B2CE470E-DD04-4351-A413-4EA60764525B}"/>
              </a:ext>
            </a:extLst>
          </p:cNvPr>
          <p:cNvSpPr/>
          <p:nvPr/>
        </p:nvSpPr>
        <p:spPr>
          <a:xfrm>
            <a:off x="5058286" y="1266646"/>
            <a:ext cx="6821756" cy="762762"/>
          </a:xfrm>
          <a:prstGeom prst="rect">
            <a:avLst/>
          </a:prstGeom>
        </p:spPr>
        <p:txBody>
          <a:bodyPr wrap="square">
            <a:spAutoFit/>
          </a:bodyPr>
          <a:lstStyle/>
          <a:p>
            <a:pPr>
              <a:spcAft>
                <a:spcPts val="1200"/>
              </a:spcAft>
              <a:defRPr b="0" i="0"/>
            </a:pPr>
            <a:r>
              <a:rPr lang="2052" b="1">
                <a:solidFill>
                  <a:srgbClr val="0033A0"/>
                </a:solidFill>
                <a:latin typeface="Arial" panose="020B0604020202020204" pitchFamily="34" charset="0"/>
                <a:cs typeface="Arial" panose="020B0604020202020204" pitchFamily="34" charset="0"/>
              </a:rPr>
              <a:t>示例：</a:t>
            </a:r>
            <a:endParaRPr lang="en-US" sz="2400" b="1">
              <a:solidFill>
                <a:srgbClr val="0033A0"/>
              </a:solidFill>
              <a:latin typeface="Arial" panose="020B0604020202020204" pitchFamily="34" charset="0"/>
              <a:cs typeface="Arial" panose="020B0604020202020204" pitchFamily="34" charset="0"/>
            </a:endParaRPr>
          </a:p>
          <a:p>
            <a:pPr>
              <a:spcAft>
                <a:spcPts val="1200"/>
              </a:spcAft>
              <a:defRPr b="0" i="0"/>
            </a:pPr>
            <a:r>
              <a:rPr lang="2052" sz="1600" b="1">
                <a:latin typeface="Arial" panose="020B0604020202020204" pitchFamily="34" charset="0"/>
                <a:cs typeface="Arial" panose="020B0604020202020204" pitchFamily="34" charset="0"/>
              </a:rPr>
              <a:t>事故：</a:t>
            </a:r>
            <a:r>
              <a:rPr lang="2052" sz="1600" b="0">
                <a:latin typeface="Arial" panose="020B0604020202020204" pitchFamily="34" charset="0"/>
                <a:cs typeface="Arial" panose="020B0604020202020204" pitchFamily="34" charset="0"/>
              </a:rPr>
              <a:t>收到超速罚单</a:t>
            </a:r>
          </a:p>
        </p:txBody>
      </p:sp>
      <p:sp>
        <p:nvSpPr>
          <p:cNvPr id="36" name="Rectangle 35">
            <a:extLst>
              <a:ext uri="{FF2B5EF4-FFF2-40B4-BE49-F238E27FC236}">
                <a16:creationId xmlns:a16="http://schemas.microsoft.com/office/drawing/2014/main" id="{BB61ADA6-1279-4166-8A36-130DCBA8FA5E}"/>
              </a:ext>
            </a:extLst>
          </p:cNvPr>
          <p:cNvSpPr/>
          <p:nvPr/>
        </p:nvSpPr>
        <p:spPr>
          <a:xfrm>
            <a:off x="8088998" y="5512412"/>
            <a:ext cx="3784980" cy="579699"/>
          </a:xfrm>
          <a:prstGeom prst="rect">
            <a:avLst/>
          </a:prstGeom>
        </p:spPr>
        <p:txBody>
          <a:bodyPr wrap="square">
            <a:spAutoFit/>
          </a:bodyPr>
          <a:lstStyle/>
          <a:p>
            <a:pPr>
              <a:spcAft>
                <a:spcPts val="1200"/>
              </a:spcAft>
              <a:defRPr b="0" i="0"/>
            </a:pPr>
            <a:r>
              <a:rPr lang="2052" sz="1600" b="1">
                <a:latin typeface="Arial" panose="020B0604020202020204" pitchFamily="34" charset="0"/>
                <a:cs typeface="Arial" panose="020B0604020202020204" pitchFamily="34" charset="0"/>
              </a:rPr>
              <a:t>解决办法：</a:t>
            </a:r>
            <a:r>
              <a:rPr lang="2052" sz="1600" b="0">
                <a:latin typeface="Arial" panose="020B0604020202020204" pitchFamily="34" charset="0"/>
                <a:cs typeface="Arial" panose="020B0604020202020204" pitchFamily="34" charset="0"/>
              </a:rPr>
              <a:t>给闹钟通电 </a:t>
            </a:r>
            <a:br>
              <a:rPr lang="2052" sz="1600" b="0">
                <a:latin typeface="Arial" panose="020B0604020202020204" pitchFamily="34" charset="0"/>
                <a:cs typeface="Arial" panose="020B0604020202020204" pitchFamily="34" charset="0"/>
              </a:rPr>
            </a:br>
            <a:r>
              <a:rPr lang="2052" sz="1600" b="0">
                <a:latin typeface="Arial" panose="020B0604020202020204" pitchFamily="34" charset="0"/>
                <a:cs typeface="Arial" panose="020B0604020202020204" pitchFamily="34" charset="0"/>
              </a:rPr>
              <a:t>或在电池用完电之前更换电池。</a:t>
            </a:r>
          </a:p>
        </p:txBody>
      </p:sp>
    </p:spTree>
    <p:extLst>
      <p:ext uri="{BB962C8B-B14F-4D97-AF65-F5344CB8AC3E}">
        <p14:creationId xmlns:p14="http://schemas.microsoft.com/office/powerpoint/2010/main" val="190404812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2052"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2023 年全球安全停工活动</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CF85357C-146D-43A8-B412-ED561C93FA16}" type="slidenum">
              <a:rPr lang="en-US" smtClean="0"/>
              <a:t>19</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2052"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加强安全措施</a:t>
            </a:r>
          </a:p>
        </p:txBody>
      </p:sp>
      <p:sp>
        <p:nvSpPr>
          <p:cNvPr id="14" name="Rectangle 13">
            <a:extLst>
              <a:ext uri="{FF2B5EF4-FFF2-40B4-BE49-F238E27FC236}">
                <a16:creationId xmlns:a16="http://schemas.microsoft.com/office/drawing/2014/main" id="{CADB3204-155B-43F9-8F9F-B28A4BEB3462}"/>
              </a:ext>
            </a:extLst>
          </p:cNvPr>
          <p:cNvSpPr/>
          <p:nvPr/>
        </p:nvSpPr>
        <p:spPr>
          <a:xfrm>
            <a:off x="209549" y="1282804"/>
            <a:ext cx="7444608" cy="1311951"/>
          </a:xfrm>
          <a:prstGeom prst="rect">
            <a:avLst/>
          </a:prstGeom>
        </p:spPr>
        <p:txBody>
          <a:bodyPr wrap="square">
            <a:spAutoFit/>
          </a:bodyPr>
          <a:lstStyle/>
          <a:p>
            <a:pPr>
              <a:spcAft>
                <a:spcPts val="1200"/>
              </a:spcAft>
              <a:defRPr b="0" i="0"/>
            </a:pPr>
            <a:r>
              <a:rPr lang="2052" sz="2400" b="1">
                <a:solidFill>
                  <a:srgbClr val="0033A0"/>
                </a:solidFill>
                <a:latin typeface="Arial" panose="020B0604020202020204" pitchFamily="34" charset="0"/>
                <a:cs typeface="Arial" panose="020B0604020202020204" pitchFamily="34" charset="0"/>
              </a:rPr>
              <a:t>安全人人有责</a:t>
            </a:r>
          </a:p>
          <a:p>
            <a:pPr marL="285750" indent="-285750">
              <a:spcAft>
                <a:spcPts val="1200"/>
              </a:spcAft>
              <a:buClr>
                <a:srgbClr val="84BD00"/>
              </a:buClr>
              <a:buFont typeface="Wingdings" panose="05000000000000000000" pitchFamily="2" charset="2"/>
              <a:buChar char="ü"/>
              <a:defRPr b="0" i="0"/>
            </a:pPr>
            <a:r>
              <a:rPr lang="2052">
                <a:latin typeface="Arial" panose="020B0604020202020204" pitchFamily="34" charset="0"/>
                <a:cs typeface="Arial" panose="020B0604020202020204" pitchFamily="34" charset="0"/>
              </a:rPr>
              <a:t>遵循程序</a:t>
            </a:r>
          </a:p>
          <a:p>
            <a:pPr marL="285750" indent="-285750">
              <a:spcAft>
                <a:spcPts val="1200"/>
              </a:spcAft>
              <a:buClr>
                <a:srgbClr val="84BD00"/>
              </a:buClr>
              <a:buFont typeface="Wingdings" panose="05000000000000000000" pitchFamily="2" charset="2"/>
              <a:buChar char="ü"/>
              <a:defRPr b="0" i="0"/>
            </a:pPr>
            <a:r>
              <a:rPr lang="2052">
                <a:latin typeface="Arial" panose="020B0604020202020204" pitchFamily="34" charset="0"/>
                <a:cs typeface="Arial" panose="020B0604020202020204" pitchFamily="34" charset="0"/>
              </a:rPr>
              <a:t>发挥主人翁精神</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4DE6014-B219-4037-92AC-6765DC402175}"/>
              </a:ext>
            </a:extLst>
          </p:cNvPr>
          <p:cNvSpPr/>
          <p:nvPr/>
        </p:nvSpPr>
        <p:spPr>
          <a:xfrm>
            <a:off x="5447489" y="3331778"/>
            <a:ext cx="6359708" cy="1739097"/>
          </a:xfrm>
          <a:prstGeom prst="rect">
            <a:avLst/>
          </a:prstGeom>
        </p:spPr>
        <p:txBody>
          <a:bodyPr wrap="square">
            <a:spAutoFit/>
          </a:bodyPr>
          <a:lstStyle/>
          <a:p>
            <a:pPr>
              <a:spcAft>
                <a:spcPts val="1200"/>
              </a:spcAft>
              <a:defRPr b="0" i="0"/>
            </a:pPr>
            <a:r>
              <a:rPr lang="2052" sz="2400" b="1">
                <a:solidFill>
                  <a:srgbClr val="0033A0"/>
                </a:solidFill>
                <a:latin typeface="Arial" panose="020B0604020202020204" pitchFamily="34" charset="0"/>
                <a:cs typeface="Arial" panose="020B0604020202020204" pitchFamily="34" charset="0"/>
              </a:rPr>
              <a:t>您停止工作并进行报告的权利</a:t>
            </a:r>
          </a:p>
          <a:p>
            <a:pPr marL="285750" indent="-285750">
              <a:spcAft>
                <a:spcPts val="1200"/>
              </a:spcAft>
              <a:buClr>
                <a:srgbClr val="84BD00"/>
              </a:buClr>
              <a:buFont typeface="Wingdings" panose="05000000000000000000" pitchFamily="2" charset="2"/>
              <a:buChar char="ü"/>
              <a:defRPr b="0" i="0"/>
            </a:pPr>
            <a:r>
              <a:rPr lang="2052" b="0">
                <a:latin typeface="Arial" panose="020B0604020202020204" pitchFamily="34" charset="0"/>
                <a:cs typeface="Arial" panose="020B0604020202020204" pitchFamily="34" charset="0"/>
              </a:rPr>
              <a:t>如果行为或环境看起来不安全，</a:t>
            </a:r>
            <a:r>
              <a:rPr lang="2052" b="1">
                <a:solidFill>
                  <a:srgbClr val="84BD00"/>
                </a:solidFill>
                <a:latin typeface="Arial" panose="020B0604020202020204" pitchFamily="34" charset="0"/>
                <a:cs typeface="Arial" panose="020B0604020202020204" pitchFamily="34" charset="0"/>
              </a:rPr>
              <a:t>请进行干预</a:t>
            </a:r>
            <a:endParaRPr lang="2052" b="1">
              <a:latin typeface="Arial" panose="020B0604020202020204" pitchFamily="34" charset="0"/>
              <a:cs typeface="Arial" panose="020B0604020202020204" pitchFamily="34" charset="0"/>
            </a:endParaRPr>
          </a:p>
          <a:p>
            <a:pPr marL="285750" indent="-285750">
              <a:spcAft>
                <a:spcPts val="1200"/>
              </a:spcAft>
              <a:buClr>
                <a:srgbClr val="84BD00"/>
              </a:buClr>
              <a:buFont typeface="Wingdings" panose="05000000000000000000" pitchFamily="2" charset="2"/>
              <a:buChar char="ü"/>
              <a:defRPr b="0" i="0"/>
            </a:pPr>
            <a:r>
              <a:rPr lang="2052" b="1">
                <a:solidFill>
                  <a:srgbClr val="84BD00"/>
                </a:solidFill>
                <a:latin typeface="Arial" panose="020B0604020202020204" pitchFamily="34" charset="0"/>
                <a:cs typeface="Arial" panose="020B0604020202020204" pitchFamily="34" charset="0"/>
              </a:rPr>
              <a:t>提出</a:t>
            </a:r>
            <a:r>
              <a:rPr lang="2052" b="0">
                <a:solidFill>
                  <a:srgbClr val="84BD00"/>
                </a:solidFill>
                <a:latin typeface="Arial" panose="020B0604020202020204" pitchFamily="34" charset="0"/>
                <a:cs typeface="Arial" panose="020B0604020202020204" pitchFamily="34" charset="0"/>
              </a:rPr>
              <a:t> </a:t>
            </a:r>
            <a:r>
              <a:rPr lang="2052">
                <a:latin typeface="Arial" panose="020B0604020202020204" pitchFamily="34" charset="0"/>
                <a:cs typeface="Arial" panose="020B0604020202020204" pitchFamily="34" charset="0"/>
              </a:rPr>
              <a:t>问题以确定情况是否不安全</a:t>
            </a:r>
          </a:p>
          <a:p>
            <a:pPr marL="285750" indent="-285750">
              <a:spcAft>
                <a:spcPts val="1200"/>
              </a:spcAft>
              <a:buClr>
                <a:srgbClr val="84BD00"/>
              </a:buClr>
              <a:buFont typeface="Wingdings" panose="05000000000000000000" pitchFamily="2" charset="2"/>
              <a:buChar char="ü"/>
              <a:defRPr b="0" i="0"/>
            </a:pPr>
            <a:r>
              <a:rPr lang="2052" b="0">
                <a:latin typeface="Arial" panose="020B0604020202020204" pitchFamily="34" charset="0"/>
                <a:cs typeface="Arial" panose="020B0604020202020204" pitchFamily="34" charset="0"/>
              </a:rPr>
              <a:t>向经理或主管</a:t>
            </a:r>
            <a:r>
              <a:rPr lang="2052" b="1">
                <a:solidFill>
                  <a:srgbClr val="84BD00"/>
                </a:solidFill>
                <a:latin typeface="Arial" panose="020B0604020202020204" pitchFamily="34" charset="0"/>
                <a:cs typeface="Arial" panose="020B0604020202020204" pitchFamily="34" charset="0"/>
              </a:rPr>
              <a:t>报告</a:t>
            </a:r>
            <a:endParaRPr lang="2052">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920972AF-996A-44CF-B9BE-904936B9535D}"/>
              </a:ext>
            </a:extLst>
          </p:cNvPr>
          <p:cNvSpPr/>
          <p:nvPr/>
        </p:nvSpPr>
        <p:spPr>
          <a:xfrm>
            <a:off x="422950" y="5421719"/>
            <a:ext cx="11346100" cy="579699"/>
          </a:xfrm>
          <a:prstGeom prst="rect">
            <a:avLst/>
          </a:prstGeom>
        </p:spPr>
        <p:txBody>
          <a:bodyPr wrap="square">
            <a:spAutoFit/>
          </a:bodyPr>
          <a:lstStyle/>
          <a:p>
            <a:pPr algn="ctr">
              <a:spcAft>
                <a:spcPts val="1200"/>
              </a:spcAft>
              <a:defRPr b="0" i="0"/>
            </a:pPr>
            <a:r>
              <a:rPr lang="2052" sz="3200" b="1">
                <a:solidFill>
                  <a:srgbClr val="0033A0"/>
                </a:solidFill>
                <a:latin typeface="Arial" panose="020B0604020202020204" pitchFamily="34" charset="0"/>
                <a:cs typeface="Arial" panose="020B0604020202020204" pitchFamily="34" charset="0"/>
              </a:rPr>
              <a:t>安全事关</a:t>
            </a:r>
            <a:r>
              <a:rPr lang="2052" sz="3200" b="1">
                <a:solidFill>
                  <a:srgbClr val="84BD00"/>
                </a:solidFill>
                <a:latin typeface="Arial" panose="020B0604020202020204" pitchFamily="34" charset="0"/>
                <a:cs typeface="Arial" panose="020B0604020202020204" pitchFamily="34" charset="0"/>
              </a:rPr>
              <a:t>个人</a:t>
            </a:r>
            <a:r>
              <a:rPr lang="2052" sz="3200" b="1">
                <a:solidFill>
                  <a:srgbClr val="0033A0"/>
                </a:solidFill>
                <a:latin typeface="Arial" panose="020B0604020202020204" pitchFamily="34" charset="0"/>
                <a:cs typeface="Arial" panose="020B0604020202020204" pitchFamily="34" charset="0"/>
              </a:rPr>
              <a:t> – 平平安安上班，顺顺利利回家！</a:t>
            </a:r>
            <a:r>
              <a:rPr lang="2052" sz="3200" b="0">
                <a:solidFill>
                  <a:srgbClr val="0033A0"/>
                </a:solidFill>
                <a:latin typeface="Arial" panose="020B0604020202020204" pitchFamily="34" charset="0"/>
                <a:cs typeface="Arial" panose="020B0604020202020204" pitchFamily="34" charset="0"/>
              </a:rPr>
              <a:t> </a:t>
            </a:r>
            <a:endParaRPr lang="en-US" sz="2200" b="1">
              <a:solidFill>
                <a:srgbClr val="0033A0"/>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5590C04F-9884-4CC3-9B59-6241238B5DB4}"/>
              </a:ext>
            </a:extLst>
          </p:cNvPr>
          <p:cNvGrpSpPr/>
          <p:nvPr/>
        </p:nvGrpSpPr>
        <p:grpSpPr>
          <a:xfrm>
            <a:off x="0" y="3136115"/>
            <a:ext cx="3759779" cy="2114875"/>
            <a:chOff x="509970" y="3105688"/>
            <a:chExt cx="3969327" cy="2232746"/>
          </a:xfrm>
        </p:grpSpPr>
        <p:pic>
          <p:nvPicPr>
            <p:cNvPr id="12" name="Picture 11">
              <a:extLst>
                <a:ext uri="{FF2B5EF4-FFF2-40B4-BE49-F238E27FC236}">
                  <a16:creationId xmlns:a16="http://schemas.microsoft.com/office/drawing/2014/main" id="{246872DA-224F-49AF-A93B-044D0C8A3A1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09970" y="3105688"/>
              <a:ext cx="3969327" cy="2232746"/>
            </a:xfrm>
            <a:prstGeom prst="rect">
              <a:avLst/>
            </a:prstGeom>
          </p:spPr>
        </p:pic>
        <p:sp>
          <p:nvSpPr>
            <p:cNvPr id="26" name="Rectangle 25">
              <a:extLst>
                <a:ext uri="{FF2B5EF4-FFF2-40B4-BE49-F238E27FC236}">
                  <a16:creationId xmlns:a16="http://schemas.microsoft.com/office/drawing/2014/main" id="{91FD4A35-651B-49E9-BC03-0CED0A871436}"/>
                </a:ext>
              </a:extLst>
            </p:cNvPr>
            <p:cNvSpPr/>
            <p:nvPr/>
          </p:nvSpPr>
          <p:spPr>
            <a:xfrm>
              <a:off x="1736097" y="3106493"/>
              <a:ext cx="2743200" cy="2231136"/>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D9038892-7A7B-437F-8D34-4DE73695E805}"/>
              </a:ext>
            </a:extLst>
          </p:cNvPr>
          <p:cNvGrpSpPr/>
          <p:nvPr/>
        </p:nvGrpSpPr>
        <p:grpSpPr>
          <a:xfrm>
            <a:off x="8433816" y="1087903"/>
            <a:ext cx="3758184" cy="2113350"/>
            <a:chOff x="8254925" y="1077934"/>
            <a:chExt cx="3758184" cy="2113350"/>
          </a:xfrm>
        </p:grpSpPr>
        <p:pic>
          <p:nvPicPr>
            <p:cNvPr id="27" name="Picture 26">
              <a:extLst>
                <a:ext uri="{FF2B5EF4-FFF2-40B4-BE49-F238E27FC236}">
                  <a16:creationId xmlns:a16="http://schemas.microsoft.com/office/drawing/2014/main" id="{36FDBD34-50FE-4FA6-9B10-5C8D4239CF7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254925" y="1077936"/>
              <a:ext cx="3758184" cy="2113347"/>
            </a:xfrm>
            <a:prstGeom prst="rect">
              <a:avLst/>
            </a:prstGeom>
          </p:spPr>
        </p:pic>
        <p:sp>
          <p:nvSpPr>
            <p:cNvPr id="28" name="Rectangle 27">
              <a:extLst>
                <a:ext uri="{FF2B5EF4-FFF2-40B4-BE49-F238E27FC236}">
                  <a16:creationId xmlns:a16="http://schemas.microsoft.com/office/drawing/2014/main" id="{91FDFE9A-E339-4085-960E-1C67A0B79590}"/>
                </a:ext>
              </a:extLst>
            </p:cNvPr>
            <p:cNvSpPr/>
            <p:nvPr/>
          </p:nvSpPr>
          <p:spPr>
            <a:xfrm flipH="1">
              <a:off x="8254925" y="1077934"/>
              <a:ext cx="2598381" cy="2113350"/>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8635498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7FEB3E2A-D8E4-46B5-3538-31BD09D60911}"/>
              </a:ext>
            </a:extLst>
          </p:cNvPr>
          <p:cNvSpPr/>
          <p:nvPr/>
        </p:nvSpPr>
        <p:spPr>
          <a:xfrm>
            <a:off x="442451" y="1704284"/>
            <a:ext cx="45720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2052" b="1">
                <a:solidFill>
                  <a:schemeClr val="bg1"/>
                </a:solidFill>
                <a:latin typeface="Arial" panose="020B0604020202020204" pitchFamily="34" charset="0"/>
                <a:cs typeface="Arial" panose="020B0604020202020204" pitchFamily="34" charset="0"/>
              </a:rPr>
              <a:t>我们对安全的承诺</a:t>
            </a:r>
          </a:p>
        </p:txBody>
      </p:sp>
      <p:sp>
        <p:nvSpPr>
          <p:cNvPr id="6" name="Arrow: Pentagon 5">
            <a:extLst>
              <a:ext uri="{FF2B5EF4-FFF2-40B4-BE49-F238E27FC236}">
                <a16:creationId xmlns:a16="http://schemas.microsoft.com/office/drawing/2014/main" id="{ED40876D-AB57-D86F-1E44-1A4D83D57B3A}"/>
              </a:ext>
            </a:extLst>
          </p:cNvPr>
          <p:cNvSpPr/>
          <p:nvPr/>
        </p:nvSpPr>
        <p:spPr>
          <a:xfrm>
            <a:off x="442451" y="2244356"/>
            <a:ext cx="50292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2052" b="1">
                <a:solidFill>
                  <a:schemeClr val="bg1"/>
                </a:solidFill>
                <a:latin typeface="Arial" panose="020B0604020202020204" pitchFamily="34" charset="0"/>
                <a:cs typeface="Arial" panose="020B0604020202020204" pitchFamily="34" charset="0"/>
              </a:rPr>
              <a:t>我们的安全之旅</a:t>
            </a:r>
          </a:p>
        </p:txBody>
      </p:sp>
      <p:sp>
        <p:nvSpPr>
          <p:cNvPr id="7" name="Arrow: Pentagon 6">
            <a:extLst>
              <a:ext uri="{FF2B5EF4-FFF2-40B4-BE49-F238E27FC236}">
                <a16:creationId xmlns:a16="http://schemas.microsoft.com/office/drawing/2014/main" id="{5D5780F3-4B9B-7346-2C85-59069685659F}"/>
              </a:ext>
            </a:extLst>
          </p:cNvPr>
          <p:cNvSpPr/>
          <p:nvPr/>
        </p:nvSpPr>
        <p:spPr>
          <a:xfrm>
            <a:off x="442451" y="2784428"/>
            <a:ext cx="54864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2052" b="1">
                <a:solidFill>
                  <a:schemeClr val="bg1"/>
                </a:solidFill>
                <a:latin typeface="Arial" panose="020B0604020202020204" pitchFamily="34" charset="0"/>
                <a:cs typeface="Arial" panose="020B0604020202020204" pitchFamily="34" charset="0"/>
              </a:rPr>
              <a:t>我们的安全文化的支柱 – 安全政策</a:t>
            </a:r>
          </a:p>
        </p:txBody>
      </p:sp>
      <p:sp>
        <p:nvSpPr>
          <p:cNvPr id="8" name="Arrow: Pentagon 7">
            <a:extLst>
              <a:ext uri="{FF2B5EF4-FFF2-40B4-BE49-F238E27FC236}">
                <a16:creationId xmlns:a16="http://schemas.microsoft.com/office/drawing/2014/main" id="{3155C707-374A-8AF6-711E-4052FD808BCD}"/>
              </a:ext>
            </a:extLst>
          </p:cNvPr>
          <p:cNvSpPr/>
          <p:nvPr/>
        </p:nvSpPr>
        <p:spPr>
          <a:xfrm>
            <a:off x="442451" y="3324500"/>
            <a:ext cx="59436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2052" b="1">
                <a:solidFill>
                  <a:schemeClr val="bg1"/>
                </a:solidFill>
                <a:latin typeface="Arial" panose="020B0604020202020204" pitchFamily="34" charset="0"/>
                <a:cs typeface="Arial" panose="020B0604020202020204" pitchFamily="34" charset="0"/>
              </a:rPr>
              <a:t>我们的安全文化的支柱 – 救生规则</a:t>
            </a:r>
          </a:p>
        </p:txBody>
      </p:sp>
      <p:sp>
        <p:nvSpPr>
          <p:cNvPr id="9" name="Arrow: Pentagon 8">
            <a:extLst>
              <a:ext uri="{FF2B5EF4-FFF2-40B4-BE49-F238E27FC236}">
                <a16:creationId xmlns:a16="http://schemas.microsoft.com/office/drawing/2014/main" id="{EB2C0E3A-CCB2-74F0-935A-A7CE609B8DD8}"/>
              </a:ext>
            </a:extLst>
          </p:cNvPr>
          <p:cNvSpPr/>
          <p:nvPr/>
        </p:nvSpPr>
        <p:spPr>
          <a:xfrm>
            <a:off x="442451" y="3864572"/>
            <a:ext cx="64008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2052" b="1">
                <a:solidFill>
                  <a:schemeClr val="bg1"/>
                </a:solidFill>
                <a:latin typeface="Arial" panose="020B0604020202020204" pitchFamily="34" charset="0"/>
                <a:cs typeface="Arial" panose="020B0604020202020204" pitchFamily="34" charset="0"/>
              </a:rPr>
              <a:t>我们的安全文化的支柱 – 工作场所组织管理</a:t>
            </a:r>
          </a:p>
        </p:txBody>
      </p:sp>
      <p:sp>
        <p:nvSpPr>
          <p:cNvPr id="10" name="Arrow: Pentagon 9">
            <a:extLst>
              <a:ext uri="{FF2B5EF4-FFF2-40B4-BE49-F238E27FC236}">
                <a16:creationId xmlns:a16="http://schemas.microsoft.com/office/drawing/2014/main" id="{2A1ADE7B-E79C-6B47-D544-E356DE9B3A4D}"/>
              </a:ext>
            </a:extLst>
          </p:cNvPr>
          <p:cNvSpPr/>
          <p:nvPr/>
        </p:nvSpPr>
        <p:spPr>
          <a:xfrm>
            <a:off x="442451" y="4404644"/>
            <a:ext cx="68580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2052" b="1">
                <a:solidFill>
                  <a:schemeClr val="bg1"/>
                </a:solidFill>
                <a:latin typeface="Arial" panose="020B0604020202020204" pitchFamily="34" charset="0"/>
                <a:cs typeface="Arial" panose="020B0604020202020204" pitchFamily="34" charset="0"/>
              </a:rPr>
              <a:t>创造安全文化</a:t>
            </a:r>
          </a:p>
        </p:txBody>
      </p:sp>
      <p:sp>
        <p:nvSpPr>
          <p:cNvPr id="11" name="Arrow: Pentagon 10">
            <a:extLst>
              <a:ext uri="{FF2B5EF4-FFF2-40B4-BE49-F238E27FC236}">
                <a16:creationId xmlns:a16="http://schemas.microsoft.com/office/drawing/2014/main" id="{BFD16266-15F8-DCA3-F15B-B4768683AB85}"/>
              </a:ext>
            </a:extLst>
          </p:cNvPr>
          <p:cNvSpPr/>
          <p:nvPr/>
        </p:nvSpPr>
        <p:spPr>
          <a:xfrm>
            <a:off x="442451" y="4944719"/>
            <a:ext cx="73152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2052" b="1">
                <a:solidFill>
                  <a:schemeClr val="bg1"/>
                </a:solidFill>
                <a:latin typeface="Arial" panose="020B0604020202020204" pitchFamily="34" charset="0"/>
                <a:cs typeface="Arial" panose="020B0604020202020204" pitchFamily="34" charset="0"/>
              </a:rPr>
              <a:t>安全领导</a:t>
            </a:r>
          </a:p>
        </p:txBody>
      </p:sp>
      <p:cxnSp>
        <p:nvCxnSpPr>
          <p:cNvPr id="15" name="Straight Connector 14">
            <a:extLst>
              <a:ext uri="{FF2B5EF4-FFF2-40B4-BE49-F238E27FC236}">
                <a16:creationId xmlns:a16="http://schemas.microsoft.com/office/drawing/2014/main" id="{87CC7B33-BBA2-CA7D-9AED-3D48618A2545}"/>
              </a:ext>
            </a:extLst>
          </p:cNvPr>
          <p:cNvCxnSpPr/>
          <p:nvPr/>
        </p:nvCxnSpPr>
        <p:spPr>
          <a:xfrm>
            <a:off x="442451" y="1626329"/>
            <a:ext cx="38862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D259062-18D5-97B8-F567-4D1A17631F3E}"/>
              </a:ext>
            </a:extLst>
          </p:cNvPr>
          <p:cNvCxnSpPr/>
          <p:nvPr/>
        </p:nvCxnSpPr>
        <p:spPr>
          <a:xfrm>
            <a:off x="442451" y="3251460"/>
            <a:ext cx="52578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082ED6-2DDE-72C6-F8D5-48C955587B67}"/>
              </a:ext>
            </a:extLst>
          </p:cNvPr>
          <p:cNvCxnSpPr/>
          <p:nvPr/>
        </p:nvCxnSpPr>
        <p:spPr>
          <a:xfrm>
            <a:off x="442451" y="4326687"/>
            <a:ext cx="61722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FDC1B7-ACED-6FA2-F27B-2E4D43340A12}"/>
              </a:ext>
            </a:extLst>
          </p:cNvPr>
          <p:cNvCxnSpPr/>
          <p:nvPr/>
        </p:nvCxnSpPr>
        <p:spPr>
          <a:xfrm>
            <a:off x="442451" y="3786615"/>
            <a:ext cx="5715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CDB822-B099-C3DD-B798-AD65EC7A378F}"/>
              </a:ext>
            </a:extLst>
          </p:cNvPr>
          <p:cNvCxnSpPr/>
          <p:nvPr/>
        </p:nvCxnSpPr>
        <p:spPr>
          <a:xfrm>
            <a:off x="442451" y="4870974"/>
            <a:ext cx="66294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DD4F403-FCAC-7965-69E5-D5B2BD5B6A6B}"/>
              </a:ext>
            </a:extLst>
          </p:cNvPr>
          <p:cNvCxnSpPr/>
          <p:nvPr/>
        </p:nvCxnSpPr>
        <p:spPr>
          <a:xfrm>
            <a:off x="442451" y="2171316"/>
            <a:ext cx="43434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A770481-1AAF-4714-8E1B-A2964D30FC22}"/>
              </a:ext>
            </a:extLst>
          </p:cNvPr>
          <p:cNvCxnSpPr/>
          <p:nvPr/>
        </p:nvCxnSpPr>
        <p:spPr>
          <a:xfrm>
            <a:off x="442451" y="2706472"/>
            <a:ext cx="48006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B056FC9-7A98-405B-2C7D-98065420962D}"/>
              </a:ext>
            </a:extLst>
          </p:cNvPr>
          <p:cNvCxnSpPr/>
          <p:nvPr/>
        </p:nvCxnSpPr>
        <p:spPr>
          <a:xfrm>
            <a:off x="442451" y="5406832"/>
            <a:ext cx="70866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63130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2052"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2023 年全球安全停工活动</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A028A92B-9879-4548-8447-AFD393E78022}" type="slidenum">
              <a:rPr lang="en-US" smtClean="0"/>
              <a:t>20</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2052"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加强安全措施</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C5A6CF2-F5F7-4283-A351-EECA7F9D8AB1}"/>
              </a:ext>
            </a:extLst>
          </p:cNvPr>
          <p:cNvSpPr/>
          <p:nvPr/>
        </p:nvSpPr>
        <p:spPr>
          <a:xfrm>
            <a:off x="323626" y="2724190"/>
            <a:ext cx="7125149" cy="2349307"/>
          </a:xfrm>
          <a:prstGeom prst="rect">
            <a:avLst/>
          </a:prstGeom>
        </p:spPr>
        <p:txBody>
          <a:bodyPr wrap="square">
            <a:spAutoFit/>
          </a:bodyPr>
          <a:lstStyle/>
          <a:p>
            <a:pPr algn="ctr">
              <a:spcAft>
                <a:spcPts val="1200"/>
              </a:spcAft>
              <a:defRPr b="0" i="0"/>
            </a:pPr>
            <a:r>
              <a:rPr lang="2052" sz="3600" b="1">
                <a:solidFill>
                  <a:srgbClr val="84BD00"/>
                </a:solidFill>
                <a:latin typeface="Arial" panose="020B0604020202020204" pitchFamily="34" charset="0"/>
                <a:cs typeface="Arial" panose="020B0604020202020204" pitchFamily="34" charset="0"/>
              </a:rPr>
              <a:t>您</a:t>
            </a:r>
            <a:r>
              <a:rPr lang="2052" sz="3600" b="1">
                <a:solidFill>
                  <a:srgbClr val="0033A0"/>
                </a:solidFill>
                <a:latin typeface="Arial" panose="020B0604020202020204" pitchFamily="34" charset="0"/>
                <a:cs typeface="Arial" panose="020B0604020202020204" pitchFamily="34" charset="0"/>
              </a:rPr>
              <a:t>将采取什么行动？</a:t>
            </a:r>
            <a:br>
              <a:rPr lang="2052" sz="3600" b="1">
                <a:solidFill>
                  <a:srgbClr val="0033A0"/>
                </a:solidFill>
                <a:latin typeface="Arial" panose="020B0604020202020204" pitchFamily="34" charset="0"/>
                <a:cs typeface="Arial" panose="020B0604020202020204" pitchFamily="34" charset="0"/>
              </a:rPr>
            </a:br>
            <a:endParaRPr lang="en-US" sz="2000" b="1" i="1">
              <a:solidFill>
                <a:srgbClr val="0033A0"/>
              </a:solidFill>
              <a:latin typeface="Arial" panose="020B0604020202020204" pitchFamily="34" charset="0"/>
              <a:cs typeface="Arial" panose="020B0604020202020204" pitchFamily="34" charset="0"/>
            </a:endParaRPr>
          </a:p>
          <a:p>
            <a:pPr algn="ctr">
              <a:spcAft>
                <a:spcPts val="1200"/>
              </a:spcAft>
              <a:defRPr b="0" i="0"/>
            </a:pPr>
            <a:r>
              <a:rPr lang="2052" sz="3600" b="1">
                <a:solidFill>
                  <a:srgbClr val="0033A0"/>
                </a:solidFill>
                <a:latin typeface="Arial" panose="020B0604020202020204" pitchFamily="34" charset="0"/>
                <a:cs typeface="Arial" panose="020B0604020202020204" pitchFamily="34" charset="0"/>
              </a:rPr>
              <a:t>是时候……</a:t>
            </a:r>
          </a:p>
          <a:p>
            <a:pPr algn="ctr">
              <a:spcAft>
                <a:spcPts val="1200"/>
              </a:spcAft>
              <a:defRPr b="0" i="0"/>
            </a:pPr>
            <a:r>
              <a:rPr lang="2052" sz="3600" b="1" i="1">
                <a:solidFill>
                  <a:srgbClr val="84BD00"/>
                </a:solidFill>
                <a:latin typeface="Arial" panose="020B0604020202020204" pitchFamily="34" charset="0"/>
                <a:cs typeface="Arial" panose="020B0604020202020204" pitchFamily="34" charset="0"/>
              </a:rPr>
              <a:t>“加强安全措施”</a:t>
            </a:r>
          </a:p>
        </p:txBody>
      </p:sp>
      <p:pic>
        <p:nvPicPr>
          <p:cNvPr id="2" name="Picture 1">
            <a:extLst>
              <a:ext uri="{FF2B5EF4-FFF2-40B4-BE49-F238E27FC236}">
                <a16:creationId xmlns:a16="http://schemas.microsoft.com/office/drawing/2014/main" id="{8E7EFE7C-9DD9-F920-8481-BD744CFE903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797288" y="923924"/>
            <a:ext cx="4395019" cy="5312812"/>
          </a:xfrm>
          <a:prstGeom prst="rect">
            <a:avLst/>
          </a:prstGeom>
        </p:spPr>
      </p:pic>
      <p:sp>
        <p:nvSpPr>
          <p:cNvPr id="8" name="Rectangle 7">
            <a:extLst>
              <a:ext uri="{FF2B5EF4-FFF2-40B4-BE49-F238E27FC236}">
                <a16:creationId xmlns:a16="http://schemas.microsoft.com/office/drawing/2014/main" id="{A4CFECC5-76B7-865A-520A-0A0A3D43A83F}"/>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78537F-B677-86E5-8589-A8C97B16DB69}"/>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2B7530-5012-135E-C949-689CB3E8D7C8}"/>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70635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BC5C22A-60FE-3F64-D330-03FD567B5D4F}"/>
              </a:ext>
            </a:extLst>
          </p:cNvPr>
          <p:cNvGrpSpPr/>
          <p:nvPr/>
        </p:nvGrpSpPr>
        <p:grpSpPr>
          <a:xfrm>
            <a:off x="918662" y="3429000"/>
            <a:ext cx="6320071" cy="2193109"/>
            <a:chOff x="2201532" y="2952144"/>
            <a:chExt cx="3928563" cy="2193109"/>
          </a:xfrm>
        </p:grpSpPr>
        <p:sp>
          <p:nvSpPr>
            <p:cNvPr id="8" name="Rectangle 7">
              <a:extLst>
                <a:ext uri="{FF2B5EF4-FFF2-40B4-BE49-F238E27FC236}">
                  <a16:creationId xmlns:a16="http://schemas.microsoft.com/office/drawing/2014/main" id="{67501866-3EC0-A386-C72C-867D7EB44ED5}"/>
                </a:ext>
              </a:extLst>
            </p:cNvPr>
            <p:cNvSpPr/>
            <p:nvPr/>
          </p:nvSpPr>
          <p:spPr>
            <a:xfrm rot="10800000">
              <a:off x="5250944" y="3223093"/>
              <a:ext cx="758750" cy="1922160"/>
            </a:xfrm>
            <a:prstGeom prst="rect">
              <a:avLst/>
            </a:prstGeom>
            <a:noFill/>
          </p:spPr>
          <p:txBody>
            <a:bodyPr wrap="square">
              <a:spAutoFit/>
            </a:bodyPr>
            <a:lstStyle/>
            <a:p>
              <a:pPr>
                <a:defRPr b="0" i="0"/>
              </a:pPr>
              <a:r>
                <a:rPr lang="2052" sz="12000" b="1">
                  <a:solidFill>
                    <a:srgbClr val="84BD00">
                      <a:alpha val="20000"/>
                    </a:srgbClr>
                  </a:solidFill>
                  <a:latin typeface="Acme Gothic" panose="00000500000000000000" pitchFamily="50" charset="0"/>
                  <a:cs typeface="Arial" panose="020B0604020202020204" pitchFamily="34" charset="0"/>
                </a:rPr>
                <a:t>“</a:t>
              </a:r>
            </a:p>
          </p:txBody>
        </p:sp>
        <p:sp>
          <p:nvSpPr>
            <p:cNvPr id="9" name="Rectangle 8">
              <a:extLst>
                <a:ext uri="{FF2B5EF4-FFF2-40B4-BE49-F238E27FC236}">
                  <a16:creationId xmlns:a16="http://schemas.microsoft.com/office/drawing/2014/main" id="{21B89D6E-3C00-42CA-3D06-0AB6A1C9218C}"/>
                </a:ext>
              </a:extLst>
            </p:cNvPr>
            <p:cNvSpPr/>
            <p:nvPr/>
          </p:nvSpPr>
          <p:spPr>
            <a:xfrm>
              <a:off x="2201532" y="2952144"/>
              <a:ext cx="758742" cy="1922160"/>
            </a:xfrm>
            <a:prstGeom prst="rect">
              <a:avLst/>
            </a:prstGeom>
            <a:noFill/>
          </p:spPr>
          <p:txBody>
            <a:bodyPr wrap="square">
              <a:spAutoFit/>
            </a:bodyPr>
            <a:lstStyle/>
            <a:p>
              <a:pPr>
                <a:defRPr b="0" i="0"/>
              </a:pPr>
              <a:r>
                <a:rPr lang="2052" sz="12000" b="1">
                  <a:solidFill>
                    <a:srgbClr val="84BD00">
                      <a:alpha val="20000"/>
                    </a:srgbClr>
                  </a:solidFill>
                  <a:latin typeface="Acme Gothic" panose="00000500000000000000" pitchFamily="50" charset="0"/>
                  <a:cs typeface="Arial" panose="020B0604020202020204" pitchFamily="34" charset="0"/>
                </a:rPr>
                <a:t>“</a:t>
              </a:r>
            </a:p>
          </p:txBody>
        </p:sp>
        <p:sp>
          <p:nvSpPr>
            <p:cNvPr id="10" name="Rectangle 9">
              <a:extLst>
                <a:ext uri="{FF2B5EF4-FFF2-40B4-BE49-F238E27FC236}">
                  <a16:creationId xmlns:a16="http://schemas.microsoft.com/office/drawing/2014/main" id="{6EE39A9F-B7DA-20FB-92B4-1F1072597373}"/>
                </a:ext>
              </a:extLst>
            </p:cNvPr>
            <p:cNvSpPr/>
            <p:nvPr/>
          </p:nvSpPr>
          <p:spPr>
            <a:xfrm>
              <a:off x="2450412" y="3483452"/>
              <a:ext cx="3679683" cy="1037356"/>
            </a:xfrm>
            <a:prstGeom prst="rect">
              <a:avLst/>
            </a:prstGeom>
          </p:spPr>
          <p:txBody>
            <a:bodyPr wrap="square">
              <a:spAutoFit/>
            </a:bodyPr>
            <a:lstStyle/>
            <a:p>
              <a:pPr algn="ctr">
                <a:defRPr b="0" i="0"/>
              </a:pPr>
              <a:r>
                <a:rPr lang="2052" sz="1600">
                  <a:solidFill>
                    <a:schemeClr val="tx1">
                      <a:lumMod val="50000"/>
                      <a:lumOff val="50000"/>
                    </a:schemeClr>
                  </a:solidFill>
                  <a:latin typeface="Arial" panose="020B0604020202020204" pitchFamily="34" charset="0"/>
                  <a:cs typeface="Arial" panose="020B0604020202020204" pitchFamily="34" charset="0"/>
                </a:rPr>
                <a:t>作为一家公司，确保每位员工每天安全回家是我们的道德责任。</a:t>
              </a:r>
            </a:p>
            <a:p>
              <a:pPr algn="ctr">
                <a:defRPr b="0" i="0"/>
              </a:pPr>
              <a:r>
                <a:rPr lang="2052" sz="1600">
                  <a:solidFill>
                    <a:schemeClr val="tx1">
                      <a:lumMod val="50000"/>
                      <a:lumOff val="50000"/>
                    </a:schemeClr>
                  </a:solidFill>
                  <a:latin typeface="Arial" panose="020B0604020202020204" pitchFamily="34" charset="0"/>
                  <a:cs typeface="Arial" panose="020B0604020202020204" pitchFamily="34" charset="0"/>
                </a:rPr>
                <a:t>安全是我们做出每个决定的重要考虑因素。</a:t>
              </a:r>
            </a:p>
            <a:p>
              <a:pPr algn="ctr">
                <a:defRPr b="0" i="0"/>
              </a:pPr>
              <a:r>
                <a:rPr lang="2052" sz="1400" i="1">
                  <a:solidFill>
                    <a:schemeClr val="tx1">
                      <a:lumMod val="50000"/>
                      <a:lumOff val="50000"/>
                    </a:schemeClr>
                  </a:solidFill>
                  <a:latin typeface="Arial" panose="020B0604020202020204" pitchFamily="34" charset="0"/>
                  <a:cs typeface="Arial" panose="020B0604020202020204" pitchFamily="34" charset="0"/>
                </a:rPr>
                <a:t>– 马克·伯吉斯（Mark Burgess），总裁兼首席执行官</a:t>
              </a:r>
            </a:p>
          </p:txBody>
        </p:sp>
      </p:grpSp>
      <p:sp>
        <p:nvSpPr>
          <p:cNvPr id="11" name="TextBox 10">
            <a:extLst>
              <a:ext uri="{FF2B5EF4-FFF2-40B4-BE49-F238E27FC236}">
                <a16:creationId xmlns:a16="http://schemas.microsoft.com/office/drawing/2014/main" id="{7D069281-99D8-0643-5301-FC8ACE8238AC}"/>
              </a:ext>
            </a:extLst>
          </p:cNvPr>
          <p:cNvSpPr txBox="1"/>
          <p:nvPr/>
        </p:nvSpPr>
        <p:spPr>
          <a:xfrm>
            <a:off x="497711" y="1667439"/>
            <a:ext cx="7058003" cy="1739097"/>
          </a:xfrm>
          <a:prstGeom prst="rect">
            <a:avLst/>
          </a:prstGeom>
          <a:noFill/>
        </p:spPr>
        <p:txBody>
          <a:bodyPr wrap="square">
            <a:spAutoFit/>
          </a:bodyPr>
          <a:lstStyle/>
          <a:p>
            <a:pPr marL="285750" indent="-285750" algn="l">
              <a:lnSpc>
                <a:spcPct val="150000"/>
              </a:lnSpc>
              <a:buClr>
                <a:srgbClr val="84BD00"/>
              </a:buClr>
              <a:buSzPct val="125000"/>
              <a:buFont typeface="Wingdings" panose="05000000000000000000" pitchFamily="2" charset="2"/>
              <a:buChar char="ü"/>
              <a:defRPr b="0" i="0"/>
            </a:pPr>
            <a:r>
              <a:rPr lang="2052">
                <a:latin typeface="Arial" panose="020B0604020202020204" pitchFamily="34" charset="0"/>
                <a:cs typeface="Arial" panose="020B0604020202020204" pitchFamily="34" charset="0"/>
              </a:rPr>
              <a:t>没有什么值得为之受伤。</a:t>
            </a:r>
          </a:p>
          <a:p>
            <a:pPr marL="285750" indent="-285750" algn="l">
              <a:lnSpc>
                <a:spcPct val="150000"/>
              </a:lnSpc>
              <a:buClr>
                <a:srgbClr val="84BD00"/>
              </a:buClr>
              <a:buSzPct val="125000"/>
              <a:buFont typeface="Wingdings" panose="05000000000000000000" pitchFamily="2" charset="2"/>
              <a:buChar char="ü"/>
              <a:defRPr b="0" i="0"/>
            </a:pPr>
            <a:r>
              <a:rPr lang="2052">
                <a:latin typeface="Arial" panose="020B0604020202020204" pitchFamily="34" charset="0"/>
                <a:cs typeface="Arial" panose="020B0604020202020204" pitchFamily="34" charset="0"/>
              </a:rPr>
              <a:t>所有受伤皆可以预防。</a:t>
            </a:r>
          </a:p>
          <a:p>
            <a:pPr marL="285750" indent="-285750" algn="l">
              <a:lnSpc>
                <a:spcPct val="150000"/>
              </a:lnSpc>
              <a:buClr>
                <a:srgbClr val="84BD00"/>
              </a:buClr>
              <a:buSzPct val="125000"/>
              <a:buFont typeface="Wingdings" panose="05000000000000000000" pitchFamily="2" charset="2"/>
              <a:buChar char="ü"/>
              <a:defRPr b="0" i="0"/>
            </a:pPr>
            <a:r>
              <a:rPr lang="2052">
                <a:latin typeface="Arial" panose="020B0604020202020204" pitchFamily="34" charset="0"/>
                <a:cs typeface="Arial" panose="020B0604020202020204" pitchFamily="34" charset="0"/>
              </a:rPr>
              <a:t>安全将得到妥善管理。</a:t>
            </a:r>
          </a:p>
          <a:p>
            <a:pPr marL="285750" indent="-285750" algn="l">
              <a:lnSpc>
                <a:spcPct val="150000"/>
              </a:lnSpc>
              <a:buClr>
                <a:srgbClr val="84BD00"/>
              </a:buClr>
              <a:buSzPct val="125000"/>
              <a:buFont typeface="Wingdings" panose="05000000000000000000" pitchFamily="2" charset="2"/>
              <a:buChar char="ü"/>
              <a:defRPr b="0" i="0"/>
            </a:pPr>
            <a:r>
              <a:rPr lang="2052">
                <a:latin typeface="Arial" panose="020B0604020202020204" pitchFamily="34" charset="0"/>
                <a:cs typeface="Arial" panose="020B0604020202020204" pitchFamily="34" charset="0"/>
              </a:rPr>
              <a:t>安全行为是所有员工的雇佣条件之一。</a:t>
            </a:r>
          </a:p>
        </p:txBody>
      </p:sp>
      <p:pic>
        <p:nvPicPr>
          <p:cNvPr id="2" name="Picture 1">
            <a:extLst>
              <a:ext uri="{FF2B5EF4-FFF2-40B4-BE49-F238E27FC236}">
                <a16:creationId xmlns:a16="http://schemas.microsoft.com/office/drawing/2014/main" id="{6A22E01F-33C6-416B-DD9A-2D4443821A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20050" y="934258"/>
            <a:ext cx="4171949" cy="5311425"/>
          </a:xfrm>
          <a:prstGeom prst="rect">
            <a:avLst/>
          </a:prstGeom>
        </p:spPr>
      </p:pic>
      <p:sp>
        <p:nvSpPr>
          <p:cNvPr id="4" name="Rectangle 3">
            <a:extLst>
              <a:ext uri="{FF2B5EF4-FFF2-40B4-BE49-F238E27FC236}">
                <a16:creationId xmlns:a16="http://schemas.microsoft.com/office/drawing/2014/main" id="{A728602C-AF9A-06C8-1097-D858633E2663}"/>
              </a:ext>
            </a:extLst>
          </p:cNvPr>
          <p:cNvSpPr/>
          <p:nvPr/>
        </p:nvSpPr>
        <p:spPr>
          <a:xfrm flipH="1">
            <a:off x="8020047" y="944649"/>
            <a:ext cx="2377440" cy="5311425"/>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BE11BEBF-DF76-5E3D-C077-E90819D5F8D1}"/>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67A89DE-3B68-91ED-1FE4-0206C868EFAC}"/>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107C2F1-C247-6520-EA6F-2E94F9662346}"/>
              </a:ext>
            </a:extLst>
          </p:cNvPr>
          <p:cNvSpPr txBox="1"/>
          <p:nvPr/>
        </p:nvSpPr>
        <p:spPr>
          <a:xfrm>
            <a:off x="497711" y="1048598"/>
            <a:ext cx="7747362" cy="457657"/>
          </a:xfrm>
          <a:prstGeom prst="rect">
            <a:avLst/>
          </a:prstGeom>
          <a:noFill/>
        </p:spPr>
        <p:txBody>
          <a:bodyPr wrap="square">
            <a:spAutoFit/>
          </a:bodyPr>
          <a:lstStyle/>
          <a:p>
            <a:pPr algn="l">
              <a:defRPr b="0" i="0"/>
            </a:pPr>
            <a:r>
              <a:rPr lang="2052" sz="2400" b="1">
                <a:solidFill>
                  <a:srgbClr val="0033A0"/>
                </a:solidFill>
                <a:latin typeface="Arial" panose="020B0604020202020204" pitchFamily="34" charset="0"/>
                <a:cs typeface="Arial" panose="020B0604020202020204" pitchFamily="34" charset="0"/>
              </a:rPr>
              <a:t>我们承诺以安全为核心价值</a:t>
            </a:r>
          </a:p>
        </p:txBody>
      </p:sp>
    </p:spTree>
    <p:extLst>
      <p:ext uri="{BB962C8B-B14F-4D97-AF65-F5344CB8AC3E}">
        <p14:creationId xmlns:p14="http://schemas.microsoft.com/office/powerpoint/2010/main" val="37338209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640720"/>
          </a:xfrm>
          <a:prstGeom prst="rect">
            <a:avLst/>
          </a:prstGeom>
        </p:spPr>
        <p:txBody>
          <a:bodyPr wrap="square">
            <a:spAutoFit/>
          </a:bodyPr>
          <a:lstStyle/>
          <a:p>
            <a:pPr algn="ctr">
              <a:spcAft>
                <a:spcPts val="1200"/>
              </a:spcAft>
              <a:defRPr b="0" i="0"/>
            </a:pPr>
            <a:r>
              <a:rPr lang="2052" sz="3600" b="1">
                <a:solidFill>
                  <a:srgbClr val="0033A0"/>
                </a:solidFill>
                <a:latin typeface="Arial" panose="020B0604020202020204" pitchFamily="34" charset="0"/>
                <a:cs typeface="Arial" panose="020B0604020202020204" pitchFamily="34" charset="0"/>
              </a:rPr>
              <a:t>当前状态</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0223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2052"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2023 年全球安全停工活动</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B36A49CF-CFDF-4AF5-A28E-93BC54A44E42}" type="slidenum">
              <a:rPr lang="en-US" smtClean="0"/>
              <a:t>5</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2052"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加强安全措施</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2052" sz="2400" b="1">
                <a:solidFill>
                  <a:srgbClr val="0033A0"/>
                </a:solidFill>
                <a:latin typeface="Arial" panose="020B0604020202020204" pitchFamily="34" charset="0"/>
                <a:ea typeface="+mn-ea"/>
                <a:cs typeface="Arial" panose="020B0604020202020204" pitchFamily="34" charset="0"/>
              </a:rPr>
              <a:t>我们的安全之旅</a:t>
            </a:r>
            <a:br>
              <a:rPr lang="2052" sz="2400" b="1">
                <a:solidFill>
                  <a:srgbClr val="0033A0"/>
                </a:solidFill>
                <a:latin typeface="Arial" panose="020B0604020202020204" pitchFamily="34" charset="0"/>
                <a:ea typeface="+mn-ea"/>
                <a:cs typeface="Arial" panose="020B0604020202020204" pitchFamily="34" charset="0"/>
              </a:rPr>
            </a:br>
            <a:endParaRPr lang="en-US" sz="1800">
              <a:highlight>
                <a:srgbClr val="FFFF00"/>
              </a:highlight>
              <a:latin typeface="Arial" panose="020B0604020202020204" pitchFamily="34" charset="0"/>
              <a:ea typeface="+mn-ea"/>
              <a:cs typeface="Arial" panose="020B0604020202020204" pitchFamily="34" charset="0"/>
            </a:endParaRPr>
          </a:p>
        </p:txBody>
      </p:sp>
      <p:graphicFrame>
        <p:nvGraphicFramePr>
          <p:cNvPr id="12" name="Chart 11">
            <a:extLst>
              <a:ext uri="{FF2B5EF4-FFF2-40B4-BE49-F238E27FC236}">
                <a16:creationId xmlns:a16="http://schemas.microsoft.com/office/drawing/2014/main" id="{A4A7C3A7-27E6-0F66-9A79-3AD4485CFD2B}"/>
              </a:ext>
            </a:extLst>
          </p:cNvPr>
          <p:cNvGraphicFramePr/>
          <p:nvPr>
            <p:extLst>
              <p:ext uri="{D42A27DB-BD31-4B8C-83A1-F6EECF244321}">
                <p14:modId xmlns:p14="http://schemas.microsoft.com/office/powerpoint/2010/main" val="3324257044"/>
              </p:ext>
            </p:extLst>
          </p:nvPr>
        </p:nvGraphicFramePr>
        <p:xfrm>
          <a:off x="285144" y="2217571"/>
          <a:ext cx="3727733" cy="248515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3482295F-985A-B6A5-9A8E-0A250BAC2660}"/>
              </a:ext>
            </a:extLst>
          </p:cNvPr>
          <p:cNvGraphicFramePr/>
          <p:nvPr>
            <p:extLst>
              <p:ext uri="{D42A27DB-BD31-4B8C-83A1-F6EECF244321}">
                <p14:modId xmlns:p14="http://schemas.microsoft.com/office/powerpoint/2010/main" val="896003216"/>
              </p:ext>
            </p:extLst>
          </p:nvPr>
        </p:nvGraphicFramePr>
        <p:xfrm>
          <a:off x="8186622" y="2217571"/>
          <a:ext cx="3727733" cy="2485155"/>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Box 26">
            <a:extLst>
              <a:ext uri="{FF2B5EF4-FFF2-40B4-BE49-F238E27FC236}">
                <a16:creationId xmlns:a16="http://schemas.microsoft.com/office/drawing/2014/main" id="{1B90EA53-4CE2-509E-0366-79D4AC1C9CAB}"/>
              </a:ext>
            </a:extLst>
          </p:cNvPr>
          <p:cNvSpPr txBox="1"/>
          <p:nvPr/>
        </p:nvSpPr>
        <p:spPr>
          <a:xfrm>
            <a:off x="4563895" y="2217571"/>
            <a:ext cx="2928021" cy="335615"/>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2052" sz="1600"/>
              <a:t>2020 年起的最新减少情况</a:t>
            </a:r>
          </a:p>
        </p:txBody>
      </p:sp>
      <p:grpSp>
        <p:nvGrpSpPr>
          <p:cNvPr id="23" name="Group 22">
            <a:extLst>
              <a:ext uri="{FF2B5EF4-FFF2-40B4-BE49-F238E27FC236}">
                <a16:creationId xmlns:a16="http://schemas.microsoft.com/office/drawing/2014/main" id="{DDBA3540-46CD-B7DB-3DE7-459F3927DEE4}"/>
              </a:ext>
            </a:extLst>
          </p:cNvPr>
          <p:cNvGrpSpPr/>
          <p:nvPr/>
        </p:nvGrpSpPr>
        <p:grpSpPr>
          <a:xfrm>
            <a:off x="4444320" y="2761272"/>
            <a:ext cx="1915821" cy="1337830"/>
            <a:chOff x="1332689" y="4512665"/>
            <a:chExt cx="1915821" cy="1337830"/>
          </a:xfrm>
        </p:grpSpPr>
        <p:sp>
          <p:nvSpPr>
            <p:cNvPr id="11" name="Arrow: Down 10">
              <a:extLst>
                <a:ext uri="{FF2B5EF4-FFF2-40B4-BE49-F238E27FC236}">
                  <a16:creationId xmlns:a16="http://schemas.microsoft.com/office/drawing/2014/main" id="{FB334E1F-88B4-1DA5-133B-ACE1ED5F206A}"/>
                </a:ext>
              </a:extLst>
            </p:cNvPr>
            <p:cNvSpPr/>
            <p:nvPr/>
          </p:nvSpPr>
          <p:spPr>
            <a:xfrm>
              <a:off x="2537182" y="4744337"/>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ED22442-DB20-AEAB-1A7F-046B4ECBFC9C}"/>
                </a:ext>
              </a:extLst>
            </p:cNvPr>
            <p:cNvSpPr txBox="1"/>
            <p:nvPr/>
          </p:nvSpPr>
          <p:spPr>
            <a:xfrm>
              <a:off x="1329848" y="5204164"/>
              <a:ext cx="1422288" cy="640720"/>
            </a:xfrm>
            <a:prstGeom prst="rect">
              <a:avLst/>
            </a:prstGeom>
            <a:noFill/>
          </p:spPr>
          <p:txBody>
            <a:bodyPr wrap="square" rtlCol="0">
              <a:spAutoFit/>
            </a:bodyPr>
            <a:lstStyle/>
            <a:p>
              <a:pPr algn="r">
                <a:defRPr b="0" i="0"/>
              </a:pPr>
              <a:r>
                <a:rPr lang="2052" sz="1200" b="1">
                  <a:solidFill>
                    <a:srgbClr val="0033A0"/>
                  </a:solidFill>
                  <a:latin typeface="Arial Black" panose="020B0A04020102020204" pitchFamily="34" charset="0"/>
                  <a:cs typeface="Arial" panose="020B0604020202020204" pitchFamily="34" charset="0"/>
                </a:rPr>
                <a:t>TRIR</a:t>
              </a:r>
            </a:p>
            <a:p>
              <a:pPr algn="r">
                <a:defRPr b="0" i="0"/>
              </a:pPr>
              <a:r>
                <a:rPr lang="2052" sz="1200" b="1">
                  <a:solidFill>
                    <a:srgbClr val="0033A0"/>
                  </a:solidFill>
                  <a:latin typeface="Arial" panose="020B0604020202020204" pitchFamily="34" charset="0"/>
                  <a:cs typeface="Arial" panose="020B0604020202020204" pitchFamily="34" charset="0"/>
                </a:rPr>
                <a:t>总可记录</a:t>
              </a:r>
            </a:p>
            <a:p>
              <a:pPr algn="r">
                <a:defRPr b="0" i="0"/>
              </a:pPr>
              <a:r>
                <a:rPr lang="2052" sz="1200" b="1">
                  <a:solidFill>
                    <a:srgbClr val="0033A0"/>
                  </a:solidFill>
                  <a:latin typeface="Arial" panose="020B0604020202020204" pitchFamily="34" charset="0"/>
                  <a:cs typeface="Arial" panose="020B0604020202020204" pitchFamily="34" charset="0"/>
                </a:rPr>
                <a:t>事故率</a:t>
              </a:r>
            </a:p>
          </p:txBody>
        </p:sp>
        <p:sp>
          <p:nvSpPr>
            <p:cNvPr id="17" name="TextBox 16">
              <a:extLst>
                <a:ext uri="{FF2B5EF4-FFF2-40B4-BE49-F238E27FC236}">
                  <a16:creationId xmlns:a16="http://schemas.microsoft.com/office/drawing/2014/main" id="{CDB06A08-389B-F791-2CC3-0711035BA7C2}"/>
                </a:ext>
              </a:extLst>
            </p:cNvPr>
            <p:cNvSpPr txBox="1"/>
            <p:nvPr/>
          </p:nvSpPr>
          <p:spPr>
            <a:xfrm>
              <a:off x="1543293" y="4512665"/>
              <a:ext cx="1705217" cy="579699"/>
            </a:xfrm>
            <a:prstGeom prst="rect">
              <a:avLst/>
            </a:prstGeom>
            <a:noFill/>
          </p:spPr>
          <p:txBody>
            <a:bodyPr wrap="square" rtlCol="0">
              <a:spAutoFit/>
            </a:bodyPr>
            <a:lstStyle/>
            <a:p>
              <a:pPr algn="r">
                <a:defRPr b="0" i="0"/>
              </a:pPr>
              <a:r>
                <a:rPr lang="2052" sz="3200" b="1">
                  <a:ln>
                    <a:solidFill>
                      <a:schemeClr val="bg1"/>
                    </a:solidFill>
                  </a:ln>
                  <a:solidFill>
                    <a:srgbClr val="84BD00"/>
                  </a:solidFill>
                  <a:latin typeface="Arial" panose="020B0604020202020204" pitchFamily="34" charset="0"/>
                  <a:cs typeface="Arial" panose="020B0604020202020204" pitchFamily="34" charset="0"/>
                </a:rPr>
                <a:t>22.33%</a:t>
              </a:r>
            </a:p>
          </p:txBody>
        </p:sp>
      </p:grpSp>
      <p:grpSp>
        <p:nvGrpSpPr>
          <p:cNvPr id="21" name="Group 20">
            <a:extLst>
              <a:ext uri="{FF2B5EF4-FFF2-40B4-BE49-F238E27FC236}">
                <a16:creationId xmlns:a16="http://schemas.microsoft.com/office/drawing/2014/main" id="{96CC0107-5490-465C-09DE-88633170C5A3}"/>
              </a:ext>
            </a:extLst>
          </p:cNvPr>
          <p:cNvGrpSpPr/>
          <p:nvPr/>
        </p:nvGrpSpPr>
        <p:grpSpPr>
          <a:xfrm>
            <a:off x="6050189" y="3716790"/>
            <a:ext cx="1912522" cy="1337830"/>
            <a:chOff x="3660967" y="4491694"/>
            <a:chExt cx="1912522" cy="1337830"/>
          </a:xfrm>
        </p:grpSpPr>
        <p:sp>
          <p:nvSpPr>
            <p:cNvPr id="18" name="Arrow: Down 17">
              <a:extLst>
                <a:ext uri="{FF2B5EF4-FFF2-40B4-BE49-F238E27FC236}">
                  <a16:creationId xmlns:a16="http://schemas.microsoft.com/office/drawing/2014/main" id="{033F2624-31AD-31E9-9C95-980DE96B3B9E}"/>
                </a:ext>
              </a:extLst>
            </p:cNvPr>
            <p:cNvSpPr/>
            <p:nvPr/>
          </p:nvSpPr>
          <p:spPr>
            <a:xfrm>
              <a:off x="4862161" y="4723366"/>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EC8C337-E687-59D7-8E17-CB23A0E4DE93}"/>
                </a:ext>
              </a:extLst>
            </p:cNvPr>
            <p:cNvSpPr txBox="1"/>
            <p:nvPr/>
          </p:nvSpPr>
          <p:spPr>
            <a:xfrm>
              <a:off x="3658133" y="5183193"/>
              <a:ext cx="1418981" cy="640720"/>
            </a:xfrm>
            <a:prstGeom prst="rect">
              <a:avLst/>
            </a:prstGeom>
            <a:noFill/>
          </p:spPr>
          <p:txBody>
            <a:bodyPr wrap="square" rtlCol="0">
              <a:spAutoFit/>
            </a:bodyPr>
            <a:lstStyle/>
            <a:p>
              <a:pPr algn="r">
                <a:defRPr b="0" i="0"/>
              </a:pPr>
              <a:r>
                <a:rPr lang="2052" sz="1200" b="1">
                  <a:solidFill>
                    <a:srgbClr val="0033A0"/>
                  </a:solidFill>
                  <a:latin typeface="Arial Black" panose="020B0A04020102020204" pitchFamily="34" charset="0"/>
                  <a:cs typeface="Arial" panose="020B0604020202020204" pitchFamily="34" charset="0"/>
                </a:rPr>
                <a:t>LTIR</a:t>
              </a:r>
            </a:p>
            <a:p>
              <a:pPr algn="r">
                <a:defRPr b="0" i="0"/>
              </a:pPr>
              <a:r>
                <a:rPr lang="2052" sz="1200" b="1">
                  <a:solidFill>
                    <a:srgbClr val="0033A0"/>
                  </a:solidFill>
                  <a:latin typeface="Arial" panose="020B0604020202020204" pitchFamily="34" charset="0"/>
                  <a:cs typeface="Arial" panose="020B0604020202020204" pitchFamily="34" charset="0"/>
                </a:rPr>
                <a:t>损失时间</a:t>
              </a:r>
            </a:p>
            <a:p>
              <a:pPr algn="r">
                <a:defRPr b="0" i="0"/>
              </a:pPr>
              <a:r>
                <a:rPr lang="2052" sz="1200" b="1">
                  <a:solidFill>
                    <a:srgbClr val="0033A0"/>
                  </a:solidFill>
                  <a:latin typeface="Arial" panose="020B0604020202020204" pitchFamily="34" charset="0"/>
                  <a:cs typeface="Arial" panose="020B0604020202020204" pitchFamily="34" charset="0"/>
                </a:rPr>
                <a:t>事故率</a:t>
              </a:r>
            </a:p>
          </p:txBody>
        </p:sp>
        <p:sp>
          <p:nvSpPr>
            <p:cNvPr id="20" name="TextBox 19">
              <a:extLst>
                <a:ext uri="{FF2B5EF4-FFF2-40B4-BE49-F238E27FC236}">
                  <a16:creationId xmlns:a16="http://schemas.microsoft.com/office/drawing/2014/main" id="{F6252E08-B253-AB47-70D4-918C192DC3A3}"/>
                </a:ext>
              </a:extLst>
            </p:cNvPr>
            <p:cNvSpPr txBox="1"/>
            <p:nvPr/>
          </p:nvSpPr>
          <p:spPr>
            <a:xfrm>
              <a:off x="4009754" y="4491694"/>
              <a:ext cx="1563734" cy="579699"/>
            </a:xfrm>
            <a:prstGeom prst="rect">
              <a:avLst/>
            </a:prstGeom>
            <a:noFill/>
          </p:spPr>
          <p:txBody>
            <a:bodyPr wrap="square" rtlCol="0">
              <a:spAutoFit/>
            </a:bodyPr>
            <a:lstStyle/>
            <a:p>
              <a:pPr algn="r">
                <a:defRPr b="0" i="0"/>
              </a:pPr>
              <a:r>
                <a:rPr lang="2052" sz="3200" b="1">
                  <a:ln>
                    <a:solidFill>
                      <a:schemeClr val="bg1"/>
                    </a:solidFill>
                  </a:ln>
                  <a:solidFill>
                    <a:srgbClr val="84BD00"/>
                  </a:solidFill>
                  <a:latin typeface="Arial" panose="020B0604020202020204" pitchFamily="34" charset="0"/>
                  <a:cs typeface="Arial" panose="020B0604020202020204" pitchFamily="34" charset="0"/>
                </a:rPr>
                <a:t>18.18%</a:t>
              </a:r>
            </a:p>
          </p:txBody>
        </p:sp>
      </p:grpSp>
    </p:spTree>
    <p:extLst>
      <p:ext uri="{BB962C8B-B14F-4D97-AF65-F5344CB8AC3E}">
        <p14:creationId xmlns:p14="http://schemas.microsoft.com/office/powerpoint/2010/main" val="400089672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BFE9A9-2933-E9C5-9B3F-277863C61BC2}"/>
              </a:ext>
            </a:extLst>
          </p:cNvPr>
          <p:cNvSpPr/>
          <p:nvPr/>
        </p:nvSpPr>
        <p:spPr>
          <a:xfrm>
            <a:off x="469490" y="1520784"/>
            <a:ext cx="5497378" cy="2349307"/>
          </a:xfrm>
          <a:prstGeom prst="rect">
            <a:avLst/>
          </a:prstGeom>
        </p:spPr>
        <p:txBody>
          <a:bodyPr wrap="square">
            <a:spAutoFit/>
          </a:bodyPr>
          <a:lstStyle/>
          <a:p>
            <a:pPr>
              <a:spcAft>
                <a:spcPts val="1200"/>
              </a:spcAft>
              <a:defRPr b="0" i="0"/>
            </a:pPr>
            <a:r>
              <a:rPr lang="2052" sz="2400" b="1">
                <a:solidFill>
                  <a:srgbClr val="0033A0"/>
                </a:solidFill>
                <a:latin typeface="Arial" panose="020B0604020202020204" pitchFamily="34" charset="0"/>
                <a:cs typeface="Arial" panose="020B0604020202020204" pitchFamily="34" charset="0"/>
              </a:rPr>
              <a:t>企业安全投资</a:t>
            </a:r>
          </a:p>
          <a:p>
            <a:pPr marL="342900" indent="-342900">
              <a:spcAft>
                <a:spcPts val="1200"/>
              </a:spcAft>
              <a:buClr>
                <a:srgbClr val="84BD00"/>
              </a:buClr>
              <a:buSzPct val="126000"/>
              <a:buFont typeface="Wingdings" panose="05000000000000000000" pitchFamily="2" charset="2"/>
              <a:buChar char="ü"/>
              <a:defRPr b="0" i="0"/>
            </a:pPr>
            <a:r>
              <a:rPr lang="2052" sz="2000">
                <a:solidFill>
                  <a:srgbClr val="84BD00"/>
                </a:solidFill>
                <a:latin typeface="Arial" panose="020B0604020202020204" pitchFamily="34" charset="0"/>
                <a:cs typeface="Arial" panose="020B0604020202020204" pitchFamily="34" charset="0"/>
              </a:rPr>
              <a:t>基础设施投资</a:t>
            </a:r>
            <a:br>
              <a:rPr lang="2052" sz="2000">
                <a:solidFill>
                  <a:srgbClr val="84BD00"/>
                </a:solidFill>
                <a:latin typeface="Arial" panose="020B0604020202020204" pitchFamily="34" charset="0"/>
                <a:cs typeface="Arial" panose="020B0604020202020204" pitchFamily="34" charset="0"/>
              </a:rPr>
            </a:br>
            <a:r>
              <a:rPr lang="2052" sz="1600">
                <a:latin typeface="Arial" panose="020B0604020202020204" pitchFamily="34" charset="0"/>
                <a:cs typeface="Arial" panose="020B0604020202020204" pitchFamily="34" charset="0"/>
              </a:rPr>
              <a:t>多年来，公司进行了大量资本支出投资，直接改善了经营场所的安全基础设施。  </a:t>
            </a:r>
          </a:p>
          <a:p>
            <a:pPr marL="342900" lvl="0" indent="-342900">
              <a:spcAft>
                <a:spcPts val="1200"/>
              </a:spcAft>
              <a:buClr>
                <a:srgbClr val="84BD00"/>
              </a:buClr>
              <a:buSzPct val="126000"/>
              <a:buFont typeface="Wingdings" panose="05000000000000000000" pitchFamily="2" charset="2"/>
              <a:buChar char="ü"/>
              <a:defRPr b="0" i="0"/>
            </a:pPr>
            <a:r>
              <a:rPr lang="2052" sz="2000">
                <a:solidFill>
                  <a:srgbClr val="84BD00"/>
                </a:solidFill>
                <a:latin typeface="Arial" panose="020B0604020202020204" pitchFamily="34" charset="0"/>
                <a:cs typeface="Arial" panose="020B0604020202020204" pitchFamily="34" charset="0"/>
              </a:rPr>
              <a:t>培训投资</a:t>
            </a:r>
            <a:br>
              <a:rPr lang="2052" sz="2000">
                <a:solidFill>
                  <a:srgbClr val="84BD00"/>
                </a:solidFill>
                <a:latin typeface="Arial" panose="020B0604020202020204" pitchFamily="34" charset="0"/>
                <a:cs typeface="Arial" panose="020B0604020202020204" pitchFamily="34" charset="0"/>
              </a:rPr>
            </a:br>
            <a:r>
              <a:rPr lang="2052" sz="1600">
                <a:solidFill>
                  <a:prstClr val="black"/>
                </a:solidFill>
                <a:latin typeface="Arial" panose="020B0604020202020204" pitchFamily="34" charset="0"/>
                <a:cs typeface="Arial" panose="020B0604020202020204" pitchFamily="34" charset="0"/>
              </a:rPr>
              <a:t>公司对安全培训项目给予额外的关注和投资，包括新员工培训和主管安全参与研讨会。</a:t>
            </a:r>
            <a:endParaRPr lang="en-US" sz="2000">
              <a:solidFill>
                <a:srgbClr val="84BD00"/>
              </a:solidFill>
              <a:latin typeface="Arial" panose="020B0604020202020204" pitchFamily="34" charset="0"/>
              <a:cs typeface="Arial" panose="020B0604020202020204" pitchFamily="34" charset="0"/>
            </a:endParaRPr>
          </a:p>
        </p:txBody>
      </p:sp>
      <p:pic>
        <p:nvPicPr>
          <p:cNvPr id="5" name="Picture 4" descr="A picture containing clothing, person&#10;&#10;Description automatically generated">
            <a:extLst>
              <a:ext uri="{FF2B5EF4-FFF2-40B4-BE49-F238E27FC236}">
                <a16:creationId xmlns:a16="http://schemas.microsoft.com/office/drawing/2014/main" id="{7D41C145-418B-7E86-1B4B-A958ADD9FA98}"/>
              </a:ext>
            </a:extLst>
          </p:cNvPr>
          <p:cNvPicPr>
            <a:picLocks noChangeAspect="1"/>
          </p:cNvPicPr>
          <p:nvPr/>
        </p:nvPicPr>
        <p:blipFill>
          <a:blip r:embed="rId3">
            <a:extLst>
              <a:ext uri="{28A0092B-C50C-407E-A947-70E740481C1C}">
                <a14:useLocalDpi xmlns:a14="http://schemas.microsoft.com/office/drawing/2010/main" val="0"/>
              </a:ext>
            </a:extLst>
          </a:blip>
          <a:srcRect l="37230" t="43736" r="12069" b="-29"/>
          <a:stretch>
            <a:fillRect/>
          </a:stretch>
        </p:blipFill>
        <p:spPr>
          <a:xfrm>
            <a:off x="7797288" y="924791"/>
            <a:ext cx="4394712" cy="5309754"/>
          </a:xfrm>
          <a:prstGeom prst="rect">
            <a:avLst/>
          </a:prstGeom>
        </p:spPr>
      </p:pic>
      <p:sp>
        <p:nvSpPr>
          <p:cNvPr id="6" name="Rectangle 5">
            <a:extLst>
              <a:ext uri="{FF2B5EF4-FFF2-40B4-BE49-F238E27FC236}">
                <a16:creationId xmlns:a16="http://schemas.microsoft.com/office/drawing/2014/main" id="{73BC8780-8097-F717-1133-7D243DFD6FEB}"/>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A463867-D2C7-790E-B7D3-63C277ECF046}"/>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4574325-E38F-B340-DCDE-BFFDF59130C4}"/>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7972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2052"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2023 年全球安全停工活动</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28681BD1-1EF0-4EB1-9656-405EB34DC400}" type="slidenum">
              <a:rPr lang="en-US" smtClean="0"/>
              <a:t>7</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2052"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加强安全措施</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2052" sz="2400" b="1">
                <a:solidFill>
                  <a:srgbClr val="0033A0"/>
                </a:solidFill>
                <a:latin typeface="Arial" panose="020B0604020202020204" pitchFamily="34" charset="0"/>
                <a:ea typeface="+mn-ea"/>
                <a:cs typeface="Arial" panose="020B0604020202020204" pitchFamily="34" charset="0"/>
              </a:rPr>
              <a:t>2023 年第一季度受伤情况</a:t>
            </a:r>
            <a:br>
              <a:rPr lang="2052" sz="2400" b="1">
                <a:solidFill>
                  <a:srgbClr val="0033A0"/>
                </a:solidFill>
                <a:latin typeface="Arial" panose="020B0604020202020204" pitchFamily="34" charset="0"/>
                <a:ea typeface="+mn-ea"/>
                <a:cs typeface="Arial" panose="020B0604020202020204" pitchFamily="34" charset="0"/>
              </a:rPr>
            </a:br>
            <a:endParaRPr lang="en-US" sz="1800">
              <a:highlight>
                <a:srgbClr val="FFFF00"/>
              </a:highlight>
              <a:latin typeface="Arial" panose="020B0604020202020204" pitchFamily="34" charset="0"/>
              <a:ea typeface="+mn-ea"/>
              <a:cs typeface="Arial" panose="020B0604020202020204" pitchFamily="34" charset="0"/>
            </a:endParaRPr>
          </a:p>
        </p:txBody>
      </p:sp>
      <p:pic>
        <p:nvPicPr>
          <p:cNvPr id="14" name="Graphic 13">
            <a:extLst>
              <a:ext uri="{FF2B5EF4-FFF2-40B4-BE49-F238E27FC236}">
                <a16:creationId xmlns:a16="http://schemas.microsoft.com/office/drawing/2014/main" id="{209930D1-59AD-AC78-E2AE-38F567F45CE4}"/>
              </a:ext>
            </a:extLst>
          </p:cNvPr>
          <p:cNvPicPr>
            <a:picLocks noChangeAspect="1"/>
          </p:cNvPicPr>
          <p:nvPr/>
        </p:nvPicPr>
        <p:blipFill>
          <a:blip r:embed="rId6">
            <a:extLst>
              <a:ext uri="{96DAC541-7B7A-43D3-8B79-37D633B846F1}">
                <asvg:svgBlip xmlns:asvg="http://schemas.microsoft.com/office/drawing/2016/SVG/main" r:embed="rId7"/>
              </a:ext>
            </a:extLst>
          </a:blip>
          <a:srcRect r="47853"/>
          <a:stretch>
            <a:fillRect/>
          </a:stretch>
        </p:blipFill>
        <p:spPr>
          <a:xfrm>
            <a:off x="398104" y="1948940"/>
            <a:ext cx="3653268" cy="3815490"/>
          </a:xfrm>
          <a:prstGeom prst="rect">
            <a:avLst/>
          </a:prstGeom>
        </p:spPr>
      </p:pic>
      <p:pic>
        <p:nvPicPr>
          <p:cNvPr id="17" name="Graphic 16">
            <a:extLst>
              <a:ext uri="{FF2B5EF4-FFF2-40B4-BE49-F238E27FC236}">
                <a16:creationId xmlns:a16="http://schemas.microsoft.com/office/drawing/2014/main" id="{312E4A39-9E48-7A1F-08D6-A33A7D1C812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93054" y="1948940"/>
            <a:ext cx="3190209" cy="3585795"/>
          </a:xfrm>
          <a:prstGeom prst="rect">
            <a:avLst/>
          </a:prstGeom>
        </p:spPr>
      </p:pic>
      <p:sp>
        <p:nvSpPr>
          <p:cNvPr id="18" name="TextBox 17">
            <a:extLst>
              <a:ext uri="{FF2B5EF4-FFF2-40B4-BE49-F238E27FC236}">
                <a16:creationId xmlns:a16="http://schemas.microsoft.com/office/drawing/2014/main" id="{D423112C-DBFB-CC08-D7A1-6BAFF998EF97}"/>
              </a:ext>
            </a:extLst>
          </p:cNvPr>
          <p:cNvSpPr txBox="1"/>
          <p:nvPr/>
        </p:nvSpPr>
        <p:spPr>
          <a:xfrm>
            <a:off x="8344929" y="3256520"/>
            <a:ext cx="3557896" cy="1189909"/>
          </a:xfrm>
          <a:prstGeom prst="rect">
            <a:avLst/>
          </a:prstGeom>
          <a:noFill/>
        </p:spPr>
        <p:txBody>
          <a:bodyPr wrap="square">
            <a:spAutoFit/>
          </a:bodyPr>
          <a:lstStyle/>
          <a:p>
            <a:pPr rtl="0">
              <a:defRPr b="0" i="0"/>
            </a:pPr>
            <a:r>
              <a:rPr lang="2052">
                <a:latin typeface="Arial" panose="020B0604020202020204" pitchFamily="34" charset="0"/>
                <a:cs typeface="Arial" panose="020B0604020202020204" pitchFamily="34" charset="0"/>
              </a:rPr>
              <a:t>我们正在改进我们的安全之旅，但员工仍在经历着影响其人生的伤害。 </a:t>
            </a:r>
          </a:p>
          <a:p>
            <a:pPr rtl="0"/>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710136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2052"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2023 年全球安全停工活动</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A7A404B3-E653-4BA7-B8D2-F337E5B17AF9}" type="slidenum">
              <a:rPr lang="en-US" smtClean="0"/>
              <a:t>8</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2052"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加强安全措施</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731520"/>
          </a:xfrm>
        </p:spPr>
        <p:txBody>
          <a:bodyPr>
            <a:normAutofit/>
          </a:bodyPr>
          <a:lstStyle/>
          <a:p>
            <a:pPr>
              <a:defRPr b="0" i="0"/>
            </a:pPr>
            <a:r>
              <a:rPr lang="2052" sz="2400" b="1">
                <a:solidFill>
                  <a:srgbClr val="0033A0"/>
                </a:solidFill>
                <a:latin typeface="Arial" panose="020B0604020202020204" pitchFamily="34" charset="0"/>
                <a:ea typeface="+mn-ea"/>
                <a:cs typeface="Arial" panose="020B0604020202020204" pitchFamily="34" charset="0"/>
              </a:rPr>
              <a:t>Mauser 的安全之旅</a:t>
            </a:r>
          </a:p>
        </p:txBody>
      </p:sp>
      <p:grpSp>
        <p:nvGrpSpPr>
          <p:cNvPr id="2" name="Group 1">
            <a:extLst>
              <a:ext uri="{FF2B5EF4-FFF2-40B4-BE49-F238E27FC236}">
                <a16:creationId xmlns:a16="http://schemas.microsoft.com/office/drawing/2014/main" id="{CC49FE52-CE7C-A365-D104-343658F02FD2}"/>
              </a:ext>
            </a:extLst>
          </p:cNvPr>
          <p:cNvGrpSpPr/>
          <p:nvPr/>
        </p:nvGrpSpPr>
        <p:grpSpPr>
          <a:xfrm>
            <a:off x="796208" y="1609718"/>
            <a:ext cx="10012923" cy="3940644"/>
            <a:chOff x="796208" y="1824461"/>
            <a:chExt cx="10012923" cy="3940644"/>
          </a:xfrm>
        </p:grpSpPr>
        <p:grpSp>
          <p:nvGrpSpPr>
            <p:cNvPr id="36" name="Group 35">
              <a:extLst>
                <a:ext uri="{FF2B5EF4-FFF2-40B4-BE49-F238E27FC236}">
                  <a16:creationId xmlns:a16="http://schemas.microsoft.com/office/drawing/2014/main" id="{60D16AFE-A2E4-40E3-97B7-700A0BF537BA}"/>
                </a:ext>
              </a:extLst>
            </p:cNvPr>
            <p:cNvGrpSpPr/>
            <p:nvPr/>
          </p:nvGrpSpPr>
          <p:grpSpPr>
            <a:xfrm>
              <a:off x="1382868" y="1824461"/>
              <a:ext cx="9426263" cy="3940644"/>
              <a:chOff x="815038" y="1131698"/>
              <a:chExt cx="10445157" cy="4305538"/>
            </a:xfrm>
          </p:grpSpPr>
          <p:sp>
            <p:nvSpPr>
              <p:cNvPr id="18" name="Rectangle: Rounded Corners 17">
                <a:extLst>
                  <a:ext uri="{FF2B5EF4-FFF2-40B4-BE49-F238E27FC236}">
                    <a16:creationId xmlns:a16="http://schemas.microsoft.com/office/drawing/2014/main" id="{14C0FB4B-07A0-4629-973A-9C2E2DB85067}"/>
                  </a:ext>
                </a:extLst>
              </p:cNvPr>
              <p:cNvSpPr/>
              <p:nvPr/>
            </p:nvSpPr>
            <p:spPr>
              <a:xfrm>
                <a:off x="887186"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2052" sz="1400" b="1">
                    <a:solidFill>
                      <a:srgbClr val="84BD00"/>
                    </a:solidFill>
                    <a:latin typeface="Arial" panose="020B0604020202020204" pitchFamily="34" charset="0"/>
                    <a:cs typeface="Arial" panose="020B0604020202020204" pitchFamily="34" charset="0"/>
                  </a:rPr>
                  <a:t>政府和公司规章制度</a:t>
                </a:r>
              </a:p>
            </p:txBody>
          </p:sp>
          <p:sp>
            <p:nvSpPr>
              <p:cNvPr id="19" name="Rectangle: Rounded Corners 18">
                <a:extLst>
                  <a:ext uri="{FF2B5EF4-FFF2-40B4-BE49-F238E27FC236}">
                    <a16:creationId xmlns:a16="http://schemas.microsoft.com/office/drawing/2014/main" id="{62A2C56D-9F24-40D0-B9AD-102CE86B2C25}"/>
                  </a:ext>
                </a:extLst>
              </p:cNvPr>
              <p:cNvSpPr/>
              <p:nvPr/>
            </p:nvSpPr>
            <p:spPr>
              <a:xfrm>
                <a:off x="4620986" y="1131698"/>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2052" sz="1400" b="1">
                    <a:solidFill>
                      <a:srgbClr val="84BD00"/>
                    </a:solidFill>
                    <a:latin typeface="Arial" panose="020B0604020202020204" pitchFamily="34" charset="0"/>
                    <a:cs typeface="Arial" panose="020B0604020202020204" pitchFamily="34" charset="0"/>
                  </a:rPr>
                  <a:t>营造安全的工作环境</a:t>
                </a:r>
              </a:p>
            </p:txBody>
          </p:sp>
          <p:sp>
            <p:nvSpPr>
              <p:cNvPr id="20" name="Rectangle: Rounded Corners 19">
                <a:extLst>
                  <a:ext uri="{FF2B5EF4-FFF2-40B4-BE49-F238E27FC236}">
                    <a16:creationId xmlns:a16="http://schemas.microsoft.com/office/drawing/2014/main" id="{7473FF11-22DE-42F1-BE31-25945EE2CFC0}"/>
                  </a:ext>
                </a:extLst>
              </p:cNvPr>
              <p:cNvSpPr/>
              <p:nvPr/>
            </p:nvSpPr>
            <p:spPr>
              <a:xfrm>
                <a:off x="463184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2052" sz="1400" b="1">
                    <a:solidFill>
                      <a:srgbClr val="84BD00"/>
                    </a:solidFill>
                    <a:latin typeface="Arial" panose="020B0604020202020204" pitchFamily="34" charset="0"/>
                    <a:cs typeface="Arial" panose="020B0604020202020204" pitchFamily="34" charset="0"/>
                  </a:rPr>
                  <a:t>工程控制</a:t>
                </a:r>
              </a:p>
            </p:txBody>
          </p:sp>
          <p:sp>
            <p:nvSpPr>
              <p:cNvPr id="21" name="Rectangle: Rounded Corners 20">
                <a:extLst>
                  <a:ext uri="{FF2B5EF4-FFF2-40B4-BE49-F238E27FC236}">
                    <a16:creationId xmlns:a16="http://schemas.microsoft.com/office/drawing/2014/main" id="{39A82F5B-EB71-4952-9244-F0D1FC317808}"/>
                  </a:ext>
                </a:extLst>
              </p:cNvPr>
              <p:cNvSpPr/>
              <p:nvPr/>
            </p:nvSpPr>
            <p:spPr>
              <a:xfrm>
                <a:off x="836392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2052" sz="1400" b="1">
                    <a:solidFill>
                      <a:srgbClr val="84BD00"/>
                    </a:solidFill>
                    <a:latin typeface="Arial" panose="020B0604020202020204" pitchFamily="34" charset="0"/>
                    <a:cs typeface="Arial" panose="020B0604020202020204" pitchFamily="34" charset="0"/>
                  </a:rPr>
                  <a:t>领导</a:t>
                </a:r>
              </a:p>
            </p:txBody>
          </p:sp>
          <p:sp>
            <p:nvSpPr>
              <p:cNvPr id="22" name="TextBox 21">
                <a:extLst>
                  <a:ext uri="{FF2B5EF4-FFF2-40B4-BE49-F238E27FC236}">
                    <a16:creationId xmlns:a16="http://schemas.microsoft.com/office/drawing/2014/main" id="{E35CCE02-048E-42A5-AC9C-3EEA70D46DA3}"/>
                  </a:ext>
                </a:extLst>
              </p:cNvPr>
              <p:cNvSpPr txBox="1"/>
              <p:nvPr/>
            </p:nvSpPr>
            <p:spPr>
              <a:xfrm>
                <a:off x="4626773" y="3974155"/>
                <a:ext cx="2748690" cy="1070075"/>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2052" sz="1200">
                    <a:latin typeface="Arial" panose="020B0604020202020204" pitchFamily="34" charset="0"/>
                    <a:cs typeface="Arial" panose="020B0604020202020204" pitchFamily="34" charset="0"/>
                  </a:rPr>
                  <a:t>在过去几年，公司确定了各个高风险资产关键点，并设计和安装必要的机器防护装置。</a:t>
                </a:r>
              </a:p>
              <a:p>
                <a:pPr>
                  <a:lnSpc>
                    <a:spcPct val="90000"/>
                  </a:lnSpc>
                  <a:spcBef>
                    <a:spcPts val="1200"/>
                  </a:spcBef>
                  <a:spcAft>
                    <a:spcPts val="600"/>
                  </a:spcAft>
                  <a:buClr>
                    <a:schemeClr val="tx1"/>
                  </a:buClr>
                  <a:defRPr b="0" i="0"/>
                </a:pPr>
                <a:r>
                  <a:rPr lang="2052" sz="1200" b="1">
                    <a:latin typeface="Arial" panose="020B0604020202020204" pitchFamily="34" charset="0"/>
                    <a:cs typeface="Arial" panose="020B0604020202020204" pitchFamily="34" charset="0"/>
                  </a:rPr>
                  <a:t>重点：</a:t>
                </a:r>
                <a:r>
                  <a:rPr lang="2052" sz="1200" b="0">
                    <a:latin typeface="Arial" panose="020B0604020202020204" pitchFamily="34" charset="0"/>
                    <a:cs typeface="Arial" panose="020B0604020202020204" pitchFamily="34" charset="0"/>
                  </a:rPr>
                  <a:t> </a:t>
                </a:r>
                <a:r>
                  <a:rPr lang="2052" sz="1200" b="1">
                    <a:latin typeface="Arial" panose="020B0604020202020204" pitchFamily="34" charset="0"/>
                    <a:cs typeface="Arial" panose="020B0604020202020204" pitchFamily="34" charset="0"/>
                  </a:rPr>
                  <a:t>消除安全隐患</a:t>
                </a:r>
                <a:endParaRPr lang="en-US" sz="120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E3BE91F-FB2C-4850-86B5-F24A7D559B57}"/>
                  </a:ext>
                </a:extLst>
              </p:cNvPr>
              <p:cNvSpPr txBox="1"/>
              <p:nvPr/>
            </p:nvSpPr>
            <p:spPr>
              <a:xfrm>
                <a:off x="7108368" y="1162953"/>
                <a:ext cx="2745944" cy="520037"/>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2052" sz="1400">
                    <a:latin typeface="Arial" panose="020B0604020202020204" pitchFamily="34" charset="0"/>
                    <a:cs typeface="Arial" panose="020B0604020202020204" pitchFamily="34" charset="0"/>
                  </a:rPr>
                  <a:t>构建和维持安全工作环境的关键要素</a:t>
                </a:r>
              </a:p>
            </p:txBody>
          </p:sp>
          <p:sp>
            <p:nvSpPr>
              <p:cNvPr id="24" name="TextBox 23">
                <a:extLst>
                  <a:ext uri="{FF2B5EF4-FFF2-40B4-BE49-F238E27FC236}">
                    <a16:creationId xmlns:a16="http://schemas.microsoft.com/office/drawing/2014/main" id="{4BBD237D-8360-49B5-8D42-E979C2737F58}"/>
                  </a:ext>
                </a:extLst>
              </p:cNvPr>
              <p:cNvSpPr txBox="1"/>
              <p:nvPr/>
            </p:nvSpPr>
            <p:spPr>
              <a:xfrm>
                <a:off x="892629" y="4011455"/>
                <a:ext cx="2793374" cy="1070075"/>
              </a:xfrm>
              <a:prstGeom prst="rect">
                <a:avLst/>
              </a:prstGeom>
              <a:noFill/>
            </p:spPr>
            <p:txBody>
              <a:bodyPr wrap="square" rtlCol="0">
                <a:spAutoFit/>
              </a:bodyPr>
              <a:lstStyle/>
              <a:p>
                <a:pPr>
                  <a:lnSpc>
                    <a:spcPct val="90000"/>
                  </a:lnSpc>
                  <a:spcBef>
                    <a:spcPts val="1200"/>
                  </a:spcBef>
                  <a:spcAft>
                    <a:spcPts val="600"/>
                  </a:spcAft>
                  <a:buClr>
                    <a:schemeClr val="tx1"/>
                  </a:buClr>
                  <a:defRPr b="0" i="0"/>
                </a:pPr>
                <a:r>
                  <a:rPr lang="2052" sz="1200">
                    <a:latin typeface="Arial" panose="020B0604020202020204" pitchFamily="34" charset="0"/>
                    <a:cs typeface="Arial" panose="020B0604020202020204" pitchFamily="34" charset="0"/>
                  </a:rPr>
                  <a:t>在过去五年中，Mauser 加大了遵守职业安全与健康管理局法规的承诺，同时引入了我们的救生规则。</a:t>
                </a:r>
              </a:p>
              <a:p>
                <a:pPr>
                  <a:lnSpc>
                    <a:spcPct val="90000"/>
                  </a:lnSpc>
                  <a:spcBef>
                    <a:spcPts val="1200"/>
                  </a:spcBef>
                  <a:spcAft>
                    <a:spcPts val="600"/>
                  </a:spcAft>
                  <a:buClr>
                    <a:schemeClr val="tx1"/>
                  </a:buClr>
                  <a:defRPr b="0" i="0"/>
                </a:pPr>
                <a:r>
                  <a:rPr lang="2052" sz="1200" b="1">
                    <a:latin typeface="Arial" panose="020B0604020202020204" pitchFamily="34" charset="0"/>
                    <a:cs typeface="Arial" panose="020B0604020202020204" pitchFamily="34" charset="0"/>
                  </a:rPr>
                  <a:t>重点：</a:t>
                </a:r>
                <a:r>
                  <a:rPr lang="2052" sz="1200" b="0">
                    <a:latin typeface="Arial" panose="020B0604020202020204" pitchFamily="34" charset="0"/>
                    <a:cs typeface="Arial" panose="020B0604020202020204" pitchFamily="34" charset="0"/>
                  </a:rPr>
                  <a:t> </a:t>
                </a:r>
                <a:r>
                  <a:rPr lang="2052" sz="1200" b="1">
                    <a:latin typeface="Arial" panose="020B0604020202020204" pitchFamily="34" charset="0"/>
                    <a:cs typeface="Arial" panose="020B0604020202020204" pitchFamily="34" charset="0"/>
                  </a:rPr>
                  <a:t>合规性</a:t>
                </a:r>
                <a:endParaRPr lang="en-US" sz="120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C0C7589-0E66-4D48-B611-5FF233E8DED8}"/>
                  </a:ext>
                </a:extLst>
              </p:cNvPr>
              <p:cNvSpPr txBox="1"/>
              <p:nvPr/>
            </p:nvSpPr>
            <p:spPr>
              <a:xfrm>
                <a:off x="8349344" y="4001112"/>
                <a:ext cx="2748690" cy="1070075"/>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2052" sz="1200">
                    <a:latin typeface="Arial" panose="020B0604020202020204" pitchFamily="34" charset="0"/>
                    <a:cs typeface="Arial" panose="020B0604020202020204" pitchFamily="34" charset="0"/>
                  </a:rPr>
                  <a:t>通过行为和行动培养我们的领导者，以支持吸引员工参与安全事务的文化。</a:t>
                </a:r>
              </a:p>
              <a:p>
                <a:pPr>
                  <a:lnSpc>
                    <a:spcPct val="90000"/>
                  </a:lnSpc>
                  <a:spcBef>
                    <a:spcPts val="1200"/>
                  </a:spcBef>
                  <a:spcAft>
                    <a:spcPts val="600"/>
                  </a:spcAft>
                  <a:buClr>
                    <a:schemeClr val="tx1"/>
                  </a:buClr>
                  <a:defRPr b="0" i="0"/>
                </a:pPr>
                <a:r>
                  <a:rPr lang="2052" sz="1200" b="1">
                    <a:latin typeface="Arial" panose="020B0604020202020204" pitchFamily="34" charset="0"/>
                    <a:cs typeface="Arial" panose="020B0604020202020204" pitchFamily="34" charset="0"/>
                  </a:rPr>
                  <a:t>重点：</a:t>
                </a:r>
                <a:r>
                  <a:rPr lang="2052" sz="1200" b="0">
                    <a:latin typeface="Arial" panose="020B0604020202020204" pitchFamily="34" charset="0"/>
                    <a:cs typeface="Arial" panose="020B0604020202020204" pitchFamily="34" charset="0"/>
                  </a:rPr>
                  <a:t> </a:t>
                </a:r>
                <a:r>
                  <a:rPr lang="2052" sz="1200" b="1">
                    <a:latin typeface="Arial" panose="020B0604020202020204" pitchFamily="34" charset="0"/>
                    <a:cs typeface="Arial" panose="020B0604020202020204" pitchFamily="34" charset="0"/>
                  </a:rPr>
                  <a:t>承诺</a:t>
                </a:r>
                <a:endParaRPr lang="en-US" sz="1200">
                  <a:latin typeface="Arial" panose="020B0604020202020204" pitchFamily="34" charset="0"/>
                  <a:cs typeface="Arial" panose="020B0604020202020204" pitchFamily="34" charset="0"/>
                </a:endParaRPr>
              </a:p>
            </p:txBody>
          </p:sp>
          <p:cxnSp>
            <p:nvCxnSpPr>
              <p:cNvPr id="26" name="Connector: Elbow 25">
                <a:extLst>
                  <a:ext uri="{FF2B5EF4-FFF2-40B4-BE49-F238E27FC236}">
                    <a16:creationId xmlns:a16="http://schemas.microsoft.com/office/drawing/2014/main" id="{5D9EF503-89DD-4899-BA35-1002F4003B2C}"/>
                  </a:ext>
                </a:extLst>
              </p:cNvPr>
              <p:cNvCxnSpPr>
                <a:stCxn id="18" idx="0"/>
              </p:cNvCxnSpPr>
              <p:nvPr/>
            </p:nvCxnSpPr>
            <p:spPr>
              <a:xfrm rot="5400000" flipH="1" flipV="1">
                <a:off x="1867987" y="2592435"/>
                <a:ext cx="369757"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E4008799-072F-4603-8314-F648C8F2D0C1}"/>
                  </a:ext>
                </a:extLst>
              </p:cNvPr>
              <p:cNvCxnSpPr/>
              <p:nvPr/>
            </p:nvCxnSpPr>
            <p:spPr>
              <a:xfrm rot="5400000" flipH="1" flipV="1">
                <a:off x="9294582" y="2599873"/>
                <a:ext cx="397333"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43E73CE7-DDD7-48B2-BF1B-0FB818A7352D}"/>
                  </a:ext>
                </a:extLst>
              </p:cNvPr>
              <p:cNvGrpSpPr/>
              <p:nvPr/>
            </p:nvGrpSpPr>
            <p:grpSpPr>
              <a:xfrm>
                <a:off x="2051959" y="2046098"/>
                <a:ext cx="7434939" cy="740846"/>
                <a:chOff x="2051959" y="2046098"/>
                <a:chExt cx="7434939" cy="740846"/>
              </a:xfrm>
            </p:grpSpPr>
            <p:cxnSp>
              <p:nvCxnSpPr>
                <p:cNvPr id="29" name="Connector: Elbow 28">
                  <a:extLst>
                    <a:ext uri="{FF2B5EF4-FFF2-40B4-BE49-F238E27FC236}">
                      <a16:creationId xmlns:a16="http://schemas.microsoft.com/office/drawing/2014/main" id="{F5D2DD35-7077-4EB1-B304-7423557EDC98}"/>
                    </a:ext>
                  </a:extLst>
                </p:cNvPr>
                <p:cNvCxnSpPr>
                  <a:endCxn id="19" idx="2"/>
                </p:cNvCxnSpPr>
                <p:nvPr/>
              </p:nvCxnSpPr>
              <p:spPr>
                <a:xfrm rot="5400000" flipH="1" flipV="1">
                  <a:off x="5409892" y="2416521"/>
                  <a:ext cx="740846"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57DB116-1986-4A11-824A-21A5177A3D25}"/>
                    </a:ext>
                  </a:extLst>
                </p:cNvPr>
                <p:cNvCxnSpPr/>
                <p:nvPr/>
              </p:nvCxnSpPr>
              <p:spPr>
                <a:xfrm flipV="1">
                  <a:off x="2051959" y="2400643"/>
                  <a:ext cx="743493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0C347985-10CA-45EA-8C63-674042940224}"/>
                  </a:ext>
                </a:extLst>
              </p:cNvPr>
              <p:cNvSpPr txBox="1"/>
              <p:nvPr/>
            </p:nvSpPr>
            <p:spPr>
              <a:xfrm>
                <a:off x="815038" y="5090675"/>
                <a:ext cx="2462953" cy="286232"/>
              </a:xfrm>
              <a:prstGeom prst="rect">
                <a:avLst/>
              </a:prstGeom>
              <a:noFill/>
            </p:spPr>
            <p:txBody>
              <a:bodyPr wrap="square">
                <a:spAutoFit/>
              </a:bodyPr>
              <a:lstStyle/>
              <a:p>
                <a:pPr algn="l">
                  <a:lnSpc>
                    <a:spcPct val="90000"/>
                  </a:lnSpc>
                  <a:spcBef>
                    <a:spcPts val="1200"/>
                  </a:spcBef>
                  <a:spcAft>
                    <a:spcPts val="600"/>
                  </a:spcAft>
                  <a:buClr>
                    <a:schemeClr val="tx1"/>
                  </a:buClr>
                </a:pPr>
                <a:endParaRPr lang="en-US" sz="1200">
                  <a:solidFill>
                    <a:schemeClr val="bg1">
                      <a:lumMod val="50000"/>
                    </a:schemeClr>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238913BD-E38E-4B18-9C50-1D376CDA0EF8}"/>
                  </a:ext>
                </a:extLst>
              </p:cNvPr>
              <p:cNvSpPr/>
              <p:nvPr/>
            </p:nvSpPr>
            <p:spPr>
              <a:xfrm>
                <a:off x="8109836" y="2302022"/>
                <a:ext cx="3150359" cy="3133911"/>
              </a:xfrm>
              <a:prstGeom prst="rect">
                <a:avLst/>
              </a:prstGeom>
              <a:noFill/>
              <a:ln w="19050">
                <a:solidFill>
                  <a:srgbClr val="84BD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pPr>
                <a:endParaRPr lang="en-US">
                  <a:solidFill>
                    <a:schemeClr val="bg1">
                      <a:lumMod val="95000"/>
                    </a:schemeClr>
                  </a:solidFill>
                </a:endParaRPr>
              </a:p>
            </p:txBody>
          </p:sp>
        </p:grpSp>
        <p:sp>
          <p:nvSpPr>
            <p:cNvPr id="37" name="TextBox 36">
              <a:extLst>
                <a:ext uri="{FF2B5EF4-FFF2-40B4-BE49-F238E27FC236}">
                  <a16:creationId xmlns:a16="http://schemas.microsoft.com/office/drawing/2014/main" id="{392682B3-E10F-4DC5-B3ED-9FA67D1FF4AC}"/>
                </a:ext>
              </a:extLst>
            </p:cNvPr>
            <p:cNvSpPr txBox="1"/>
            <p:nvPr/>
          </p:nvSpPr>
          <p:spPr>
            <a:xfrm>
              <a:off x="792983" y="3067893"/>
              <a:ext cx="1614904" cy="256288"/>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2052" sz="1200" b="1">
                  <a:solidFill>
                    <a:srgbClr val="84BD00"/>
                  </a:solidFill>
                  <a:latin typeface="Arial" panose="020B0604020202020204" pitchFamily="34" charset="0"/>
                  <a:cs typeface="Arial" panose="020B0604020202020204" pitchFamily="34" charset="0"/>
                </a:rPr>
                <a:t>我们从哪里开始</a:t>
              </a:r>
            </a:p>
          </p:txBody>
        </p:sp>
        <p:sp>
          <p:nvSpPr>
            <p:cNvPr id="38" name="TextBox 37">
              <a:extLst>
                <a:ext uri="{FF2B5EF4-FFF2-40B4-BE49-F238E27FC236}">
                  <a16:creationId xmlns:a16="http://schemas.microsoft.com/office/drawing/2014/main" id="{5B1E9E3E-C645-4497-BD56-826D839E4769}"/>
                </a:ext>
              </a:extLst>
            </p:cNvPr>
            <p:cNvSpPr txBox="1"/>
            <p:nvPr/>
          </p:nvSpPr>
          <p:spPr>
            <a:xfrm>
              <a:off x="4397623" y="3067893"/>
              <a:ext cx="1466174" cy="256288"/>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2052" sz="1200" b="1">
                  <a:solidFill>
                    <a:srgbClr val="84BD00"/>
                  </a:solidFill>
                  <a:latin typeface="Arial" panose="020B0604020202020204" pitchFamily="34" charset="0"/>
                  <a:cs typeface="Arial" panose="020B0604020202020204" pitchFamily="34" charset="0"/>
                </a:rPr>
                <a:t>我们采取的行动</a:t>
              </a:r>
            </a:p>
          </p:txBody>
        </p:sp>
        <p:sp>
          <p:nvSpPr>
            <p:cNvPr id="39" name="TextBox 38">
              <a:extLst>
                <a:ext uri="{FF2B5EF4-FFF2-40B4-BE49-F238E27FC236}">
                  <a16:creationId xmlns:a16="http://schemas.microsoft.com/office/drawing/2014/main" id="{0DADD61F-2D9E-436E-A7FC-B7FBB1A8ED6B}"/>
                </a:ext>
              </a:extLst>
            </p:cNvPr>
            <p:cNvSpPr txBox="1"/>
            <p:nvPr/>
          </p:nvSpPr>
          <p:spPr>
            <a:xfrm>
              <a:off x="7853755" y="3067893"/>
              <a:ext cx="1355059" cy="256288"/>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2052" sz="1200" b="1">
                  <a:solidFill>
                    <a:srgbClr val="84BD00"/>
                  </a:solidFill>
                  <a:latin typeface="Arial" panose="020B0604020202020204" pitchFamily="34" charset="0"/>
                  <a:cs typeface="Arial" panose="020B0604020202020204" pitchFamily="34" charset="0"/>
                </a:rPr>
                <a:t>我们所处位置</a:t>
              </a:r>
            </a:p>
          </p:txBody>
        </p:sp>
      </p:grpSp>
    </p:spTree>
    <p:extLst>
      <p:ext uri="{BB962C8B-B14F-4D97-AF65-F5344CB8AC3E}">
        <p14:creationId xmlns:p14="http://schemas.microsoft.com/office/powerpoint/2010/main" val="17256877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640720"/>
          </a:xfrm>
          <a:prstGeom prst="rect">
            <a:avLst/>
          </a:prstGeom>
        </p:spPr>
        <p:txBody>
          <a:bodyPr wrap="square">
            <a:spAutoFit/>
          </a:bodyPr>
          <a:lstStyle/>
          <a:p>
            <a:pPr algn="ctr">
              <a:spcAft>
                <a:spcPts val="1200"/>
              </a:spcAft>
              <a:defRPr b="0" i="0"/>
            </a:pPr>
            <a:r>
              <a:rPr lang="2052" sz="3600" b="1">
                <a:solidFill>
                  <a:srgbClr val="0033A0"/>
                </a:solidFill>
                <a:latin typeface="Arial" panose="020B0604020202020204" pitchFamily="34" charset="0"/>
                <a:cs typeface="Arial" panose="020B0604020202020204" pitchFamily="34" charset="0"/>
              </a:rPr>
              <a:t>我们安全文化的支柱</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53413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cfbbe8b-0315-4333-80c0-0d9bf9bb1cae">
      <Terms xmlns="http://schemas.microsoft.com/office/infopath/2007/PartnerControls"/>
    </lcf76f155ced4ddcb4097134ff3c332f>
    <TaxCatchAll xmlns="16a9e357-cab0-4ee7-b340-887158dfc22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9ACDEA71464AC46B3B85C179C12A65F" ma:contentTypeVersion="16" ma:contentTypeDescription="Create a new document." ma:contentTypeScope="" ma:versionID="567d86a56796cb6bfaada5efc241091a">
  <xsd:schema xmlns:xsd="http://www.w3.org/2001/XMLSchema" xmlns:xs="http://www.w3.org/2001/XMLSchema" xmlns:p="http://schemas.microsoft.com/office/2006/metadata/properties" xmlns:ns2="acfbbe8b-0315-4333-80c0-0d9bf9bb1cae" xmlns:ns3="16a9e357-cab0-4ee7-b340-887158dfc22e" targetNamespace="http://schemas.microsoft.com/office/2006/metadata/properties" ma:root="true" ma:fieldsID="aacd2eda064a7a65f1eea34cd907d275" ns2:_="" ns3:_="">
    <xsd:import namespace="acfbbe8b-0315-4333-80c0-0d9bf9bb1cae"/>
    <xsd:import namespace="16a9e357-cab0-4ee7-b340-887158dfc22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fbbe8b-0315-4333-80c0-0d9bf9bb1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6d99dcb-4bd7-428e-ad5a-507112b7cd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a9e357-cab0-4ee7-b340-887158dfc2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bc4bfc-ca6c-45c9-a64f-598e809ef649}" ma:internalName="TaxCatchAll" ma:showField="CatchAllData" ma:web="16a9e357-cab0-4ee7-b340-887158dfc2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48726E-8085-43C5-8757-4AC240FAC929}">
  <ds:schemaRefs>
    <ds:schemaRef ds:uri="http://schemas.microsoft.com/sharepoint/v3/contenttype/forms"/>
  </ds:schemaRefs>
</ds:datastoreItem>
</file>

<file path=customXml/itemProps2.xml><?xml version="1.0" encoding="utf-8"?>
<ds:datastoreItem xmlns:ds="http://schemas.openxmlformats.org/officeDocument/2006/customXml" ds:itemID="{2B66813D-6232-40F0-9F7C-BA6AEA24E3F4}">
  <ds:schemaRefs>
    <ds:schemaRef ds:uri="http://schemas.microsoft.com/office/2006/documentManagement/types"/>
    <ds:schemaRef ds:uri="http://schemas.openxmlformats.org/package/2006/metadata/core-properties"/>
    <ds:schemaRef ds:uri="http://purl.org/dc/terms/"/>
    <ds:schemaRef ds:uri="http://purl.org/dc/elements/1.1/"/>
    <ds:schemaRef ds:uri="http://schemas.microsoft.com/office/2006/metadata/properties"/>
    <ds:schemaRef ds:uri="http://www.w3.org/XML/1998/namespace"/>
    <ds:schemaRef ds:uri="http://schemas.microsoft.com/office/infopath/2007/PartnerControls"/>
    <ds:schemaRef ds:uri="ad3e4727-7ad3-4a65-8c44-edac83bc2c63"/>
    <ds:schemaRef ds:uri="2b8b6fed-c2ad-4ded-97a7-77fb88559370"/>
    <ds:schemaRef ds:uri="http://purl.org/dc/dcmitype/"/>
    <ds:schemaRef ds:uri="acfbbe8b-0315-4333-80c0-0d9bf9bb1cae"/>
    <ds:schemaRef ds:uri="16a9e357-cab0-4ee7-b340-887158dfc22e"/>
  </ds:schemaRefs>
</ds:datastoreItem>
</file>

<file path=customXml/itemProps3.xml><?xml version="1.0" encoding="utf-8"?>
<ds:datastoreItem xmlns:ds="http://schemas.openxmlformats.org/officeDocument/2006/customXml" ds:itemID="{E2235B1A-4556-4892-A62E-30BA2096E1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fbbe8b-0315-4333-80c0-0d9bf9bb1cae"/>
    <ds:schemaRef ds:uri="16a9e357-cab0-4ee7-b340-887158dfc2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13352</TotalTime>
  <Words>2086</Words>
  <Application>Microsoft Office PowerPoint</Application>
  <PresentationFormat>Widescreen</PresentationFormat>
  <Paragraphs>305</Paragraphs>
  <Slides>20</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Acme Gothic</vt:lpstr>
      <vt:lpstr>Arial</vt:lpstr>
      <vt:lpstr>Arial Black</vt:lpstr>
      <vt:lpstr>Calibri</vt:lpstr>
      <vt:lpstr>Calibri Light</vt:lpstr>
      <vt:lpstr>DIN Pro</vt:lpstr>
      <vt:lpstr>Wingdings</vt:lpstr>
      <vt:lpstr>Office Theme</vt:lpstr>
      <vt:lpstr>PowerPoint Presentation</vt:lpstr>
      <vt:lpstr>PowerPoint Presentation</vt:lpstr>
      <vt:lpstr>PowerPoint Presentation</vt:lpstr>
      <vt:lpstr>PowerPoint Presentation</vt:lpstr>
      <vt:lpstr>我们的安全之旅 </vt:lpstr>
      <vt:lpstr>PowerPoint Presentation</vt:lpstr>
      <vt:lpstr>2023 年第一季度受伤情况 </vt:lpstr>
      <vt:lpstr>Mauser 的安全之旅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Machen</dc:creator>
  <cp:lastModifiedBy>Melissa DeLorenzo</cp:lastModifiedBy>
  <cp:revision>34</cp:revision>
  <dcterms:created xsi:type="dcterms:W3CDTF">2023-04-05T19:27:26Z</dcterms:created>
  <dcterms:modified xsi:type="dcterms:W3CDTF">2023-05-23T15:27:28Z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0x010100B3D3BBDE03C62B42B7D1AAD33A91D428</vt:lpwstr>
  </property>
  <property fmtid="{D5CDD505-2E9C-101B-9397-08002B2CF9AE}" pid="3" name="MediaServiceImageTags">
    <vt:lpwstr/>
  </property>
</Properties>
</file>