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72" r:id="rId18"/>
    <p:sldId id="275" r:id="rId19"/>
    <p:sldId id="291" r:id="rId20"/>
    <p:sldId id="280" r:id="rId21"/>
    <p:sldId id="265" r:id="rId22"/>
    <p:sldId id="266" r:id="rId23"/>
    <p:sldId id="264"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2" d="100"/>
          <a:sy n="92" d="100"/>
        </p:scale>
        <p:origin x="118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DeLorenzo" userId="0f5fd004-ffbc-41ed-80ea-8d5ed1e813b8" providerId="ADAL" clId="{FE50B950-F2B4-46EA-AA30-8DF2A435CB29}"/>
    <pc:docChg chg="undo custSel modSld modMainMaster">
      <pc:chgData name="Melissa DeLorenzo" userId="0f5fd004-ffbc-41ed-80ea-8d5ed1e813b8" providerId="ADAL" clId="{FE50B950-F2B4-46EA-AA30-8DF2A435CB29}" dt="2023-05-24T13:38:25.644" v="175"/>
      <pc:docMkLst>
        <pc:docMk/>
      </pc:docMkLst>
      <pc:sldChg chg="modSp mod">
        <pc:chgData name="Melissa DeLorenzo" userId="0f5fd004-ffbc-41ed-80ea-8d5ed1e813b8" providerId="ADAL" clId="{FE50B950-F2B4-46EA-AA30-8DF2A435CB29}" dt="2023-05-23T21:08:41.722" v="50" actId="1038"/>
        <pc:sldMkLst>
          <pc:docMk/>
          <pc:sldMk cId="309841290" sldId="256"/>
        </pc:sldMkLst>
        <pc:spChg chg="mod">
          <ac:chgData name="Melissa DeLorenzo" userId="0f5fd004-ffbc-41ed-80ea-8d5ed1e813b8" providerId="ADAL" clId="{FE50B950-F2B4-46EA-AA30-8DF2A435CB29}" dt="2023-05-23T21:08:34.152" v="37" actId="1035"/>
          <ac:spMkLst>
            <pc:docMk/>
            <pc:sldMk cId="309841290" sldId="256"/>
            <ac:spMk id="8" creationId="{30D20442-C116-44FE-9388-F7DBF73D91FE}"/>
          </ac:spMkLst>
        </pc:spChg>
        <pc:spChg chg="mod">
          <ac:chgData name="Melissa DeLorenzo" userId="0f5fd004-ffbc-41ed-80ea-8d5ed1e813b8" providerId="ADAL" clId="{FE50B950-F2B4-46EA-AA30-8DF2A435CB29}" dt="2023-05-23T21:08:41.722" v="50" actId="1038"/>
          <ac:spMkLst>
            <pc:docMk/>
            <pc:sldMk cId="309841290" sldId="256"/>
            <ac:spMk id="9" creationId="{1CA947BF-ABA2-4088-9D40-250C382CFAF0}"/>
          </ac:spMkLst>
        </pc:spChg>
      </pc:sldChg>
      <pc:sldChg chg="modSp mod">
        <pc:chgData name="Melissa DeLorenzo" userId="0f5fd004-ffbc-41ed-80ea-8d5ed1e813b8" providerId="ADAL" clId="{FE50B950-F2B4-46EA-AA30-8DF2A435CB29}" dt="2023-05-23T21:16:38.365" v="169" actId="1037"/>
        <pc:sldMkLst>
          <pc:docMk/>
          <pc:sldMk cId="1904048126" sldId="265"/>
        </pc:sldMkLst>
        <pc:spChg chg="mod">
          <ac:chgData name="Melissa DeLorenzo" userId="0f5fd004-ffbc-41ed-80ea-8d5ed1e813b8" providerId="ADAL" clId="{FE50B950-F2B4-46EA-AA30-8DF2A435CB29}" dt="2023-05-23T21:16:09.065" v="139" actId="14100"/>
          <ac:spMkLst>
            <pc:docMk/>
            <pc:sldMk cId="1904048126" sldId="265"/>
            <ac:spMk id="16" creationId="{FC67E012-7BC7-4D9E-864B-154D8A49DB83}"/>
          </ac:spMkLst>
        </pc:spChg>
        <pc:spChg chg="mod">
          <ac:chgData name="Melissa DeLorenzo" userId="0f5fd004-ffbc-41ed-80ea-8d5ed1e813b8" providerId="ADAL" clId="{FE50B950-F2B4-46EA-AA30-8DF2A435CB29}" dt="2023-05-23T21:16:13.163" v="140" actId="14100"/>
          <ac:spMkLst>
            <pc:docMk/>
            <pc:sldMk cId="1904048126" sldId="265"/>
            <ac:spMk id="21" creationId="{783C95E9-41FF-4113-8FE9-162F705C3B8A}"/>
          </ac:spMkLst>
        </pc:spChg>
        <pc:spChg chg="mod">
          <ac:chgData name="Melissa DeLorenzo" userId="0f5fd004-ffbc-41ed-80ea-8d5ed1e813b8" providerId="ADAL" clId="{FE50B950-F2B4-46EA-AA30-8DF2A435CB29}" dt="2023-05-23T21:16:17.022" v="141" actId="14100"/>
          <ac:spMkLst>
            <pc:docMk/>
            <pc:sldMk cId="1904048126" sldId="265"/>
            <ac:spMk id="24" creationId="{DB5C282A-982E-4949-9456-61E4FAC99A12}"/>
          </ac:spMkLst>
        </pc:spChg>
        <pc:spChg chg="mod">
          <ac:chgData name="Melissa DeLorenzo" userId="0f5fd004-ffbc-41ed-80ea-8d5ed1e813b8" providerId="ADAL" clId="{FE50B950-F2B4-46EA-AA30-8DF2A435CB29}" dt="2023-05-23T21:16:19.801" v="142" actId="14100"/>
          <ac:spMkLst>
            <pc:docMk/>
            <pc:sldMk cId="1904048126" sldId="265"/>
            <ac:spMk id="27" creationId="{1C2A5646-0CC3-451D-AF1D-3F1F59D6DDDD}"/>
          </ac:spMkLst>
        </pc:spChg>
        <pc:spChg chg="mod">
          <ac:chgData name="Melissa DeLorenzo" userId="0f5fd004-ffbc-41ed-80ea-8d5ed1e813b8" providerId="ADAL" clId="{FE50B950-F2B4-46EA-AA30-8DF2A435CB29}" dt="2023-05-23T21:16:23.762" v="143" actId="14100"/>
          <ac:spMkLst>
            <pc:docMk/>
            <pc:sldMk cId="1904048126" sldId="265"/>
            <ac:spMk id="29" creationId="{6A819491-D503-4D5C-A990-4C8586BE28D7}"/>
          </ac:spMkLst>
        </pc:spChg>
        <pc:spChg chg="mod">
          <ac:chgData name="Melissa DeLorenzo" userId="0f5fd004-ffbc-41ed-80ea-8d5ed1e813b8" providerId="ADAL" clId="{FE50B950-F2B4-46EA-AA30-8DF2A435CB29}" dt="2023-05-23T21:16:26.648" v="144" actId="14100"/>
          <ac:spMkLst>
            <pc:docMk/>
            <pc:sldMk cId="1904048126" sldId="265"/>
            <ac:spMk id="32" creationId="{6DEC4B53-B7D3-41C9-A549-6B57E9137806}"/>
          </ac:spMkLst>
        </pc:spChg>
        <pc:spChg chg="mod">
          <ac:chgData name="Melissa DeLorenzo" userId="0f5fd004-ffbc-41ed-80ea-8d5ed1e813b8" providerId="ADAL" clId="{FE50B950-F2B4-46EA-AA30-8DF2A435CB29}" dt="2023-05-23T21:16:38.365" v="169" actId="1037"/>
          <ac:spMkLst>
            <pc:docMk/>
            <pc:sldMk cId="1904048126" sldId="265"/>
            <ac:spMk id="36" creationId="{BB61ADA6-1279-4166-8A36-130DCBA8FA5E}"/>
          </ac:spMkLst>
        </pc:spChg>
      </pc:sldChg>
      <pc:sldChg chg="modSp mod">
        <pc:chgData name="Melissa DeLorenzo" userId="0f5fd004-ffbc-41ed-80ea-8d5ed1e813b8" providerId="ADAL" clId="{FE50B950-F2B4-46EA-AA30-8DF2A435CB29}" dt="2023-05-24T13:38:25.644" v="175"/>
        <pc:sldMkLst>
          <pc:docMk/>
          <pc:sldMk cId="2686354981" sldId="266"/>
        </pc:sldMkLst>
        <pc:spChg chg="mod">
          <ac:chgData name="Melissa DeLorenzo" userId="0f5fd004-ffbc-41ed-80ea-8d5ed1e813b8" providerId="ADAL" clId="{FE50B950-F2B4-46EA-AA30-8DF2A435CB29}" dt="2023-05-23T21:17:10.091" v="174" actId="20577"/>
          <ac:spMkLst>
            <pc:docMk/>
            <pc:sldMk cId="2686354981" sldId="266"/>
            <ac:spMk id="20" creationId="{84DE6014-B219-4037-92AC-6765DC402175}"/>
          </ac:spMkLst>
        </pc:spChg>
        <pc:spChg chg="mod">
          <ac:chgData name="Melissa DeLorenzo" userId="0f5fd004-ffbc-41ed-80ea-8d5ed1e813b8" providerId="ADAL" clId="{FE50B950-F2B4-46EA-AA30-8DF2A435CB29}" dt="2023-05-24T13:38:25.644" v="175"/>
          <ac:spMkLst>
            <pc:docMk/>
            <pc:sldMk cId="2686354981" sldId="266"/>
            <ac:spMk id="21" creationId="{920972AF-996A-44CF-B9BE-904936B9535D}"/>
          </ac:spMkLst>
        </pc:spChg>
      </pc:sldChg>
      <pc:sldChg chg="modSp mod">
        <pc:chgData name="Melissa DeLorenzo" userId="0f5fd004-ffbc-41ed-80ea-8d5ed1e813b8" providerId="ADAL" clId="{FE50B950-F2B4-46EA-AA30-8DF2A435CB29}" dt="2023-05-23T21:11:23.982" v="77" actId="14100"/>
        <pc:sldMkLst>
          <pc:docMk/>
          <pc:sldMk cId="3733820978" sldId="268"/>
        </pc:sldMkLst>
        <pc:spChg chg="mod">
          <ac:chgData name="Melissa DeLorenzo" userId="0f5fd004-ffbc-41ed-80ea-8d5ed1e813b8" providerId="ADAL" clId="{FE50B950-F2B4-46EA-AA30-8DF2A435CB29}" dt="2023-05-23T21:11:23.982" v="77" actId="14100"/>
          <ac:spMkLst>
            <pc:docMk/>
            <pc:sldMk cId="3733820978" sldId="268"/>
            <ac:spMk id="3" creationId="{E107C2F1-C247-6520-EA6F-2E94F9662346}"/>
          </ac:spMkLst>
        </pc:spChg>
      </pc:sldChg>
      <pc:sldChg chg="modSp mod">
        <pc:chgData name="Melissa DeLorenzo" userId="0f5fd004-ffbc-41ed-80ea-8d5ed1e813b8" providerId="ADAL" clId="{FE50B950-F2B4-46EA-AA30-8DF2A435CB29}" dt="2023-05-23T21:15:00.890" v="138" actId="1035"/>
        <pc:sldMkLst>
          <pc:docMk/>
          <pc:sldMk cId="3549175973" sldId="272"/>
        </pc:sldMkLst>
        <pc:spChg chg="mod">
          <ac:chgData name="Melissa DeLorenzo" userId="0f5fd004-ffbc-41ed-80ea-8d5ed1e813b8" providerId="ADAL" clId="{FE50B950-F2B4-46EA-AA30-8DF2A435CB29}" dt="2023-05-23T21:15:00.890" v="138" actId="1035"/>
          <ac:spMkLst>
            <pc:docMk/>
            <pc:sldMk cId="3549175973" sldId="272"/>
            <ac:spMk id="17" creationId="{AC12A048-4D6C-E8CA-53D3-6A5629B0508B}"/>
          </ac:spMkLst>
        </pc:spChg>
      </pc:sldChg>
      <pc:sldChg chg="modSp mod">
        <pc:chgData name="Melissa DeLorenzo" userId="0f5fd004-ffbc-41ed-80ea-8d5ed1e813b8" providerId="ADAL" clId="{FE50B950-F2B4-46EA-AA30-8DF2A435CB29}" dt="2023-05-23T21:14:23.238" v="129" actId="1038"/>
        <pc:sldMkLst>
          <pc:docMk/>
          <pc:sldMk cId="2387088000" sldId="274"/>
        </pc:sldMkLst>
        <pc:spChg chg="mod">
          <ac:chgData name="Melissa DeLorenzo" userId="0f5fd004-ffbc-41ed-80ea-8d5ed1e813b8" providerId="ADAL" clId="{FE50B950-F2B4-46EA-AA30-8DF2A435CB29}" dt="2023-05-23T21:13:41.412" v="92" actId="1036"/>
          <ac:spMkLst>
            <pc:docMk/>
            <pc:sldMk cId="2387088000" sldId="274"/>
            <ac:spMk id="32" creationId="{713E9475-CCCC-973D-1F68-CAD1592DE9DD}"/>
          </ac:spMkLst>
        </pc:spChg>
        <pc:spChg chg="mod">
          <ac:chgData name="Melissa DeLorenzo" userId="0f5fd004-ffbc-41ed-80ea-8d5ed1e813b8" providerId="ADAL" clId="{FE50B950-F2B4-46EA-AA30-8DF2A435CB29}" dt="2023-05-23T21:14:23.238" v="129" actId="1038"/>
          <ac:spMkLst>
            <pc:docMk/>
            <pc:sldMk cId="2387088000" sldId="274"/>
            <ac:spMk id="38" creationId="{E0671D7B-F6C7-F58E-45D2-3AB725D681A2}"/>
          </ac:spMkLst>
        </pc:spChg>
        <pc:picChg chg="mod">
          <ac:chgData name="Melissa DeLorenzo" userId="0f5fd004-ffbc-41ed-80ea-8d5ed1e813b8" providerId="ADAL" clId="{FE50B950-F2B4-46EA-AA30-8DF2A435CB29}" dt="2023-05-23T21:13:56.914" v="104" actId="1037"/>
          <ac:picMkLst>
            <pc:docMk/>
            <pc:sldMk cId="2387088000" sldId="274"/>
            <ac:picMk id="31" creationId="{93601CDC-58DF-1009-E470-F4B9EE56D6C5}"/>
          </ac:picMkLst>
        </pc:picChg>
      </pc:sldChg>
      <pc:sldChg chg="modSp mod">
        <pc:chgData name="Melissa DeLorenzo" userId="0f5fd004-ffbc-41ed-80ea-8d5ed1e813b8" providerId="ADAL" clId="{FE50B950-F2B4-46EA-AA30-8DF2A435CB29}" dt="2023-05-23T21:11:06.704" v="76" actId="14100"/>
        <pc:sldMkLst>
          <pc:docMk/>
          <pc:sldMk cId="2505631305" sldId="287"/>
        </pc:sldMkLst>
        <pc:spChg chg="mod">
          <ac:chgData name="Melissa DeLorenzo" userId="0f5fd004-ffbc-41ed-80ea-8d5ed1e813b8" providerId="ADAL" clId="{FE50B950-F2B4-46EA-AA30-8DF2A435CB29}" dt="2023-05-23T21:09:49.512" v="54" actId="255"/>
          <ac:spMkLst>
            <pc:docMk/>
            <pc:sldMk cId="2505631305" sldId="287"/>
            <ac:spMk id="5" creationId="{7FEB3E2A-D8E4-46B5-3538-31BD09D60911}"/>
          </ac:spMkLst>
        </pc:spChg>
        <pc:spChg chg="mod">
          <ac:chgData name="Melissa DeLorenzo" userId="0f5fd004-ffbc-41ed-80ea-8d5ed1e813b8" providerId="ADAL" clId="{FE50B950-F2B4-46EA-AA30-8DF2A435CB29}" dt="2023-05-23T21:09:49.512" v="54" actId="255"/>
          <ac:spMkLst>
            <pc:docMk/>
            <pc:sldMk cId="2505631305" sldId="287"/>
            <ac:spMk id="6" creationId="{ED40876D-AB57-D86F-1E44-1A4D83D57B3A}"/>
          </ac:spMkLst>
        </pc:spChg>
        <pc:spChg chg="mod">
          <ac:chgData name="Melissa DeLorenzo" userId="0f5fd004-ffbc-41ed-80ea-8d5ed1e813b8" providerId="ADAL" clId="{FE50B950-F2B4-46EA-AA30-8DF2A435CB29}" dt="2023-05-23T21:09:49.512" v="54" actId="255"/>
          <ac:spMkLst>
            <pc:docMk/>
            <pc:sldMk cId="2505631305" sldId="287"/>
            <ac:spMk id="7" creationId="{5D5780F3-4B9B-7346-2C85-59069685659F}"/>
          </ac:spMkLst>
        </pc:spChg>
        <pc:spChg chg="mod">
          <ac:chgData name="Melissa DeLorenzo" userId="0f5fd004-ffbc-41ed-80ea-8d5ed1e813b8" providerId="ADAL" clId="{FE50B950-F2B4-46EA-AA30-8DF2A435CB29}" dt="2023-05-23T21:11:06.704" v="76" actId="14100"/>
          <ac:spMkLst>
            <pc:docMk/>
            <pc:sldMk cId="2505631305" sldId="287"/>
            <ac:spMk id="8" creationId="{3155C707-374A-8AF6-711E-4052FD808BCD}"/>
          </ac:spMkLst>
        </pc:spChg>
        <pc:spChg chg="mod">
          <ac:chgData name="Melissa DeLorenzo" userId="0f5fd004-ffbc-41ed-80ea-8d5ed1e813b8" providerId="ADAL" clId="{FE50B950-F2B4-46EA-AA30-8DF2A435CB29}" dt="2023-05-23T21:10:28.115" v="73" actId="20577"/>
          <ac:spMkLst>
            <pc:docMk/>
            <pc:sldMk cId="2505631305" sldId="287"/>
            <ac:spMk id="9" creationId="{EB2C0E3A-CCB2-74F0-935A-A7CE609B8DD8}"/>
          </ac:spMkLst>
        </pc:spChg>
        <pc:spChg chg="mod">
          <ac:chgData name="Melissa DeLorenzo" userId="0f5fd004-ffbc-41ed-80ea-8d5ed1e813b8" providerId="ADAL" clId="{FE50B950-F2B4-46EA-AA30-8DF2A435CB29}" dt="2023-05-23T21:09:49.512" v="54" actId="255"/>
          <ac:spMkLst>
            <pc:docMk/>
            <pc:sldMk cId="2505631305" sldId="287"/>
            <ac:spMk id="10" creationId="{2A1ADE7B-E79C-6B47-D544-E356DE9B3A4D}"/>
          </ac:spMkLst>
        </pc:spChg>
        <pc:spChg chg="mod">
          <ac:chgData name="Melissa DeLorenzo" userId="0f5fd004-ffbc-41ed-80ea-8d5ed1e813b8" providerId="ADAL" clId="{FE50B950-F2B4-46EA-AA30-8DF2A435CB29}" dt="2023-05-23T21:09:49.512" v="54" actId="255"/>
          <ac:spMkLst>
            <pc:docMk/>
            <pc:sldMk cId="2505631305" sldId="287"/>
            <ac:spMk id="11" creationId="{BFD16266-15F8-DCA3-F15B-B4768683AB85}"/>
          </ac:spMkLst>
        </pc:spChg>
      </pc:sldChg>
      <pc:sldMasterChg chg="modSldLayout">
        <pc:chgData name="Melissa DeLorenzo" userId="0f5fd004-ffbc-41ed-80ea-8d5ed1e813b8" providerId="ADAL" clId="{FE50B950-F2B4-46EA-AA30-8DF2A435CB29}" dt="2023-05-23T21:09:19.714" v="53"/>
        <pc:sldMasterMkLst>
          <pc:docMk/>
          <pc:sldMasterMk cId="620836877" sldId="2147483648"/>
        </pc:sldMasterMkLst>
        <pc:sldLayoutChg chg="modSp mod">
          <pc:chgData name="Melissa DeLorenzo" userId="0f5fd004-ffbc-41ed-80ea-8d5ed1e813b8" providerId="ADAL" clId="{FE50B950-F2B4-46EA-AA30-8DF2A435CB29}" dt="2023-05-23T21:09:19.714" v="53"/>
          <pc:sldLayoutMkLst>
            <pc:docMk/>
            <pc:sldMasterMk cId="620836877" sldId="2147483648"/>
            <pc:sldLayoutMk cId="698946327" sldId="2147483650"/>
          </pc:sldLayoutMkLst>
          <pc:spChg chg="mod">
            <ac:chgData name="Melissa DeLorenzo" userId="0f5fd004-ffbc-41ed-80ea-8d5ed1e813b8" providerId="ADAL" clId="{FE50B950-F2B4-46EA-AA30-8DF2A435CB29}" dt="2023-05-23T21:09:09.726" v="51"/>
            <ac:spMkLst>
              <pc:docMk/>
              <pc:sldMasterMk cId="620836877" sldId="2147483648"/>
              <pc:sldLayoutMk cId="698946327" sldId="2147483650"/>
              <ac:spMk id="9" creationId="{86E4AD7D-8731-4923-0BEE-3EC0892111FA}"/>
            </ac:spMkLst>
          </pc:spChg>
          <pc:spChg chg="mod">
            <ac:chgData name="Melissa DeLorenzo" userId="0f5fd004-ffbc-41ed-80ea-8d5ed1e813b8" providerId="ADAL" clId="{FE50B950-F2B4-46EA-AA30-8DF2A435CB29}" dt="2023-05-23T21:09:19.714" v="53"/>
            <ac:spMkLst>
              <pc:docMk/>
              <pc:sldMasterMk cId="620836877" sldId="2147483648"/>
              <pc:sldLayoutMk cId="698946327" sldId="2147483650"/>
              <ac:spMk id="13" creationId="{12FC4D6D-0EFD-E57A-00F0-528344AA3A9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55" sz="1600"/>
              <a:t>2020-2023 MPS YTD IR</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TRIR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3.09</c:v>
                </c:pt>
                <c:pt idx="1">
                  <c:v>3.02</c:v>
                </c:pt>
                <c:pt idx="2">
                  <c:v>2.4500000000000002</c:v>
                </c:pt>
                <c:pt idx="3">
                  <c:v>2.4</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0.99</c:v>
                </c:pt>
                <c:pt idx="1">
                  <c:v>0.9</c:v>
                </c:pt>
                <c:pt idx="2">
                  <c:v>0.85</c:v>
                </c:pt>
                <c:pt idx="3">
                  <c:v>0.81</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55" sz="1600"/>
              <a:t>2020-2023 MPS YTD IR Karşılaştırması</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Near Miss IR</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Sheet1!$B$2:$B$5</c:f>
              <c:numCache>
                <c:formatCode>General</c:formatCode>
                <c:ptCount val="4"/>
                <c:pt idx="0">
                  <c:v>1.34</c:v>
                </c:pt>
                <c:pt idx="1">
                  <c:v>3.55</c:v>
                </c:pt>
                <c:pt idx="2">
                  <c:v>19.64</c:v>
                </c:pt>
                <c:pt idx="3">
                  <c:v>89.66</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First Aid IR</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2020</c:v>
                </c:pt>
                <c:pt idx="1">
                  <c:v>2021</c:v>
                </c:pt>
                <c:pt idx="2">
                  <c:v>2022</c:v>
                </c:pt>
                <c:pt idx="3">
                  <c:v>2023</c:v>
                </c:pt>
              </c:numCache>
            </c:numRef>
          </c:cat>
          <c:val>
            <c:numRef>
              <c:f>Sheet1!$C$2:$C$5</c:f>
              <c:numCache>
                <c:formatCode>General</c:formatCode>
                <c:ptCount val="4"/>
                <c:pt idx="0">
                  <c:v>4.6900000000000004</c:v>
                </c:pt>
                <c:pt idx="1">
                  <c:v>4.3</c:v>
                </c:pt>
                <c:pt idx="2">
                  <c:v>6.41</c:v>
                </c:pt>
                <c:pt idx="3">
                  <c:v>5.95</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 of Injuries</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B388-4469-89CE-EBD287AC5DDC}"/>
                </c:ext>
              </c:extLst>
            </c:dLbl>
            <c:dLbl>
              <c:idx val="1"/>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B388-4469-89CE-EBD287AC5DDC}"/>
                </c:ext>
              </c:extLst>
            </c:dLbl>
            <c:dLbl>
              <c:idx val="3"/>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Cut / Puncture</c:v>
                </c:pt>
                <c:pt idx="1">
                  <c:v>Caught Between Object</c:v>
                </c:pt>
                <c:pt idx="2">
                  <c:v>Strain / Sprain</c:v>
                </c:pt>
                <c:pt idx="3">
                  <c:v>Slip / Trip / Fall</c:v>
                </c:pt>
                <c:pt idx="4">
                  <c:v>Struck by Object</c:v>
                </c:pt>
                <c:pt idx="5">
                  <c:v>Burn / Chemical Exposure</c:v>
                </c:pt>
                <c:pt idx="6">
                  <c:v>Other</c:v>
                </c:pt>
              </c:strCache>
            </c:strRef>
          </c:cat>
          <c:val>
            <c:numRef>
              <c:f>Sheet1!$B$2:$B$8</c:f>
              <c:numCache>
                <c:formatCode>General</c:formatCode>
                <c:ptCount val="7"/>
                <c:pt idx="0">
                  <c:v>44</c:v>
                </c:pt>
                <c:pt idx="1">
                  <c:v>37</c:v>
                </c:pt>
                <c:pt idx="2">
                  <c:v>47</c:v>
                </c:pt>
                <c:pt idx="3">
                  <c:v>45</c:v>
                </c:pt>
                <c:pt idx="4">
                  <c:v>39</c:v>
                </c:pt>
                <c:pt idx="5">
                  <c:v>26</c:v>
                </c:pt>
                <c:pt idx="6">
                  <c:v>22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14</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pt-BR"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EVENTO GLOBAL DE SEGURANÇA 2023</a:t>
            </a:r>
            <a:endParaRPr lang="en-US"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343021"/>
            <a:ext cx="9176468" cy="400110"/>
          </a:xfrm>
          <a:prstGeom prst="rect">
            <a:avLst/>
          </a:prstGeom>
          <a:noFill/>
          <a:effectLst/>
        </p:spPr>
        <p:txBody>
          <a:bodyPr wrap="square" rtlCol="0">
            <a:spAutoFit/>
          </a:bodyPr>
          <a:lstStyle/>
          <a:p>
            <a:pPr>
              <a:spcAft>
                <a:spcPts val="1200"/>
              </a:spcAft>
            </a:pPr>
            <a:r>
              <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Promova a segurança</a:t>
            </a: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5/24/2023</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5/24/2023</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66791"/>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155277" y="3787142"/>
            <a:ext cx="11852695" cy="1384995"/>
          </a:xfrm>
          <a:prstGeom prst="rect">
            <a:avLst/>
          </a:prstGeom>
          <a:noFill/>
        </p:spPr>
        <p:txBody>
          <a:bodyPr wrap="square" rtlCol="0">
            <a:spAutoFit/>
          </a:bodyPr>
          <a:lstStyle/>
          <a:p>
            <a:pPr>
              <a:spcAft>
                <a:spcPts val="1200"/>
              </a:spcAft>
              <a:defRPr b="0" i="0"/>
            </a:pPr>
            <a:r>
              <a:rPr lang="1055" sz="4200" b="1">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2023</a:t>
            </a:r>
          </a:p>
          <a:p>
            <a:pPr algn="r">
              <a:defRPr b="0" i="0"/>
            </a:pPr>
            <a:r>
              <a:rPr lang="1055" sz="3200">
                <a:solidFill>
                  <a:srgbClr val="05223F"/>
                </a:solidFill>
                <a:latin typeface="Arial" panose="020B0604020202020204" pitchFamily="34" charset="0"/>
                <a:cs typeface="Arial" panose="020B0604020202020204" pitchFamily="34" charset="0"/>
              </a:rPr>
              <a:t>“Güvenlik için harekete geç”</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GÜVENLİK KÜLTÜRÜMÜZÜN ÜÇ YAPISAL BLOĞU </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55" sz="1900" b="1" spc="30">
                  <a:solidFill>
                    <a:schemeClr val="bg1"/>
                  </a:solidFill>
                  <a:latin typeface="Arial" panose="020B0604020202020204" pitchFamily="34" charset="0"/>
                  <a:cs typeface="Arial" panose="020B0604020202020204" pitchFamily="34" charset="0"/>
                </a:rPr>
                <a:t>TAAHHÜT</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706977"/>
            </a:xfrm>
            <a:prstGeom prst="rect">
              <a:avLst/>
            </a:prstGeom>
            <a:noFill/>
          </p:spPr>
          <p:txBody>
            <a:bodyPr wrap="square">
              <a:spAutoFit/>
            </a:bodyPr>
            <a:lstStyle/>
            <a:p>
              <a:pPr algn="ctr">
                <a:defRPr b="0" i="0"/>
              </a:pPr>
              <a:r>
                <a:rPr lang="1055" sz="1400" b="1">
                  <a:latin typeface="Arial" panose="020B0604020202020204" pitchFamily="34" charset="0"/>
                  <a:cs typeface="Arial" panose="020B0604020202020204" pitchFamily="34" charset="0"/>
                </a:rPr>
                <a:t>Güvenlik Politikası</a:t>
              </a:r>
            </a:p>
            <a:p>
              <a:pPr algn="ctr">
                <a:defRPr b="0" i="0"/>
              </a:pPr>
              <a:r>
                <a:rPr lang="1055" sz="1400">
                  <a:latin typeface="Arial" panose="020B0604020202020204" pitchFamily="34" charset="0"/>
                  <a:cs typeface="Arial" panose="020B0604020202020204" pitchFamily="34" charset="0"/>
                </a:rPr>
                <a:t>Güvenlik taahhüdümüzün yazılı beyanı</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55" sz="1900" b="1" spc="30">
                  <a:solidFill>
                    <a:schemeClr val="bg1"/>
                  </a:solidFill>
                  <a:latin typeface="Arial" panose="020B0604020202020204" pitchFamily="34" charset="0"/>
                  <a:cs typeface="Arial" panose="020B0604020202020204" pitchFamily="34" charset="0"/>
                </a:rPr>
                <a:t>DAVRANIŞ</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55" sz="1400" b="1">
                  <a:latin typeface="Arial" panose="020B0604020202020204" pitchFamily="34" charset="0"/>
                  <a:cs typeface="Arial" panose="020B0604020202020204" pitchFamily="34" charset="0"/>
                </a:rPr>
                <a:t>Hayat Kurtaran Kurallar</a:t>
              </a:r>
            </a:p>
            <a:p>
              <a:pPr algn="ctr">
                <a:defRPr b="0" i="0"/>
              </a:pPr>
              <a:r>
                <a:rPr lang="1055" sz="1400">
                  <a:latin typeface="Arial" panose="020B0604020202020204" pitchFamily="34" charset="0"/>
                  <a:cs typeface="Arial" panose="020B0604020202020204" pitchFamily="34" charset="0"/>
                </a:rPr>
                <a:t>Güvenlik taahhüdümüzü nasıl yerine getirdiğimize yönelik yol gösterici ilkeler</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55" sz="1900" b="1" spc="30">
                  <a:solidFill>
                    <a:schemeClr val="bg1"/>
                  </a:solidFill>
                  <a:latin typeface="Arial" panose="020B0604020202020204" pitchFamily="34" charset="0"/>
                  <a:cs typeface="Arial" panose="020B0604020202020204" pitchFamily="34" charset="0"/>
                </a:rPr>
                <a:t>ÇEVRE</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913179"/>
            </a:xfrm>
            <a:prstGeom prst="rect">
              <a:avLst/>
            </a:prstGeom>
            <a:noFill/>
          </p:spPr>
          <p:txBody>
            <a:bodyPr wrap="square">
              <a:spAutoFit/>
            </a:bodyPr>
            <a:lstStyle/>
            <a:p>
              <a:pPr algn="ctr">
                <a:defRPr b="0" i="0"/>
              </a:pPr>
              <a:r>
                <a:rPr lang="1055" sz="1400" b="1">
                  <a:latin typeface="Arial" panose="020B0604020202020204" pitchFamily="34" charset="0"/>
                  <a:cs typeface="Arial" panose="020B0604020202020204" pitchFamily="34" charset="0"/>
                </a:rPr>
                <a:t>İş Yeri Organizasyonu (5S)</a:t>
              </a:r>
            </a:p>
            <a:p>
              <a:pPr algn="ctr">
                <a:defRPr b="0" i="0"/>
              </a:pPr>
              <a:r>
                <a:rPr lang="1055" sz="1400">
                  <a:latin typeface="Arial" panose="020B0604020202020204" pitchFamily="34" charset="0"/>
                  <a:cs typeface="Arial" panose="020B0604020202020204" pitchFamily="34" charset="0"/>
                </a:rPr>
                <a:t>Güvenli çalışmanın yapılabileceği bir ortam yaratmak</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55" sz="2400" b="1">
                <a:solidFill>
                  <a:srgbClr val="0033A0"/>
                </a:solidFill>
                <a:latin typeface="Arial" panose="020B0604020202020204" pitchFamily="34" charset="0"/>
                <a:cs typeface="Arial" panose="020B0604020202020204" pitchFamily="34" charset="0"/>
              </a:rPr>
              <a:t>Organizasyonun </a:t>
            </a:r>
            <a:r>
              <a:rPr lang="1055" sz="2400" b="1">
                <a:solidFill>
                  <a:srgbClr val="84BD00"/>
                </a:solidFill>
                <a:latin typeface="Arial" panose="020B0604020202020204" pitchFamily="34" charset="0"/>
                <a:cs typeface="Arial" panose="020B0604020202020204" pitchFamily="34" charset="0"/>
              </a:rPr>
              <a:t>her aşamasında </a:t>
            </a:r>
            <a:r>
              <a:rPr lang="1055" sz="2400" b="1">
                <a:solidFill>
                  <a:srgbClr val="0033A0"/>
                </a:solidFill>
                <a:latin typeface="Arial" panose="020B0604020202020204" pitchFamily="34" charset="0"/>
                <a:cs typeface="Arial" panose="020B0604020202020204" pitchFamily="34" charset="0"/>
              </a:rPr>
              <a:t>güvenlik kültürünü </a:t>
            </a:r>
            <a:br>
              <a:rPr lang="1055" sz="2400" b="1">
                <a:solidFill>
                  <a:srgbClr val="0033A0"/>
                </a:solidFill>
                <a:latin typeface="Arial" panose="020B0604020202020204" pitchFamily="34" charset="0"/>
                <a:cs typeface="Arial" panose="020B0604020202020204" pitchFamily="34" charset="0"/>
              </a:rPr>
            </a:br>
            <a:r>
              <a:rPr lang="1055" sz="2400" b="1">
                <a:solidFill>
                  <a:srgbClr val="84BD00"/>
                </a:solidFill>
                <a:latin typeface="Arial" panose="020B0604020202020204" pitchFamily="34" charset="0"/>
                <a:cs typeface="Arial" panose="020B0604020202020204" pitchFamily="34" charset="0"/>
              </a:rPr>
              <a:t>geliştirmek</a:t>
            </a:r>
            <a:r>
              <a:rPr lang="1055" sz="2400" b="1">
                <a:solidFill>
                  <a:srgbClr val="0033A0"/>
                </a:solidFill>
                <a:latin typeface="Arial" panose="020B0604020202020204" pitchFamily="34" charset="0"/>
                <a:cs typeface="Arial" panose="020B0604020202020204" pitchFamily="34" charset="0"/>
              </a:rPr>
              <a:t> ve </a:t>
            </a:r>
            <a:r>
              <a:rPr lang="1055" sz="2400" b="1">
                <a:solidFill>
                  <a:srgbClr val="84BD00"/>
                </a:solidFill>
                <a:latin typeface="Arial" panose="020B0604020202020204" pitchFamily="34" charset="0"/>
                <a:cs typeface="Arial" panose="020B0604020202020204" pitchFamily="34" charset="0"/>
              </a:rPr>
              <a:t>desteklemek için</a:t>
            </a:r>
            <a:r>
              <a:rPr lang="1055" sz="2400" b="1">
                <a:solidFill>
                  <a:srgbClr val="0033A0"/>
                </a:solidFill>
                <a:latin typeface="Arial" panose="020B0604020202020204" pitchFamily="34" charset="0"/>
                <a:cs typeface="Arial" panose="020B0604020202020204" pitchFamily="34" charset="0"/>
              </a:rPr>
              <a:t> güvenlik liderlerine ihtiyaç var.</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279876"/>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GÜVENLİK POLİTİKAMIZ</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55" b="1">
                <a:latin typeface="Arial" panose="020B0604020202020204" pitchFamily="34" charset="0"/>
                <a:cs typeface="Arial" panose="020B0604020202020204" pitchFamily="34" charset="0"/>
              </a:rPr>
              <a:t>Politikamızın önemli noktaları:</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Güvenlik, öncelik değil temel bir değerdir. Tutarlılık, güvenlik arayışımızın temelini oluşturur.</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Kültürümüzün ayrılmaz bir parçası.</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Çalıştığımız toplumu ve yüklenicileri içerir.</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Tesislerimizin yanı sıra, Mauser çalışanları olarak sorumluluğumuz.</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Liderliğin sorumluluğu.</a:t>
            </a:r>
          </a:p>
          <a:p>
            <a:pPr marL="285750" indent="-285750" algn="l">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Vaka süreçleri, öğrenme ve güvenliğimizi artırma.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HAYAT KURTARAN KURALLAR</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55">
                <a:latin typeface="Arial" panose="020B0604020202020204" pitchFamily="34" charset="0"/>
                <a:cs typeface="Arial" panose="020B0604020202020204" pitchFamily="34" charset="0"/>
              </a:rPr>
              <a:t>Hayat Kurtaran Kurallar (LSR), </a:t>
            </a:r>
            <a:r>
              <a:rPr lang="1055" b="1">
                <a:solidFill>
                  <a:srgbClr val="84BD00"/>
                </a:solidFill>
                <a:latin typeface="Arial" panose="020B0604020202020204" pitchFamily="34" charset="0"/>
                <a:cs typeface="Arial" panose="020B0604020202020204" pitchFamily="34" charset="0"/>
              </a:rPr>
              <a:t>faaliyetlerimize özgü tehlikeleri kapsayan ve </a:t>
            </a:r>
            <a:r>
              <a:rPr lang="1055">
                <a:latin typeface="Arial" panose="020B0604020202020204" pitchFamily="34" charset="0"/>
                <a:cs typeface="Arial" panose="020B0604020202020204" pitchFamily="34" charset="0"/>
              </a:rPr>
              <a:t>bizi ciddi yaralanmalardan veya ölümden koruyan temel güvenlik ilkeleridir.</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669667"/>
          </a:xfrm>
          <a:prstGeom prst="rect">
            <a:avLst/>
          </a:prstGeom>
          <a:noFill/>
        </p:spPr>
        <p:txBody>
          <a:bodyPr wrap="square">
            <a:spAutoFit/>
          </a:bodyPr>
          <a:lstStyle/>
          <a:p>
            <a:pPr algn="l">
              <a:spcAft>
                <a:spcPts val="600"/>
              </a:spcAft>
              <a:buClr>
                <a:srgbClr val="84BD00"/>
              </a:buClr>
              <a:buSzPct val="125000"/>
              <a:defRPr b="0" i="0"/>
            </a:pPr>
            <a:r>
              <a:rPr lang="1055" b="1">
                <a:latin typeface="Arial" panose="020B0604020202020204" pitchFamily="34" charset="0"/>
                <a:cs typeface="Arial" panose="020B0604020202020204" pitchFamily="34" charset="0"/>
              </a:rPr>
              <a:t>Hayat Kurtaran Kurallara Aktif Bağlılık:</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Eğitim</a:t>
            </a:r>
            <a:r>
              <a:rPr lang="1055">
                <a:latin typeface="Arial" panose="020B0604020202020204" pitchFamily="34" charset="0"/>
                <a:cs typeface="Arial" panose="020B0604020202020204" pitchFamily="34" charset="0"/>
              </a:rPr>
              <a:t> - Hayat Kurtaran Kuralları anlamak sizin sorumluluğunuzdadır. Anlaşılır değilse, sorun!</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Hayat Kurtaran Kurallara Uyma</a:t>
            </a:r>
            <a:r>
              <a:rPr lang="1055">
                <a:latin typeface="Arial" panose="020B0604020202020204" pitchFamily="34" charset="0"/>
                <a:cs typeface="Arial" panose="020B0604020202020204" pitchFamily="34" charset="0"/>
              </a:rPr>
              <a:t> - Pozisyonundan veya rolünden bağımsız olarak herkesin bu kurallara uyması gerekir.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Risk Değerlendirmesi </a:t>
            </a:r>
            <a:r>
              <a:rPr lang="1055">
                <a:latin typeface="Arial" panose="020B0604020202020204" pitchFamily="34" charset="0"/>
                <a:cs typeface="Arial" panose="020B0604020202020204" pitchFamily="34" charset="0"/>
              </a:rPr>
              <a:t>- Görevi yerine getirmeden önce, Hayat Kurtaran Kurallarla karşılaştırarak inceleyin.</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Müdahale</a:t>
            </a:r>
            <a:r>
              <a:rPr lang="1055">
                <a:latin typeface="Arial" panose="020B0604020202020204" pitchFamily="34" charset="0"/>
                <a:cs typeface="Arial" panose="020B0604020202020204" pitchFamily="34" charset="0"/>
              </a:rPr>
              <a:t> - Hayat Kurtaran Kurallara uyulmadığına ve çalışanların risk altında olduğuna inanan herkesin çalışmanın veya faaliyetin durdurulmasını talep etme hakkı vardır.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Birlikte Aktif Çalışma</a:t>
            </a:r>
            <a:r>
              <a:rPr lang="1055" b="0">
                <a:solidFill>
                  <a:srgbClr val="84BD00"/>
                </a:solidFill>
                <a:latin typeface="Arial" panose="020B0604020202020204" pitchFamily="34" charset="0"/>
                <a:cs typeface="Arial" panose="020B0604020202020204" pitchFamily="34" charset="0"/>
              </a:rPr>
              <a:t> </a:t>
            </a:r>
            <a:r>
              <a:rPr lang="1055">
                <a:latin typeface="Arial" panose="020B0604020202020204" pitchFamily="34" charset="0"/>
                <a:cs typeface="Arial" panose="020B0604020202020204" pitchFamily="34" charset="0"/>
              </a:rPr>
              <a:t>- Bir iş arkadaşınızın risk altında olduğunu görürseniz, bir şeyler söyleyin.</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58905"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1995069" y="5656449"/>
            <a:ext cx="1049779" cy="520063"/>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Sıcak Çalışma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Kapalı Alan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5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55" sz="1200" b="1">
                <a:solidFill>
                  <a:srgbClr val="0054A6"/>
                </a:solidFill>
                <a:latin typeface="Arial"/>
              </a:rPr>
              <a:t>Güvenli Sürüş</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Enerji Kesme</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Ateş Hattı</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55"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55" sz="1200" b="1">
                <a:solidFill>
                  <a:srgbClr val="0054A6"/>
                </a:solidFill>
                <a:latin typeface="Arial"/>
              </a:rPr>
              <a:t>Tehlikeli Maddeler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179673" y="5612773"/>
            <a:ext cx="1493553" cy="520063"/>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Düşme Tehlikesine Karşı Koruma</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55" sz="1200" b="1">
                <a:solidFill>
                  <a:srgbClr val="0054A6"/>
                </a:solidFill>
                <a:latin typeface="Arial"/>
              </a:rPr>
              <a:t>Güvenlik Kontrolleri</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542148"/>
            <a:ext cx="4614514" cy="1220419"/>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SET IN ORDER (düzenleme</a:t>
            </a:r>
            <a:r>
              <a:rPr lang="1055" b="0">
                <a:solidFill>
                  <a:srgbClr val="84BD00"/>
                </a:solidFill>
                <a:latin typeface="Arial" panose="020B0604020202020204" pitchFamily="34" charset="0"/>
                <a:cs typeface="Arial" panose="020B0604020202020204" pitchFamily="34" charset="0"/>
              </a:rPr>
              <a:t>)</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Çalışanın yanlış öğeyi tutma olasılığı düşüktür.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Yanlış öğelerin kullanılması ciddi güvenlik risklerine yol açabilir.</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1048598"/>
            <a:ext cx="11357658" cy="732251"/>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İŞ YERİ ORGANİZASYONU– 5S</a:t>
            </a:r>
          </a:p>
          <a:p>
            <a:pPr algn="l">
              <a:buClr>
                <a:srgbClr val="84BD00"/>
              </a:buClr>
              <a:buSzPct val="125000"/>
              <a:defRPr b="0" i="0"/>
            </a:pPr>
            <a:r>
              <a:rPr lang="1055">
                <a:latin typeface="Arial" panose="020B0604020202020204" pitchFamily="34" charset="0"/>
                <a:cs typeface="Arial" panose="020B0604020202020204" pitchFamily="34" charset="0"/>
              </a:rPr>
              <a:t>5S sistemi, verimliliği ve iş yeri güvenliğini artırmak için sürekli bir iyileştirme sürecidir.</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433993"/>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SORT (düzenleme</a:t>
            </a:r>
            <a:r>
              <a:rPr lang="1055" b="0">
                <a:solidFill>
                  <a:srgbClr val="84BD00"/>
                </a:solidFill>
                <a:latin typeface="Arial" panose="020B0604020202020204" pitchFamily="34" charset="0"/>
                <a:cs typeface="Arial" panose="020B0604020202020204" pitchFamily="34" charset="0"/>
              </a:rPr>
              <a:t>)</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Engelleri ortadan kaldırır.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Çarpmaya, düşmeya, yangına veya diğer tip hasarlara neden olacak daha az engel. İyi düzenlenmiş bir iş yeri, daha güvenli bir iş yeridir</a:t>
            </a:r>
            <a:r>
              <a:rPr lang="1055"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20886"/>
            <a:ext cx="4614514" cy="1220419"/>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SHINE (silme)</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Toz ve yağın silinmesi yangın riskini ortadan kaldırır.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Dökülen sıvıların temizlenmesi, kayma ve düşme olayları riskini azaltır.</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433993"/>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STANDARDIZE (standartlaştirma</a:t>
            </a:r>
            <a:r>
              <a:rPr lang="1055" b="0">
                <a:solidFill>
                  <a:srgbClr val="84BD00"/>
                </a:solidFill>
                <a:latin typeface="Arial" panose="020B0604020202020204" pitchFamily="34" charset="0"/>
                <a:cs typeface="Arial" panose="020B0604020202020204" pitchFamily="34" charset="0"/>
              </a:rPr>
              <a:t>)</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Arıza, kaza ve diğer güvenlik sorunları riskini azaltın.</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Standart süreçleri izleyen iş yerlerinin daha güvenli ortamlar olduğu ispat edilmiştir.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Yeni çalışanlar için daha yüksek iş yeri beklentileri.</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55" b="1">
                <a:solidFill>
                  <a:srgbClr val="84BD00"/>
                </a:solidFill>
                <a:latin typeface="Arial" panose="020B0604020202020204" pitchFamily="34" charset="0"/>
                <a:cs typeface="Arial" panose="020B0604020202020204" pitchFamily="34" charset="0"/>
              </a:rPr>
              <a:t>SUSTAIN (sürdürme)</a:t>
            </a:r>
          </a:p>
          <a:p>
            <a:pPr>
              <a:defRPr b="0" i="0"/>
            </a:pPr>
            <a:r>
              <a:rPr lang="1055" sz="1400" b="1" i="0" u="none" strike="noStrike">
                <a:solidFill>
                  <a:srgbClr val="000000"/>
                </a:solidFill>
                <a:latin typeface="Arial" panose="020B0604020202020204" pitchFamily="34" charset="0"/>
                <a:cs typeface="Arial" panose="020B0604020202020204" pitchFamily="34" charset="0"/>
              </a:rPr>
              <a:t>Güvenliğin Olası Sonuçları:</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5S yöntemi ne kadar uzun süre takip edilir ve geliştirilirse, tesis o kadar güvenli olur.</a:t>
            </a:r>
          </a:p>
          <a:p>
            <a:pPr marL="171450" indent="-171450">
              <a:buClr>
                <a:srgbClr val="84BD00"/>
              </a:buClr>
              <a:buSzPct val="125000"/>
              <a:buFont typeface="Wingdings" panose="05000000000000000000" pitchFamily="2" charset="2"/>
              <a:buChar char="ü"/>
              <a:defRPr b="0" i="0"/>
            </a:pPr>
            <a:r>
              <a:rPr lang="1055" sz="1400" b="0" i="0" u="none" strike="noStrike">
                <a:solidFill>
                  <a:srgbClr val="000000"/>
                </a:solidFill>
                <a:latin typeface="Arial" panose="020B0604020202020204" pitchFamily="34" charset="0"/>
                <a:cs typeface="Arial" panose="020B0604020202020204" pitchFamily="34" charset="0"/>
              </a:rPr>
              <a:t>Sürekli gayret gösteren tesisler çok daha güvenli olacaktır.</a:t>
            </a:r>
          </a:p>
        </p:txBody>
      </p:sp>
    </p:spTree>
    <p:extLst>
      <p:ext uri="{BB962C8B-B14F-4D97-AF65-F5344CB8AC3E}">
        <p14:creationId xmlns:p14="http://schemas.microsoft.com/office/powerpoint/2010/main" val="35491759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3890087"/>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İŞ YERİ ORGANİZASYONU–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55" b="1">
                <a:latin typeface="Arial" panose="020B0604020202020204" pitchFamily="34" charset="0"/>
                <a:cs typeface="Arial" panose="020B0604020202020204" pitchFamily="34" charset="0"/>
              </a:rPr>
              <a:t>Düzenli bir iş yerinin faydaları:</a:t>
            </a:r>
          </a:p>
          <a:p>
            <a:pPr marL="285750" indent="-285750" algn="l">
              <a:lnSpc>
                <a:spcPct val="150000"/>
              </a:lnSpc>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Daha düşük kaza riski</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iyi zaman kullanımı</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az kullanılan alan</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az ekipman durma süresi</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yüksek tutarlılık ve kalite</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Daha yüksek değer</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618816370"/>
              </p:ext>
            </p:extLst>
          </p:nvPr>
        </p:nvGraphicFramePr>
        <p:xfrm>
          <a:off x="6477824" y="1820744"/>
          <a:ext cx="4922949"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80571" y="5506788"/>
            <a:ext cx="5317456" cy="686486"/>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55" sz="1300"/>
              <a:t>2022'deki yaralanmaların yaklaşık %42'si, iş yeri organizasyonu vasıtasıyla güvenliğin artırıldığı kategorilerde meydana geldi.</a:t>
            </a:r>
          </a:p>
          <a:p>
            <a:endParaRPr lang="en-US" sz="130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55" sz="1600"/>
              <a:t>2022 Yaralanma Kategorileri</a:t>
            </a:r>
          </a:p>
        </p:txBody>
      </p:sp>
    </p:spTree>
    <p:extLst>
      <p:ext uri="{BB962C8B-B14F-4D97-AF65-F5344CB8AC3E}">
        <p14:creationId xmlns:p14="http://schemas.microsoft.com/office/powerpoint/2010/main" val="38727704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55" sz="3600" b="1">
                <a:solidFill>
                  <a:srgbClr val="0033A0"/>
                </a:solidFill>
                <a:latin typeface="Arial" panose="020B0604020202020204" pitchFamily="34" charset="0"/>
                <a:cs typeface="Arial" panose="020B0604020202020204" pitchFamily="34" charset="0"/>
              </a:rPr>
              <a:t>Güvenlik Liderliği:</a:t>
            </a:r>
            <a:br>
              <a:rPr lang="1055" sz="3600" b="1">
                <a:solidFill>
                  <a:srgbClr val="0033A0"/>
                </a:solidFill>
                <a:latin typeface="Arial" panose="020B0604020202020204" pitchFamily="34" charset="0"/>
                <a:cs typeface="Arial" panose="020B0604020202020204" pitchFamily="34" charset="0"/>
              </a:rPr>
            </a:br>
            <a:r>
              <a:rPr lang="1055" sz="3600" b="1">
                <a:solidFill>
                  <a:srgbClr val="0033A0"/>
                </a:solidFill>
                <a:latin typeface="Arial" panose="020B0604020202020204" pitchFamily="34" charset="0"/>
                <a:cs typeface="Arial" panose="020B0604020202020204" pitchFamily="34" charset="0"/>
              </a:rPr>
              <a:t>herkesin oynayacak bir rolü vardır.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286722"/>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GÜVENLİK LİDERLİĞİ NEDİR?</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55">
                <a:latin typeface="Arial" panose="020B0604020202020204" pitchFamily="34" charset="0"/>
                <a:cs typeface="Arial" panose="020B0604020202020204" pitchFamily="34" charset="0"/>
              </a:rPr>
              <a:t>Güvenlik liderliği, liderlik rolü olan bir kişi olmak zorunda değil.</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55" b="1">
                <a:latin typeface="Arial" panose="020B0604020202020204" pitchFamily="34" charset="0"/>
                <a:cs typeface="Arial" panose="020B0604020202020204" pitchFamily="34" charset="0"/>
              </a:rPr>
              <a:t>Güvenlik Liderleri:</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Kişisel güvenlik</a:t>
            </a:r>
            <a:r>
              <a:rPr lang="1055">
                <a:latin typeface="Arial" panose="020B0604020202020204" pitchFamily="34" charset="0"/>
                <a:cs typeface="Arial" panose="020B0604020202020204" pitchFamily="34" charset="0"/>
              </a:rPr>
              <a:t> davranışları sergiler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Diğerlerine</a:t>
            </a:r>
            <a:r>
              <a:rPr lang="1055">
                <a:latin typeface="Arial" panose="020B0604020202020204" pitchFamily="34" charset="0"/>
                <a:cs typeface="Arial" panose="020B0604020202020204" pitchFamily="34" charset="0"/>
              </a:rPr>
              <a:t> ilham verir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Güvenlik</a:t>
            </a:r>
            <a:r>
              <a:rPr lang="1055">
                <a:latin typeface="Arial" panose="020B0604020202020204" pitchFamily="34" charset="0"/>
                <a:cs typeface="Arial" panose="020B0604020202020204" pitchFamily="34" charset="0"/>
              </a:rPr>
              <a:t> protokollerine hassas bir şekilde uyar</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Yapıcı bir şekilde </a:t>
            </a:r>
            <a:r>
              <a:rPr lang="1055">
                <a:latin typeface="Arial" panose="020B0604020202020204" pitchFamily="34" charset="0"/>
                <a:cs typeface="Arial" panose="020B0604020202020204" pitchFamily="34" charset="0"/>
              </a:rPr>
              <a:t>konuşur </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Çalışanların</a:t>
            </a:r>
            <a:r>
              <a:rPr lang="1055">
                <a:latin typeface="Arial" panose="020B0604020202020204" pitchFamily="34" charset="0"/>
                <a:cs typeface="Arial" panose="020B0604020202020204" pitchFamily="34" charset="0"/>
              </a:rPr>
              <a:t> güvenli bir şekilde çalışmasını sağlar </a:t>
            </a:r>
          </a:p>
          <a:p>
            <a:pPr marL="285750" indent="-285750" algn="l">
              <a:spcAft>
                <a:spcPts val="600"/>
              </a:spcAft>
              <a:buClr>
                <a:srgbClr val="84BD00"/>
              </a:buClr>
              <a:buSzPct val="125000"/>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Çalışanların</a:t>
            </a:r>
            <a:r>
              <a:rPr lang="1055">
                <a:latin typeface="Arial" panose="020B0604020202020204" pitchFamily="34" charset="0"/>
                <a:cs typeface="Arial" panose="020B0604020202020204" pitchFamily="34" charset="0"/>
              </a:rPr>
              <a:t> güvenlik kaygılarını dinler</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0FE20CC7-83DD-4763-82FF-B3FEAE40141D}" type="slidenum">
              <a:rPr lang="en-US" smtClean="0"/>
              <a:t>18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2440838"/>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Temel Neden Analizi</a:t>
            </a:r>
          </a:p>
          <a:p>
            <a:pPr>
              <a:spcAft>
                <a:spcPts val="1200"/>
              </a:spcAft>
              <a:defRPr b="0" i="0"/>
            </a:pPr>
            <a:r>
              <a:rPr lang="1055" b="1">
                <a:latin typeface="Arial" panose="020B0604020202020204" pitchFamily="34" charset="0"/>
                <a:cs typeface="Arial" panose="020B0604020202020204" pitchFamily="34" charset="0"/>
              </a:rPr>
              <a:t>Neden temel sebebi belirlemek önemlidir?</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Sorunları çözün</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Suçlayıcı insanlardan uzak durun</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İnsanları sorumlu tutun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5058286" y="207350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kern="1200">
                <a:latin typeface="Arial" panose="020B0604020202020204" pitchFamily="34" charset="0"/>
                <a:cs typeface="Arial" panose="020B0604020202020204" pitchFamily="34" charset="0"/>
              </a:rPr>
              <a:t>Hız yaparken yakalandı</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748018" y="265488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a:latin typeface="Arial" panose="020B0604020202020204" pitchFamily="34" charset="0"/>
                <a:cs typeface="Arial" panose="020B0604020202020204" pitchFamily="34" charset="0"/>
              </a:rPr>
              <a:t>İşe geç kaldı</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437750" y="323626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a:latin typeface="Arial" panose="020B0604020202020204" pitchFamily="34" charset="0"/>
                <a:cs typeface="Arial" panose="020B0604020202020204" pitchFamily="34" charset="0"/>
              </a:rPr>
              <a:t>Uyuyakaldı</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127482" y="381764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55" sz="1400">
                <a:latin typeface="Arial" panose="020B0604020202020204" pitchFamily="34" charset="0"/>
                <a:cs typeface="Arial" panose="020B0604020202020204" pitchFamily="34" charset="0"/>
              </a:rPr>
              <a:t>Alarmlı saat çalışmadı</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817214" y="4399020"/>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55" sz="1400" kern="1200">
                <a:latin typeface="Arial" panose="020B0604020202020204" pitchFamily="34" charset="0"/>
                <a:cs typeface="Arial" panose="020B0604020202020204" pitchFamily="34" charset="0"/>
              </a:rPr>
              <a:t>Pil bitti</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550651" y="4993358"/>
            <a:ext cx="88429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55" sz="1400" b="1" kern="1200">
                <a:latin typeface="Arial" panose="020B0604020202020204" pitchFamily="34" charset="0"/>
                <a:cs typeface="Arial" panose="020B0604020202020204" pitchFamily="34" charset="0"/>
              </a:rPr>
              <a:t>Neden?</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55" sz="1400" kern="1200">
                <a:latin typeface="Arial" panose="020B0604020202020204" pitchFamily="34" charset="0"/>
                <a:cs typeface="Arial" panose="020B0604020202020204" pitchFamily="34" charset="0"/>
              </a:rPr>
              <a:t>Pilleri değiştirmedi</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55" b="1">
                <a:solidFill>
                  <a:srgbClr val="0033A0"/>
                </a:solidFill>
                <a:latin typeface="Arial" panose="020B0604020202020204" pitchFamily="34" charset="0"/>
                <a:cs typeface="Arial" panose="020B0604020202020204" pitchFamily="34" charset="0"/>
              </a:rPr>
              <a:t>Örnek:</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55" sz="1600" b="1">
                <a:latin typeface="Arial" panose="020B0604020202020204" pitchFamily="34" charset="0"/>
                <a:cs typeface="Arial" panose="020B0604020202020204" pitchFamily="34" charset="0"/>
              </a:rPr>
              <a:t>Vaka:</a:t>
            </a:r>
            <a:r>
              <a:rPr lang="1055" sz="1600" b="0">
                <a:latin typeface="Arial" panose="020B0604020202020204" pitchFamily="34" charset="0"/>
                <a:cs typeface="Arial" panose="020B0604020202020204" pitchFamily="34" charset="0"/>
              </a:rPr>
              <a:t> Hız cezası aldı</a:t>
            </a:r>
          </a:p>
        </p:txBody>
      </p:sp>
      <p:sp>
        <p:nvSpPr>
          <p:cNvPr id="36" name="Rectangle 35">
            <a:extLst>
              <a:ext uri="{FF2B5EF4-FFF2-40B4-BE49-F238E27FC236}">
                <a16:creationId xmlns:a16="http://schemas.microsoft.com/office/drawing/2014/main" id="{BB61ADA6-1279-4166-8A36-130DCBA8FA5E}"/>
              </a:ext>
            </a:extLst>
          </p:cNvPr>
          <p:cNvSpPr/>
          <p:nvPr/>
        </p:nvSpPr>
        <p:spPr>
          <a:xfrm>
            <a:off x="8097641" y="5581425"/>
            <a:ext cx="4317238" cy="579699"/>
          </a:xfrm>
          <a:prstGeom prst="rect">
            <a:avLst/>
          </a:prstGeom>
        </p:spPr>
        <p:txBody>
          <a:bodyPr wrap="square">
            <a:spAutoFit/>
          </a:bodyPr>
          <a:lstStyle/>
          <a:p>
            <a:pPr>
              <a:spcAft>
                <a:spcPts val="1200"/>
              </a:spcAft>
              <a:defRPr b="0" i="0"/>
            </a:pPr>
            <a:r>
              <a:rPr lang="1055" sz="1600" b="1">
                <a:latin typeface="Arial" panose="020B0604020202020204" pitchFamily="34" charset="0"/>
                <a:cs typeface="Arial" panose="020B0604020202020204" pitchFamily="34" charset="0"/>
              </a:rPr>
              <a:t>Çözüm</a:t>
            </a:r>
            <a:r>
              <a:rPr lang="1055" sz="1600" b="0">
                <a:latin typeface="Arial" panose="020B0604020202020204" pitchFamily="34" charset="0"/>
                <a:cs typeface="Arial" panose="020B0604020202020204" pitchFamily="34" charset="0"/>
              </a:rPr>
              <a:t>: Alarmlı saatin fişini takın </a:t>
            </a:r>
            <a:br>
              <a:rPr lang="1055" sz="1600" b="0">
                <a:latin typeface="Arial" panose="020B0604020202020204" pitchFamily="34" charset="0"/>
                <a:cs typeface="Arial" panose="020B0604020202020204" pitchFamily="34" charset="0"/>
              </a:rPr>
            </a:br>
            <a:r>
              <a:rPr lang="1055" sz="1600" b="0">
                <a:latin typeface="Arial" panose="020B0604020202020204" pitchFamily="34" charset="0"/>
                <a:cs typeface="Arial" panose="020B0604020202020204" pitchFamily="34" charset="0"/>
              </a:rPr>
              <a:t>veya pilleri bitmeden değiştirin.</a:t>
            </a:r>
          </a:p>
        </p:txBody>
      </p:sp>
    </p:spTree>
    <p:extLst>
      <p:ext uri="{BB962C8B-B14F-4D97-AF65-F5344CB8AC3E}">
        <p14:creationId xmlns:p14="http://schemas.microsoft.com/office/powerpoint/2010/main" val="190404812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80B92599-4354-4E89-A934-023506F35AFB}"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Güvenlikten herkes sorumludur</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Prosedürleri takip edin</a:t>
            </a:r>
          </a:p>
          <a:p>
            <a:pPr marL="285750" indent="-285750">
              <a:spcAft>
                <a:spcPts val="1200"/>
              </a:spcAft>
              <a:buClr>
                <a:srgbClr val="84BD00"/>
              </a:buClr>
              <a:buFont typeface="Wingdings" panose="05000000000000000000" pitchFamily="2" charset="2"/>
              <a:buChar char="ü"/>
              <a:defRPr b="0" i="0"/>
            </a:pPr>
            <a:r>
              <a:rPr lang="1055">
                <a:latin typeface="Arial" panose="020B0604020202020204" pitchFamily="34" charset="0"/>
                <a:cs typeface="Arial" panose="020B0604020202020204" pitchFamily="34" charset="0"/>
              </a:rPr>
              <a:t>Sorumluluk alın</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4921177" y="3331778"/>
            <a:ext cx="6886020" cy="1754326"/>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İşi durdurma ve vakayı bildirme hakkınız var</a:t>
            </a:r>
          </a:p>
          <a:p>
            <a:pPr marL="285750" indent="-285750">
              <a:spcAft>
                <a:spcPts val="1200"/>
              </a:spcAft>
              <a:buClr>
                <a:srgbClr val="84BD00"/>
              </a:buClr>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Faaliyetler veya </a:t>
            </a:r>
            <a:r>
              <a:rPr lang="1055">
                <a:latin typeface="Arial" panose="020B0604020202020204" pitchFamily="34" charset="0"/>
                <a:cs typeface="Arial" panose="020B0604020202020204" pitchFamily="34" charset="0"/>
              </a:rPr>
              <a:t>ortam güvensiz görünüyorsa müdahale edin</a:t>
            </a:r>
          </a:p>
          <a:p>
            <a:pPr marL="285750" indent="-285750">
              <a:spcAft>
                <a:spcPts val="1200"/>
              </a:spcAft>
              <a:buClr>
                <a:srgbClr val="84BD00"/>
              </a:buClr>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Durumun</a:t>
            </a:r>
            <a:r>
              <a:rPr lang="en-US" b="1">
                <a:solidFill>
                  <a:srgbClr val="84BD00"/>
                </a:solidFill>
                <a:latin typeface="Arial" panose="020B0604020202020204" pitchFamily="34" charset="0"/>
                <a:cs typeface="Arial" panose="020B0604020202020204" pitchFamily="34" charset="0"/>
              </a:rPr>
              <a:t> </a:t>
            </a:r>
            <a:r>
              <a:rPr lang="1055">
                <a:latin typeface="Arial" panose="020B0604020202020204" pitchFamily="34" charset="0"/>
                <a:cs typeface="Arial" panose="020B0604020202020204" pitchFamily="34" charset="0"/>
              </a:rPr>
              <a:t>tehlikeli olup olmadığını belirlemek için sorular sorun</a:t>
            </a:r>
          </a:p>
          <a:p>
            <a:pPr marL="285750" indent="-285750">
              <a:spcAft>
                <a:spcPts val="1200"/>
              </a:spcAft>
              <a:buClr>
                <a:srgbClr val="84BD00"/>
              </a:buClr>
              <a:buFont typeface="Wingdings" panose="05000000000000000000" pitchFamily="2" charset="2"/>
              <a:buChar char="ü"/>
              <a:defRPr b="0" i="0"/>
            </a:pPr>
            <a:r>
              <a:rPr lang="1055" b="1">
                <a:solidFill>
                  <a:srgbClr val="84BD00"/>
                </a:solidFill>
                <a:latin typeface="Arial" panose="020B0604020202020204" pitchFamily="34" charset="0"/>
                <a:cs typeface="Arial" panose="020B0604020202020204" pitchFamily="34" charset="0"/>
              </a:rPr>
              <a:t>Durumu yöneticiye</a:t>
            </a:r>
            <a:r>
              <a:rPr lang="1055">
                <a:latin typeface="Arial" panose="020B0604020202020204" pitchFamily="34" charset="0"/>
                <a:cs typeface="Arial" panose="020B0604020202020204" pitchFamily="34" charset="0"/>
              </a:rPr>
              <a:t> veya denetleyiciye bildirin</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579699"/>
          </a:xfrm>
          <a:prstGeom prst="rect">
            <a:avLst/>
          </a:prstGeom>
        </p:spPr>
        <p:txBody>
          <a:bodyPr wrap="square">
            <a:spAutoFit/>
          </a:bodyPr>
          <a:lstStyle/>
          <a:p>
            <a:pPr algn="ctr">
              <a:spcAft>
                <a:spcPts val="1200"/>
              </a:spcAft>
              <a:defRPr b="0" i="0"/>
            </a:pPr>
            <a:r>
              <a:rPr lang="1055" sz="3200" b="1">
                <a:solidFill>
                  <a:srgbClr val="0033A0"/>
                </a:solidFill>
                <a:latin typeface="Arial" panose="020B0604020202020204" pitchFamily="34" charset="0"/>
                <a:cs typeface="Arial" panose="020B0604020202020204" pitchFamily="34" charset="0"/>
              </a:rPr>
              <a:t>Güvenlik </a:t>
            </a:r>
            <a:r>
              <a:rPr lang="1055" sz="3200" b="1">
                <a:solidFill>
                  <a:srgbClr val="84BD00"/>
                </a:solidFill>
                <a:latin typeface="Arial" panose="020B0604020202020204" pitchFamily="34" charset="0"/>
                <a:cs typeface="Arial" panose="020B0604020202020204" pitchFamily="34" charset="0"/>
              </a:rPr>
              <a:t>Kişiseldir</a:t>
            </a:r>
            <a:r>
              <a:rPr lang="1055" sz="3200" b="1">
                <a:solidFill>
                  <a:srgbClr val="0033A0"/>
                </a:solidFill>
                <a:latin typeface="Arial" panose="020B0604020202020204" pitchFamily="34" charset="0"/>
                <a:cs typeface="Arial" panose="020B0604020202020204" pitchFamily="34" charset="0"/>
              </a:rPr>
              <a:t> - İşe getirin, eve </a:t>
            </a:r>
            <a:r>
              <a:rPr lang="en-US" sz="3200" b="1">
                <a:solidFill>
                  <a:srgbClr val="0033A0"/>
                </a:solidFill>
                <a:latin typeface="Arial" panose="020B0604020202020204" pitchFamily="34" charset="0"/>
                <a:cs typeface="Arial" panose="020B0604020202020204" pitchFamily="34" charset="0"/>
              </a:rPr>
              <a:t>götür</a:t>
            </a:r>
            <a:r>
              <a:rPr lang="1055" sz="3200" b="1">
                <a:solidFill>
                  <a:srgbClr val="0033A0"/>
                </a:solidFill>
                <a:latin typeface="Arial" panose="020B0604020202020204" pitchFamily="34" charset="0"/>
                <a:cs typeface="Arial" panose="020B0604020202020204" pitchFamily="34" charset="0"/>
              </a:rPr>
              <a:t>! </a:t>
            </a:r>
            <a:endParaRPr lang="en-US" sz="22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704284"/>
            <a:ext cx="4572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Taahhüdümüz</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1" y="2244356"/>
            <a:ext cx="5029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Yolculuğumuz</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1" y="2784428"/>
            <a:ext cx="54864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Kültürümüzün Yapısal Blokları – Güvenlik Politikası</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0282"/>
            <a:ext cx="59436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Kültürümüzün Yapısal Blokları – Hayat Kurtaran Kurallar</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64008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Kültürümüzün Yapısal Blokları –</a:t>
            </a:r>
            <a:r>
              <a:rPr lang="en-US" sz="1400" b="1">
                <a:solidFill>
                  <a:schemeClr val="bg1"/>
                </a:solidFill>
                <a:latin typeface="Arial" panose="020B0604020202020204" pitchFamily="34" charset="0"/>
                <a:cs typeface="Arial" panose="020B0604020202020204" pitchFamily="34" charset="0"/>
              </a:rPr>
              <a:t> </a:t>
            </a:r>
            <a:r>
              <a:rPr lang="1055" sz="1400" b="1">
                <a:solidFill>
                  <a:schemeClr val="bg1"/>
                </a:solidFill>
                <a:latin typeface="Arial" panose="020B0604020202020204" pitchFamily="34" charset="0"/>
                <a:cs typeface="Arial" panose="020B0604020202020204" pitchFamily="34" charset="0"/>
              </a:rPr>
              <a:t>İş Yeri Organizasyonu</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1" y="4404644"/>
            <a:ext cx="68580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Kültürü Oluşturma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1" y="4944719"/>
            <a:ext cx="7315200"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55" sz="1400" b="1">
                <a:solidFill>
                  <a:schemeClr val="bg1"/>
                </a:solidFill>
                <a:latin typeface="Arial" panose="020B0604020202020204" pitchFamily="34" charset="0"/>
                <a:cs typeface="Arial" panose="020B0604020202020204" pitchFamily="34" charset="0"/>
              </a:rPr>
              <a:t>Güvenlik Liderliği</a:t>
            </a:r>
          </a:p>
        </p:txBody>
      </p:sp>
      <p:cxnSp>
        <p:nvCxnSpPr>
          <p:cNvPr id="15" name="Straight Connector 14">
            <a:extLst>
              <a:ext uri="{FF2B5EF4-FFF2-40B4-BE49-F238E27FC236}">
                <a16:creationId xmlns:a16="http://schemas.microsoft.com/office/drawing/2014/main" id="{87CC7B33-BBA2-CA7D-9AED-3D48618A2545}"/>
              </a:ext>
            </a:extLst>
          </p:cNvPr>
          <p:cNvCxnSpPr/>
          <p:nvPr/>
        </p:nvCxnSpPr>
        <p:spPr>
          <a:xfrm>
            <a:off x="442451" y="1626329"/>
            <a:ext cx="3886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p:nvPr/>
        </p:nvCxnSpPr>
        <p:spPr>
          <a:xfrm>
            <a:off x="442451" y="3251460"/>
            <a:ext cx="52578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p:nvPr/>
        </p:nvCxnSpPr>
        <p:spPr>
          <a:xfrm>
            <a:off x="442451" y="4326687"/>
            <a:ext cx="61722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p:nvPr/>
        </p:nvCxnSpPr>
        <p:spPr>
          <a:xfrm>
            <a:off x="442451" y="3786615"/>
            <a:ext cx="5715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p:nvPr/>
        </p:nvCxnSpPr>
        <p:spPr>
          <a:xfrm>
            <a:off x="442451" y="4870974"/>
            <a:ext cx="6629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p:nvPr/>
        </p:nvCxnSpPr>
        <p:spPr>
          <a:xfrm>
            <a:off x="442451" y="2171316"/>
            <a:ext cx="43434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p:nvPr/>
        </p:nvCxnSpPr>
        <p:spPr>
          <a:xfrm>
            <a:off x="442451" y="2706472"/>
            <a:ext cx="4800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p:nvPr/>
        </p:nvCxnSpPr>
        <p:spPr>
          <a:xfrm>
            <a:off x="442451" y="5406832"/>
            <a:ext cx="70866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F7360394-FB12-4878-8629-85D424871AC1}"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2898496"/>
          </a:xfrm>
          <a:prstGeom prst="rect">
            <a:avLst/>
          </a:prstGeom>
        </p:spPr>
        <p:txBody>
          <a:bodyPr wrap="square">
            <a:spAutoFit/>
          </a:bodyPr>
          <a:lstStyle/>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SİZ hangi </a:t>
            </a:r>
            <a:r>
              <a:rPr lang="1055" sz="3600" b="1">
                <a:solidFill>
                  <a:srgbClr val="84BD00"/>
                </a:solidFill>
                <a:latin typeface="Arial" panose="020B0604020202020204" pitchFamily="34" charset="0"/>
                <a:cs typeface="Arial" panose="020B0604020202020204" pitchFamily="34" charset="0"/>
              </a:rPr>
              <a:t>önlemleri</a:t>
            </a:r>
            <a:r>
              <a:rPr lang="1055" sz="3600" b="1">
                <a:solidFill>
                  <a:srgbClr val="0033A0"/>
                </a:solidFill>
                <a:latin typeface="Arial" panose="020B0604020202020204" pitchFamily="34" charset="0"/>
                <a:cs typeface="Arial" panose="020B0604020202020204" pitchFamily="34" charset="0"/>
              </a:rPr>
              <a:t> alacaksınız?</a:t>
            </a:r>
            <a:br>
              <a:rPr lang="1055"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…zamanı</a:t>
            </a:r>
          </a:p>
          <a:p>
            <a:pPr algn="ctr">
              <a:spcAft>
                <a:spcPts val="1200"/>
              </a:spcAft>
              <a:defRPr b="0" i="0"/>
            </a:pPr>
            <a:r>
              <a:rPr lang="1055" sz="3600" b="1" i="0">
                <a:solidFill>
                  <a:srgbClr val="84BD00"/>
                </a:solidFill>
                <a:latin typeface="Arial" panose="020B0604020202020204" pitchFamily="34" charset="0"/>
                <a:cs typeface="Arial" panose="020B0604020202020204" pitchFamily="34" charset="0"/>
              </a:rPr>
              <a:t>“</a:t>
            </a:r>
            <a:r>
              <a:rPr lang="1055" sz="3600" b="1" i="1">
                <a:solidFill>
                  <a:srgbClr val="84BD00"/>
                </a:solidFill>
                <a:latin typeface="Arial" panose="020B0604020202020204" pitchFamily="34" charset="0"/>
                <a:cs typeface="Arial" panose="020B0604020202020204" pitchFamily="34" charset="0"/>
              </a:rPr>
              <a:t>Güvenlik için harekete geç”</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6" cy="2193109"/>
            <a:chOff x="2201532" y="2952144"/>
            <a:chExt cx="3808163"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55"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55"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04832" cy="1281440"/>
            </a:xfrm>
            <a:prstGeom prst="rect">
              <a:avLst/>
            </a:prstGeom>
          </p:spPr>
          <p:txBody>
            <a:bodyPr wrap="square">
              <a:spAutoFit/>
            </a:bodyPr>
            <a:lstStyle/>
            <a:p>
              <a:pPr algn="ctr">
                <a:defRPr b="0" i="0"/>
              </a:pPr>
              <a:r>
                <a:rPr lang="1055" sz="1600">
                  <a:solidFill>
                    <a:schemeClr val="tx1">
                      <a:lumMod val="50000"/>
                      <a:lumOff val="50000"/>
                    </a:schemeClr>
                  </a:solidFill>
                  <a:latin typeface="Arial" panose="020B0604020202020204" pitchFamily="34" charset="0"/>
                  <a:cs typeface="Arial" panose="020B0604020202020204" pitchFamily="34" charset="0"/>
                </a:rPr>
                <a:t>Firma olarak, her çalışanın her gün evine güvenli bir şekilde gitmesini sağlamak bizim etik sorumluluğumuzdur.</a:t>
              </a:r>
            </a:p>
            <a:p>
              <a:pPr algn="ctr">
                <a:defRPr b="0" i="0"/>
              </a:pPr>
              <a:r>
                <a:rPr lang="1055" sz="1600">
                  <a:solidFill>
                    <a:schemeClr val="tx1">
                      <a:lumMod val="50000"/>
                      <a:lumOff val="50000"/>
                    </a:schemeClr>
                  </a:solidFill>
                  <a:latin typeface="Arial" panose="020B0604020202020204" pitchFamily="34" charset="0"/>
                  <a:cs typeface="Arial" panose="020B0604020202020204" pitchFamily="34" charset="0"/>
                </a:rPr>
                <a:t>Güvenlik, aldığımız her kararda göz önünde bulundurduğumuz önemli bir unsurdur.</a:t>
              </a:r>
            </a:p>
            <a:p>
              <a:pPr algn="ctr">
                <a:defRPr b="0" i="0"/>
              </a:pPr>
              <a:r>
                <a:rPr lang="1055" sz="1400" i="1">
                  <a:solidFill>
                    <a:schemeClr val="tx1">
                      <a:lumMod val="50000"/>
                      <a:lumOff val="50000"/>
                    </a:schemeClr>
                  </a:solidFill>
                  <a:latin typeface="Arial" panose="020B0604020202020204" pitchFamily="34" charset="0"/>
                  <a:cs typeface="Arial" panose="020B0604020202020204" pitchFamily="34" charset="0"/>
                </a:rPr>
                <a:t>– Mark Burgess, Başkan ve CEO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1739097"/>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Hiçbir şey yaralanmadan daha önemli değil.</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Tüm yaralanmalar önlenebilir.</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Güvenlik yönetilecektir.</a:t>
            </a:r>
          </a:p>
          <a:p>
            <a:pPr marL="285750" indent="-285750" algn="l">
              <a:lnSpc>
                <a:spcPct val="150000"/>
              </a:lnSpc>
              <a:buClr>
                <a:srgbClr val="84BD00"/>
              </a:buClr>
              <a:buSzPct val="125000"/>
              <a:buFont typeface="Wingdings" panose="05000000000000000000" pitchFamily="2" charset="2"/>
              <a:buChar char="ü"/>
              <a:defRPr b="0" i="0"/>
            </a:pPr>
            <a:r>
              <a:rPr lang="1055">
                <a:latin typeface="Arial" panose="020B0604020202020204" pitchFamily="34" charset="0"/>
                <a:cs typeface="Arial" panose="020B0604020202020204" pitchFamily="34" charset="0"/>
              </a:rPr>
              <a:t>Güvenli hareket tarzı, tüm çalışanlar için bir istihdam koşuludur.</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1048598"/>
            <a:ext cx="8629036" cy="461665"/>
          </a:xfrm>
          <a:prstGeom prst="rect">
            <a:avLst/>
          </a:prstGeom>
          <a:noFill/>
        </p:spPr>
        <p:txBody>
          <a:bodyPr wrap="square">
            <a:spAutoFit/>
          </a:bodyPr>
          <a:lstStyle/>
          <a:p>
            <a:pPr algn="l">
              <a:defRPr b="0" i="0"/>
            </a:pPr>
            <a:r>
              <a:rPr lang="1055" sz="2400" b="1">
                <a:solidFill>
                  <a:srgbClr val="0033A0"/>
                </a:solidFill>
                <a:latin typeface="Arial" panose="020B0604020202020204" pitchFamily="34" charset="0"/>
                <a:cs typeface="Arial" panose="020B0604020202020204" pitchFamily="34" charset="0"/>
              </a:rPr>
              <a:t>TEMEL DEĞER OLARAK GÜVENLİK TAAHHÜDÜMÜZ</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Mevcut Durum</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433D4A9-5239-41C1-8EAA-52789D51ECC4}"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55" sz="2400" b="1">
                <a:solidFill>
                  <a:srgbClr val="0033A0"/>
                </a:solidFill>
                <a:latin typeface="Arial" panose="020B0604020202020204" pitchFamily="34" charset="0"/>
                <a:ea typeface="+mn-ea"/>
                <a:cs typeface="Arial" panose="020B0604020202020204" pitchFamily="34" charset="0"/>
              </a:rPr>
              <a:t>GÜVENLİK YOLCULUĞUMUZ</a:t>
            </a:r>
            <a:br>
              <a:rPr lang="1055"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3324257044"/>
              </p:ext>
            </p:extLst>
          </p:nvPr>
        </p:nvGraphicFramePr>
        <p:xfrm>
          <a:off x="285144" y="2217571"/>
          <a:ext cx="3727733" cy="2485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896003216"/>
              </p:ext>
            </p:extLst>
          </p:nvPr>
        </p:nvGraphicFramePr>
        <p:xfrm>
          <a:off x="8186622" y="2217571"/>
          <a:ext cx="3727733" cy="248515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563895"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55" sz="1600"/>
              <a:t>2020'ye Göre Mevcut Düşüş</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444320"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823783"/>
            </a:xfrm>
            <a:prstGeom prst="rect">
              <a:avLst/>
            </a:prstGeom>
            <a:noFill/>
          </p:spPr>
          <p:txBody>
            <a:bodyPr wrap="square" rtlCol="0">
              <a:spAutoFit/>
            </a:bodyPr>
            <a:lstStyle/>
            <a:p>
              <a:pPr algn="r">
                <a:defRPr b="0" i="0"/>
              </a:pPr>
              <a:r>
                <a:rPr lang="1055" sz="1200" b="1">
                  <a:solidFill>
                    <a:srgbClr val="0033A0"/>
                  </a:solidFill>
                  <a:latin typeface="Arial Black" panose="020B0A04020102020204" pitchFamily="34" charset="0"/>
                  <a:cs typeface="Arial" panose="020B0604020202020204" pitchFamily="34" charset="0"/>
                </a:rPr>
                <a:t>TRIR</a:t>
              </a:r>
            </a:p>
            <a:p>
              <a:pPr algn="r">
                <a:defRPr b="0" i="0"/>
              </a:pPr>
              <a:r>
                <a:rPr lang="1055" sz="1200" b="1">
                  <a:solidFill>
                    <a:srgbClr val="0033A0"/>
                  </a:solidFill>
                  <a:latin typeface="Arial" panose="020B0604020202020204" pitchFamily="34" charset="0"/>
                  <a:cs typeface="Arial" panose="020B0604020202020204" pitchFamily="34" charset="0"/>
                </a:rPr>
                <a:t>Toplam Kaydedilebilir</a:t>
              </a:r>
            </a:p>
            <a:p>
              <a:pPr algn="r">
                <a:defRPr b="0" i="0"/>
              </a:pPr>
              <a:r>
                <a:rPr lang="1055" sz="1200" b="1">
                  <a:solidFill>
                    <a:srgbClr val="0033A0"/>
                  </a:solidFill>
                  <a:latin typeface="Arial" panose="020B0604020202020204" pitchFamily="34" charset="0"/>
                  <a:cs typeface="Arial" panose="020B0604020202020204" pitchFamily="34" charset="0"/>
                </a:rPr>
                <a:t>Vaka Oranı</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1055" sz="3200" b="1">
                  <a:ln>
                    <a:solidFill>
                      <a:schemeClr val="bg1"/>
                    </a:solidFill>
                  </a:ln>
                  <a:solidFill>
                    <a:srgbClr val="84BD00"/>
                  </a:solidFill>
                  <a:latin typeface="Arial" panose="020B0604020202020204" pitchFamily="34" charset="0"/>
                  <a:cs typeface="Arial" panose="020B0604020202020204" pitchFamily="34" charset="0"/>
                </a:rPr>
                <a:t>22,33%</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6050189"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640720"/>
            </a:xfrm>
            <a:prstGeom prst="rect">
              <a:avLst/>
            </a:prstGeom>
            <a:noFill/>
          </p:spPr>
          <p:txBody>
            <a:bodyPr wrap="square" rtlCol="0">
              <a:spAutoFit/>
            </a:bodyPr>
            <a:lstStyle/>
            <a:p>
              <a:pPr algn="r">
                <a:defRPr b="0" i="0"/>
              </a:pPr>
              <a:r>
                <a:rPr lang="1055" sz="1200" b="1">
                  <a:solidFill>
                    <a:srgbClr val="0033A0"/>
                  </a:solidFill>
                  <a:latin typeface="Arial Black" panose="020B0A04020102020204" pitchFamily="34" charset="0"/>
                  <a:cs typeface="Arial" panose="020B0604020202020204" pitchFamily="34" charset="0"/>
                </a:rPr>
                <a:t>LTIR</a:t>
              </a:r>
            </a:p>
            <a:p>
              <a:pPr algn="r">
                <a:defRPr b="0" i="0"/>
              </a:pPr>
              <a:r>
                <a:rPr lang="1055" sz="1200" b="1">
                  <a:solidFill>
                    <a:srgbClr val="0033A0"/>
                  </a:solidFill>
                  <a:latin typeface="Arial" panose="020B0604020202020204" pitchFamily="34" charset="0"/>
                  <a:cs typeface="Arial" panose="020B0604020202020204" pitchFamily="34" charset="0"/>
                </a:rPr>
                <a:t>Kayıp Zaman</a:t>
              </a:r>
            </a:p>
            <a:p>
              <a:pPr algn="r">
                <a:defRPr b="0" i="0"/>
              </a:pPr>
              <a:r>
                <a:rPr lang="1055" sz="1200" b="1">
                  <a:solidFill>
                    <a:srgbClr val="0033A0"/>
                  </a:solidFill>
                  <a:latin typeface="Arial" panose="020B0604020202020204" pitchFamily="34" charset="0"/>
                  <a:cs typeface="Arial" panose="020B0604020202020204" pitchFamily="34" charset="0"/>
                </a:rPr>
                <a:t>Vaka Oranı</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1055" sz="3200" b="1">
                  <a:ln>
                    <a:solidFill>
                      <a:schemeClr val="bg1"/>
                    </a:solidFill>
                  </a:ln>
                  <a:solidFill>
                    <a:srgbClr val="84BD00"/>
                  </a:solidFill>
                  <a:latin typeface="Arial" panose="020B0604020202020204" pitchFamily="34" charset="0"/>
                  <a:cs typeface="Arial" panose="020B0604020202020204" pitchFamily="34" charset="0"/>
                </a:rPr>
                <a:t>18,18%</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2837474"/>
          </a:xfrm>
          <a:prstGeom prst="rect">
            <a:avLst/>
          </a:prstGeom>
        </p:spPr>
        <p:txBody>
          <a:bodyPr wrap="square">
            <a:spAutoFit/>
          </a:bodyPr>
          <a:lstStyle/>
          <a:p>
            <a:pPr>
              <a:spcAft>
                <a:spcPts val="1200"/>
              </a:spcAft>
              <a:defRPr b="0" i="0"/>
            </a:pPr>
            <a:r>
              <a:rPr lang="1055" sz="2400" b="1">
                <a:solidFill>
                  <a:srgbClr val="0033A0"/>
                </a:solidFill>
                <a:latin typeface="Arial" panose="020B0604020202020204" pitchFamily="34" charset="0"/>
                <a:cs typeface="Arial" panose="020B0604020202020204" pitchFamily="34" charset="0"/>
              </a:rPr>
              <a:t>Şirketin Güvenliğe Yaptığı Yatırımlar</a:t>
            </a:r>
          </a:p>
          <a:p>
            <a:pPr marL="342900" indent="-342900">
              <a:spcAft>
                <a:spcPts val="1200"/>
              </a:spcAft>
              <a:buClr>
                <a:srgbClr val="84BD00"/>
              </a:buClr>
              <a:buSzPct val="126000"/>
              <a:buFont typeface="Wingdings" panose="05000000000000000000" pitchFamily="2" charset="2"/>
              <a:buChar char="ü"/>
              <a:defRPr b="0" i="0"/>
            </a:pPr>
            <a:r>
              <a:rPr lang="1055" sz="2000">
                <a:solidFill>
                  <a:srgbClr val="84BD00"/>
                </a:solidFill>
                <a:latin typeface="Arial" panose="020B0604020202020204" pitchFamily="34" charset="0"/>
                <a:cs typeface="Arial" panose="020B0604020202020204" pitchFamily="34" charset="0"/>
              </a:rPr>
              <a:t>Altyapı Yatırımları</a:t>
            </a:r>
            <a:br>
              <a:rPr lang="1055" sz="2000">
                <a:solidFill>
                  <a:srgbClr val="84BD00"/>
                </a:solidFill>
                <a:latin typeface="Arial" panose="020B0604020202020204" pitchFamily="34" charset="0"/>
                <a:cs typeface="Arial" panose="020B0604020202020204" pitchFamily="34" charset="0"/>
              </a:rPr>
            </a:br>
            <a:r>
              <a:rPr lang="1055" sz="1600">
                <a:latin typeface="Arial" panose="020B0604020202020204" pitchFamily="34" charset="0"/>
                <a:cs typeface="Arial" panose="020B0604020202020204" pitchFamily="34" charset="0"/>
              </a:rPr>
              <a:t>Tesislerin güvenlik altyapısını güçlendirmek için birkaç yıl içinde yapılan büyük CAPEX yatırımları.  </a:t>
            </a:r>
          </a:p>
          <a:p>
            <a:pPr marL="342900" lvl="0" indent="-342900">
              <a:spcAft>
                <a:spcPts val="1200"/>
              </a:spcAft>
              <a:buClr>
                <a:srgbClr val="84BD00"/>
              </a:buClr>
              <a:buSzPct val="126000"/>
              <a:buFont typeface="Wingdings" panose="05000000000000000000" pitchFamily="2" charset="2"/>
              <a:buChar char="ü"/>
              <a:defRPr b="0" i="0"/>
            </a:pPr>
            <a:r>
              <a:rPr lang="1055" sz="2000">
                <a:solidFill>
                  <a:srgbClr val="84BD00"/>
                </a:solidFill>
                <a:latin typeface="Arial" panose="020B0604020202020204" pitchFamily="34" charset="0"/>
                <a:cs typeface="Arial" panose="020B0604020202020204" pitchFamily="34" charset="0"/>
              </a:rPr>
              <a:t>Eğitim Yatırımları</a:t>
            </a:r>
            <a:br>
              <a:rPr lang="1055" sz="2000">
                <a:solidFill>
                  <a:srgbClr val="84BD00"/>
                </a:solidFill>
                <a:latin typeface="Arial" panose="020B0604020202020204" pitchFamily="34" charset="0"/>
                <a:cs typeface="Arial" panose="020B0604020202020204" pitchFamily="34" charset="0"/>
              </a:rPr>
            </a:br>
            <a:r>
              <a:rPr lang="1055" sz="1600">
                <a:solidFill>
                  <a:prstClr val="black"/>
                </a:solidFill>
                <a:latin typeface="Arial" panose="020B0604020202020204" pitchFamily="34" charset="0"/>
                <a:cs typeface="Arial" panose="020B0604020202020204" pitchFamily="34" charset="0"/>
              </a:rPr>
              <a:t>Yeni işe alım eğitimi ve Denetleyicilere Yönelik Güvenlik Çalıştayı da dahil olmak üzere güvenlik eğitimi programlarına odaklanma ve yapılan ek yatırımlar.</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3AD42AA9-09DC-4340-81DC-96B4276F8A0E}"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55" sz="2400" b="1">
                <a:solidFill>
                  <a:srgbClr val="0033A0"/>
                </a:solidFill>
                <a:latin typeface="Arial" panose="020B0604020202020204" pitchFamily="34" charset="0"/>
                <a:ea typeface="+mn-ea"/>
                <a:cs typeface="Arial" panose="020B0604020202020204" pitchFamily="34" charset="0"/>
              </a:rPr>
              <a:t>2023 1. ÇEYREĞİNDE MEYDANA GELEN YARALANMALAR</a:t>
            </a:r>
            <a:br>
              <a:rPr lang="1055"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pic>
        <p:nvPicPr>
          <p:cNvPr id="14" name="Graphic 13">
            <a:extLst>
              <a:ext uri="{FF2B5EF4-FFF2-40B4-BE49-F238E27FC236}">
                <a16:creationId xmlns:a16="http://schemas.microsoft.com/office/drawing/2014/main" id="{209930D1-59AD-AC78-E2AE-38F567F45CE4}"/>
              </a:ext>
            </a:extLst>
          </p:cNvPr>
          <p:cNvPicPr>
            <a:picLocks noChangeAspect="1"/>
          </p:cNvPicPr>
          <p:nvPr/>
        </p:nvPicPr>
        <p:blipFill>
          <a:blip r:embed="rId6">
            <a:extLst>
              <a:ext uri="{96DAC541-7B7A-43D3-8B79-37D633B846F1}">
                <asvg:svgBlip xmlns:asvg="http://schemas.microsoft.com/office/drawing/2016/SVG/main" r:embed="rId7"/>
              </a:ext>
            </a:extLst>
          </a:blip>
          <a:srcRect r="47853"/>
          <a:stretch>
            <a:fillRect/>
          </a:stretch>
        </p:blipFill>
        <p:spPr>
          <a:xfrm>
            <a:off x="398104" y="1948940"/>
            <a:ext cx="3653268" cy="3815490"/>
          </a:xfrm>
          <a:prstGeom prst="rect">
            <a:avLst/>
          </a:prstGeom>
        </p:spPr>
      </p:pic>
      <p:pic>
        <p:nvPicPr>
          <p:cNvPr id="17" name="Graphic 16">
            <a:extLst>
              <a:ext uri="{FF2B5EF4-FFF2-40B4-BE49-F238E27FC236}">
                <a16:creationId xmlns:a16="http://schemas.microsoft.com/office/drawing/2014/main" id="{312E4A39-9E48-7A1F-08D6-A33A7D1C81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93054" y="1948940"/>
            <a:ext cx="3190209" cy="3585795"/>
          </a:xfrm>
          <a:prstGeom prst="rect">
            <a:avLst/>
          </a:prstGeom>
        </p:spPr>
      </p:pic>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739098"/>
          </a:xfrm>
          <a:prstGeom prst="rect">
            <a:avLst/>
          </a:prstGeom>
          <a:noFill/>
        </p:spPr>
        <p:txBody>
          <a:bodyPr wrap="square">
            <a:spAutoFit/>
          </a:bodyPr>
          <a:lstStyle/>
          <a:p>
            <a:pPr rtl="0">
              <a:defRPr b="0" i="0"/>
            </a:pPr>
            <a:r>
              <a:rPr lang="1055">
                <a:latin typeface="Arial" panose="020B0604020202020204" pitchFamily="34" charset="0"/>
                <a:cs typeface="Arial" panose="020B0604020202020204" pitchFamily="34" charset="0"/>
              </a:rPr>
              <a:t>Güvenlik yolculuğumuzda gelişim katediyoruz, ancak çalışanlar hayatlarını değiştirebilecek yaralanmalar yaşamaya devam ediyor. </a:t>
            </a:r>
          </a:p>
          <a:p>
            <a:pPr rtl="0"/>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55" sz="2400" b="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KÜRESEL GÜVENLİK HAZIRLIKLARI 2023</a:t>
            </a: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69EBB365-4C2B-4088-B2EE-8EFBAE05A079}"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55"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Güvenlik için harekete geç</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55" sz="2400" b="1">
                <a:solidFill>
                  <a:srgbClr val="0033A0"/>
                </a:solidFill>
                <a:latin typeface="Arial" panose="020B0604020202020204" pitchFamily="34" charset="0"/>
                <a:ea typeface="+mn-ea"/>
                <a:cs typeface="Arial" panose="020B0604020202020204" pitchFamily="34" charset="0"/>
              </a:rPr>
              <a:t>Mauser'in Güvenlik Yolculuğu</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6208" y="1609718"/>
            <a:ext cx="10012923" cy="3940644"/>
            <a:chOff x="796208" y="1824461"/>
            <a:chExt cx="10012923" cy="3940644"/>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3940644"/>
              <a:chOff x="815038" y="1131698"/>
              <a:chExt cx="10445157" cy="4305538"/>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Hükümet ve Şirket Kuralları/Yönetmelikleri</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Güvenli Bir Çalışma Ortamı Yaratma</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Mühendislik Kontrolleri</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55" sz="1400" b="1">
                    <a:solidFill>
                      <a:srgbClr val="84BD00"/>
                    </a:solidFill>
                    <a:latin typeface="Arial" panose="020B0604020202020204" pitchFamily="34" charset="0"/>
                    <a:cs typeface="Arial" panose="020B0604020202020204" pitchFamily="34" charset="0"/>
                  </a:rPr>
                  <a:t>Liderlik</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55" sz="1200">
                    <a:latin typeface="Arial" panose="020B0604020202020204" pitchFamily="34" charset="0"/>
                    <a:cs typeface="Arial" panose="020B0604020202020204" pitchFamily="34" charset="0"/>
                  </a:rPr>
                  <a:t>Son birkaç yılda, yüksek riskli kıstırma noktalarının belirlenmesi, gerekli makine muhafazalarının tasarlanması ve takılması.</a:t>
                </a:r>
              </a:p>
              <a:p>
                <a:pPr>
                  <a:lnSpc>
                    <a:spcPct val="90000"/>
                  </a:lnSpc>
                  <a:spcBef>
                    <a:spcPts val="1200"/>
                  </a:spcBef>
                  <a:spcAft>
                    <a:spcPts val="600"/>
                  </a:spcAft>
                  <a:buClr>
                    <a:schemeClr val="tx1"/>
                  </a:buClr>
                  <a:defRPr b="0" i="0"/>
                </a:pPr>
                <a:r>
                  <a:rPr lang="1055" sz="1200" b="1">
                    <a:latin typeface="Arial" panose="020B0604020202020204" pitchFamily="34" charset="0"/>
                    <a:cs typeface="Arial" panose="020B0604020202020204" pitchFamily="34" charset="0"/>
                  </a:rPr>
                  <a:t>Odak: Güvenlik                                          Tehlikelerinin Ortadan Kaldırılması</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730051"/>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55" sz="1400">
                    <a:latin typeface="Arial" panose="020B0604020202020204" pitchFamily="34" charset="0"/>
                    <a:cs typeface="Arial" panose="020B0604020202020204" pitchFamily="34" charset="0"/>
                  </a:rPr>
                  <a:t>Güvenli bir çalışma ortamı yaratmak ve sürdürmek için temel hususlar</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250088"/>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55" sz="1200">
                    <a:latin typeface="Arial" panose="020B0604020202020204" pitchFamily="34" charset="0"/>
                    <a:cs typeface="Arial" panose="020B0604020202020204" pitchFamily="34" charset="0"/>
                  </a:rPr>
                  <a:t>Son beş yılda Mauser, Hayat Kurtaran Kurallarımızı uygulamaya ek olarak OSHA yönetmeliklerine olan bağlılığını da artırdı.</a:t>
                </a:r>
              </a:p>
              <a:p>
                <a:pPr>
                  <a:lnSpc>
                    <a:spcPct val="90000"/>
                  </a:lnSpc>
                  <a:spcBef>
                    <a:spcPts val="1200"/>
                  </a:spcBef>
                  <a:spcAft>
                    <a:spcPts val="600"/>
                  </a:spcAft>
                  <a:buClr>
                    <a:schemeClr val="tx1"/>
                  </a:buClr>
                  <a:defRPr b="0" i="0"/>
                </a:pPr>
                <a:r>
                  <a:rPr lang="1055" sz="1200" b="1">
                    <a:latin typeface="Arial" panose="020B0604020202020204" pitchFamily="34" charset="0"/>
                    <a:cs typeface="Arial" panose="020B0604020202020204" pitchFamily="34" charset="0"/>
                  </a:rPr>
                  <a:t>Odak: Uyumluluk</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250088"/>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55" sz="1200">
                    <a:latin typeface="Arial" panose="020B0604020202020204" pitchFamily="34" charset="0"/>
                    <a:cs typeface="Arial" panose="020B0604020202020204" pitchFamily="34" charset="0"/>
                  </a:rPr>
                  <a:t>Liderlerimizi, çalışanlara güvenli bir ortam yaratacak bir kültürü destekleyecek davranış ve eylemlerle donatmak.</a:t>
                </a:r>
              </a:p>
              <a:p>
                <a:pPr>
                  <a:lnSpc>
                    <a:spcPct val="90000"/>
                  </a:lnSpc>
                  <a:spcBef>
                    <a:spcPts val="1200"/>
                  </a:spcBef>
                  <a:spcAft>
                    <a:spcPts val="600"/>
                  </a:spcAft>
                  <a:buClr>
                    <a:schemeClr val="tx1"/>
                  </a:buClr>
                  <a:defRPr b="0" i="0"/>
                </a:pPr>
                <a:r>
                  <a:rPr lang="1055" sz="1200" b="1">
                    <a:latin typeface="Arial" panose="020B0604020202020204" pitchFamily="34" charset="0"/>
                    <a:cs typeface="Arial" panose="020B0604020202020204" pitchFamily="34" charset="0"/>
                  </a:rPr>
                  <a:t>Odak: Taahhüt</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3" y="3067893"/>
              <a:ext cx="161490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55" sz="1200" b="1">
                  <a:solidFill>
                    <a:srgbClr val="84BD00"/>
                  </a:solidFill>
                  <a:latin typeface="Arial" panose="020B0604020202020204" pitchFamily="34" charset="0"/>
                  <a:cs typeface="Arial" panose="020B0604020202020204" pitchFamily="34" charset="0"/>
                </a:rPr>
                <a:t>Nereden başladık</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1466174"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55" sz="1200" b="1">
                  <a:solidFill>
                    <a:srgbClr val="84BD00"/>
                  </a:solidFill>
                  <a:latin typeface="Arial" panose="020B0604020202020204" pitchFamily="34" charset="0"/>
                  <a:cs typeface="Arial" panose="020B0604020202020204" pitchFamily="34" charset="0"/>
                </a:rPr>
                <a:t>Ne yapıyoruz</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355059" cy="256288"/>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55" sz="1200" b="1">
                  <a:solidFill>
                    <a:srgbClr val="84BD00"/>
                  </a:solidFill>
                  <a:latin typeface="Arial" panose="020B0604020202020204" pitchFamily="34" charset="0"/>
                  <a:cs typeface="Arial" panose="020B0604020202020204" pitchFamily="34" charset="0"/>
                </a:rPr>
                <a:t>Neredeyiz</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55" sz="3600" b="1">
                <a:solidFill>
                  <a:srgbClr val="0033A0"/>
                </a:solidFill>
                <a:latin typeface="Arial" panose="020B0604020202020204" pitchFamily="34" charset="0"/>
                <a:cs typeface="Arial" panose="020B0604020202020204" pitchFamily="34" charset="0"/>
              </a:rPr>
              <a:t>Güvenlik Kültürümüzün Yapısal Blokları</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customXml/itemProps2.xml><?xml version="1.0" encoding="utf-8"?>
<ds:datastoreItem xmlns:ds="http://schemas.openxmlformats.org/officeDocument/2006/customXml" ds:itemID="{8FC9CA60-1D21-491B-9C73-E9698FBB9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48726E-8085-43C5-8757-4AC240FAC9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13341</TotalTime>
  <Words>2666</Words>
  <Application>Microsoft Office PowerPoint</Application>
  <PresentationFormat>Widescreen</PresentationFormat>
  <Paragraphs>298</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Acme Gothic</vt:lpstr>
      <vt:lpstr>Arial</vt:lpstr>
      <vt:lpstr>Arial Black</vt:lpstr>
      <vt:lpstr>Calibri</vt:lpstr>
      <vt:lpstr>Calibri Light</vt:lpstr>
      <vt:lpstr>DIN Pro</vt:lpstr>
      <vt:lpstr>Wingdings</vt:lpstr>
      <vt:lpstr>Office Theme</vt:lpstr>
      <vt:lpstr>PowerPoint Presentation</vt:lpstr>
      <vt:lpstr>PowerPoint Presentation</vt:lpstr>
      <vt:lpstr>PowerPoint Presentation</vt:lpstr>
      <vt:lpstr>PowerPoint Presentation</vt:lpstr>
      <vt:lpstr>GÜVENLİK YOLCULUĞUMUZ </vt:lpstr>
      <vt:lpstr>PowerPoint Presentation</vt:lpstr>
      <vt:lpstr>2023 1. ÇEYREĞİNDE MEYDANA GELEN YARALANMALAR </vt:lpstr>
      <vt:lpstr>Mauser'in Güvenlik Yolculuğu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Melissa DeLorenzo</cp:lastModifiedBy>
  <cp:revision>33</cp:revision>
  <dcterms:created xsi:type="dcterms:W3CDTF">2023-04-05T19:27:26Z</dcterms:created>
  <dcterms:modified xsi:type="dcterms:W3CDTF">2023-05-24T13:38:34Z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y fmtid="{D5CDD505-2E9C-101B-9397-08002B2CF9AE}" pid="3" name="MediaServiceImageTags">
    <vt:lpwstr/>
  </property>
</Properties>
</file>