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72" r:id="rId18"/>
    <p:sldId id="275" r:id="rId19"/>
    <p:sldId id="291" r:id="rId20"/>
    <p:sldId id="280" r:id="rId21"/>
    <p:sldId id="265" r:id="rId22"/>
    <p:sldId id="266" r:id="rId23"/>
    <p:sldId id="264"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486" autoAdjust="0"/>
  </p:normalViewPr>
  <p:slideViewPr>
    <p:cSldViewPr snapToGrid="0">
      <p:cViewPr varScale="1">
        <p:scale>
          <a:sx n="56" d="100"/>
          <a:sy n="56" d="100"/>
        </p:scale>
        <p:origin x="72" y="75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DeLorenzo" userId="0f5fd004-ffbc-41ed-80ea-8d5ed1e813b8" providerId="ADAL" clId="{0C166B1F-B604-48CD-897D-EA582E78C286}"/>
    <pc:docChg chg="undo custSel modSld modMainMaster">
      <pc:chgData name="Melissa DeLorenzo" userId="0f5fd004-ffbc-41ed-80ea-8d5ed1e813b8" providerId="ADAL" clId="{0C166B1F-B604-48CD-897D-EA582E78C286}" dt="2023-05-23T21:02:22.930" v="180" actId="20577"/>
      <pc:docMkLst>
        <pc:docMk/>
      </pc:docMkLst>
      <pc:sldChg chg="modSp mod">
        <pc:chgData name="Melissa DeLorenzo" userId="0f5fd004-ffbc-41ed-80ea-8d5ed1e813b8" providerId="ADAL" clId="{0C166B1F-B604-48CD-897D-EA582E78C286}" dt="2023-05-23T20:53:01.550" v="24" actId="1076"/>
        <pc:sldMkLst>
          <pc:docMk/>
          <pc:sldMk cId="309841290" sldId="256"/>
        </pc:sldMkLst>
        <pc:spChg chg="mod">
          <ac:chgData name="Melissa DeLorenzo" userId="0f5fd004-ffbc-41ed-80ea-8d5ed1e813b8" providerId="ADAL" clId="{0C166B1F-B604-48CD-897D-EA582E78C286}" dt="2023-05-23T20:49:29.337" v="20" actId="1037"/>
          <ac:spMkLst>
            <pc:docMk/>
            <pc:sldMk cId="309841290" sldId="256"/>
            <ac:spMk id="9" creationId="{1CA947BF-ABA2-4088-9D40-250C382CFAF0}"/>
          </ac:spMkLst>
        </pc:spChg>
        <pc:picChg chg="mod">
          <ac:chgData name="Melissa DeLorenzo" userId="0f5fd004-ffbc-41ed-80ea-8d5ed1e813b8" providerId="ADAL" clId="{0C166B1F-B604-48CD-897D-EA582E78C286}" dt="2023-05-23T20:53:01.550" v="24" actId="1076"/>
          <ac:picMkLst>
            <pc:docMk/>
            <pc:sldMk cId="309841290" sldId="256"/>
            <ac:picMk id="7" creationId="{3FF8C577-5A53-4A6F-A5E8-C35920F01119}"/>
          </ac:picMkLst>
        </pc:picChg>
      </pc:sldChg>
      <pc:sldChg chg="modSp mod">
        <pc:chgData name="Melissa DeLorenzo" userId="0f5fd004-ffbc-41ed-80ea-8d5ed1e813b8" providerId="ADAL" clId="{0C166B1F-B604-48CD-897D-EA582E78C286}" dt="2023-05-23T21:00:56.374" v="139" actId="1038"/>
        <pc:sldMkLst>
          <pc:docMk/>
          <pc:sldMk cId="1904048126" sldId="265"/>
        </pc:sldMkLst>
        <pc:spChg chg="mod">
          <ac:chgData name="Melissa DeLorenzo" userId="0f5fd004-ffbc-41ed-80ea-8d5ed1e813b8" providerId="ADAL" clId="{0C166B1F-B604-48CD-897D-EA582E78C286}" dt="2023-05-23T21:00:56.374" v="139" actId="1038"/>
          <ac:spMkLst>
            <pc:docMk/>
            <pc:sldMk cId="1904048126" sldId="265"/>
            <ac:spMk id="36" creationId="{BB61ADA6-1279-4166-8A36-130DCBA8FA5E}"/>
          </ac:spMkLst>
        </pc:spChg>
      </pc:sldChg>
      <pc:sldChg chg="modSp mod">
        <pc:chgData name="Melissa DeLorenzo" userId="0f5fd004-ffbc-41ed-80ea-8d5ed1e813b8" providerId="ADAL" clId="{0C166B1F-B604-48CD-897D-EA582E78C286}" dt="2023-05-23T21:02:22.930" v="180" actId="20577"/>
        <pc:sldMkLst>
          <pc:docMk/>
          <pc:sldMk cId="2686354981" sldId="266"/>
        </pc:sldMkLst>
        <pc:spChg chg="mod">
          <ac:chgData name="Melissa DeLorenzo" userId="0f5fd004-ffbc-41ed-80ea-8d5ed1e813b8" providerId="ADAL" clId="{0C166B1F-B604-48CD-897D-EA582E78C286}" dt="2023-05-23T21:02:22.930" v="180" actId="20577"/>
          <ac:spMkLst>
            <pc:docMk/>
            <pc:sldMk cId="2686354981" sldId="266"/>
            <ac:spMk id="20" creationId="{84DE6014-B219-4037-92AC-6765DC402175}"/>
          </ac:spMkLst>
        </pc:spChg>
        <pc:spChg chg="mod">
          <ac:chgData name="Melissa DeLorenzo" userId="0f5fd004-ffbc-41ed-80ea-8d5ed1e813b8" providerId="ADAL" clId="{0C166B1F-B604-48CD-897D-EA582E78C286}" dt="2023-05-23T21:01:49.042" v="177" actId="1038"/>
          <ac:spMkLst>
            <pc:docMk/>
            <pc:sldMk cId="2686354981" sldId="266"/>
            <ac:spMk id="21" creationId="{920972AF-996A-44CF-B9BE-904936B9535D}"/>
          </ac:spMkLst>
        </pc:spChg>
      </pc:sldChg>
      <pc:sldChg chg="modSp mod">
        <pc:chgData name="Melissa DeLorenzo" userId="0f5fd004-ffbc-41ed-80ea-8d5ed1e813b8" providerId="ADAL" clId="{0C166B1F-B604-48CD-897D-EA582E78C286}" dt="2023-05-23T20:54:20.480" v="41" actId="1035"/>
        <pc:sldMkLst>
          <pc:docMk/>
          <pc:sldMk cId="3733820978" sldId="268"/>
        </pc:sldMkLst>
        <pc:spChg chg="mod">
          <ac:chgData name="Melissa DeLorenzo" userId="0f5fd004-ffbc-41ed-80ea-8d5ed1e813b8" providerId="ADAL" clId="{0C166B1F-B604-48CD-897D-EA582E78C286}" dt="2023-05-23T20:54:20.480" v="41" actId="1035"/>
          <ac:spMkLst>
            <pc:docMk/>
            <pc:sldMk cId="3733820978" sldId="268"/>
            <ac:spMk id="3" creationId="{E107C2F1-C247-6520-EA6F-2E94F9662346}"/>
          </ac:spMkLst>
        </pc:spChg>
      </pc:sldChg>
      <pc:sldChg chg="modSp mod">
        <pc:chgData name="Melissa DeLorenzo" userId="0f5fd004-ffbc-41ed-80ea-8d5ed1e813b8" providerId="ADAL" clId="{0C166B1F-B604-48CD-897D-EA582E78C286}" dt="2023-05-23T21:00:16.433" v="129" actId="1035"/>
        <pc:sldMkLst>
          <pc:docMk/>
          <pc:sldMk cId="3549175973" sldId="272"/>
        </pc:sldMkLst>
        <pc:spChg chg="mod">
          <ac:chgData name="Melissa DeLorenzo" userId="0f5fd004-ffbc-41ed-80ea-8d5ed1e813b8" providerId="ADAL" clId="{0C166B1F-B604-48CD-897D-EA582E78C286}" dt="2023-05-23T20:59:53.559" v="107" actId="14100"/>
          <ac:spMkLst>
            <pc:docMk/>
            <pc:sldMk cId="3549175973" sldId="272"/>
            <ac:spMk id="2" creationId="{7102047C-D8E4-8762-1C3A-E7EF3F8E8F11}"/>
          </ac:spMkLst>
        </pc:spChg>
        <pc:spChg chg="mod">
          <ac:chgData name="Melissa DeLorenzo" userId="0f5fd004-ffbc-41ed-80ea-8d5ed1e813b8" providerId="ADAL" clId="{0C166B1F-B604-48CD-897D-EA582E78C286}" dt="2023-05-23T21:00:05.339" v="114" actId="1035"/>
          <ac:spMkLst>
            <pc:docMk/>
            <pc:sldMk cId="3549175973" sldId="272"/>
            <ac:spMk id="15" creationId="{4CB3F1AC-90CB-FBBB-57ED-37504647410C}"/>
          </ac:spMkLst>
        </pc:spChg>
        <pc:spChg chg="mod">
          <ac:chgData name="Melissa DeLorenzo" userId="0f5fd004-ffbc-41ed-80ea-8d5ed1e813b8" providerId="ADAL" clId="{0C166B1F-B604-48CD-897D-EA582E78C286}" dt="2023-05-23T21:00:09.230" v="118" actId="1035"/>
          <ac:spMkLst>
            <pc:docMk/>
            <pc:sldMk cId="3549175973" sldId="272"/>
            <ac:spMk id="17" creationId="{AC12A048-4D6C-E8CA-53D3-6A5629B0508B}"/>
          </ac:spMkLst>
        </pc:spChg>
        <pc:spChg chg="mod">
          <ac:chgData name="Melissa DeLorenzo" userId="0f5fd004-ffbc-41ed-80ea-8d5ed1e813b8" providerId="ADAL" clId="{0C166B1F-B604-48CD-897D-EA582E78C286}" dt="2023-05-23T21:00:16.433" v="129" actId="1035"/>
          <ac:spMkLst>
            <pc:docMk/>
            <pc:sldMk cId="3549175973" sldId="272"/>
            <ac:spMk id="19" creationId="{B58C1542-8674-8504-AF63-5755CA28C0E3}"/>
          </ac:spMkLst>
        </pc:spChg>
      </pc:sldChg>
      <pc:sldChg chg="modSp mod">
        <pc:chgData name="Melissa DeLorenzo" userId="0f5fd004-ffbc-41ed-80ea-8d5ed1e813b8" providerId="ADAL" clId="{0C166B1F-B604-48CD-897D-EA582E78C286}" dt="2023-05-23T20:59:19.999" v="103" actId="1037"/>
        <pc:sldMkLst>
          <pc:docMk/>
          <pc:sldMk cId="2387088000" sldId="274"/>
        </pc:sldMkLst>
        <pc:spChg chg="mod">
          <ac:chgData name="Melissa DeLorenzo" userId="0f5fd004-ffbc-41ed-80ea-8d5ed1e813b8" providerId="ADAL" clId="{0C166B1F-B604-48CD-897D-EA582E78C286}" dt="2023-05-23T20:59:06.659" v="95" actId="1037"/>
          <ac:spMkLst>
            <pc:docMk/>
            <pc:sldMk cId="2387088000" sldId="274"/>
            <ac:spMk id="32" creationId="{713E9475-CCCC-973D-1F68-CAD1592DE9DD}"/>
          </ac:spMkLst>
        </pc:spChg>
        <pc:spChg chg="mod">
          <ac:chgData name="Melissa DeLorenzo" userId="0f5fd004-ffbc-41ed-80ea-8d5ed1e813b8" providerId="ADAL" clId="{0C166B1F-B604-48CD-897D-EA582E78C286}" dt="2023-05-23T20:59:19.999" v="103" actId="1037"/>
          <ac:spMkLst>
            <pc:docMk/>
            <pc:sldMk cId="2387088000" sldId="274"/>
            <ac:spMk id="38" creationId="{E0671D7B-F6C7-F58E-45D2-3AB725D681A2}"/>
          </ac:spMkLst>
        </pc:spChg>
      </pc:sldChg>
      <pc:sldChg chg="modSp mod">
        <pc:chgData name="Melissa DeLorenzo" userId="0f5fd004-ffbc-41ed-80ea-8d5ed1e813b8" providerId="ADAL" clId="{0C166B1F-B604-48CD-897D-EA582E78C286}" dt="2023-05-23T20:57:33.796" v="88" actId="1035"/>
        <pc:sldMkLst>
          <pc:docMk/>
          <pc:sldMk cId="1725687730" sldId="279"/>
        </pc:sldMkLst>
        <pc:spChg chg="mod">
          <ac:chgData name="Melissa DeLorenzo" userId="0f5fd004-ffbc-41ed-80ea-8d5ed1e813b8" providerId="ADAL" clId="{0C166B1F-B604-48CD-897D-EA582E78C286}" dt="2023-05-23T20:57:25.325" v="84" actId="1076"/>
          <ac:spMkLst>
            <pc:docMk/>
            <pc:sldMk cId="1725687730" sldId="279"/>
            <ac:spMk id="13" creationId="{827B44CC-02AB-4FAA-92DA-82FD43C4F608}"/>
          </ac:spMkLst>
        </pc:spChg>
        <pc:spChg chg="mod">
          <ac:chgData name="Melissa DeLorenzo" userId="0f5fd004-ffbc-41ed-80ea-8d5ed1e813b8" providerId="ADAL" clId="{0C166B1F-B604-48CD-897D-EA582E78C286}" dt="2023-05-23T20:57:33.796" v="88" actId="1035"/>
          <ac:spMkLst>
            <pc:docMk/>
            <pc:sldMk cId="1725687730" sldId="279"/>
            <ac:spMk id="15" creationId="{F3E85788-075F-4E75-AAB5-12D34503189E}"/>
          </ac:spMkLst>
        </pc:spChg>
        <pc:spChg chg="mod">
          <ac:chgData name="Melissa DeLorenzo" userId="0f5fd004-ffbc-41ed-80ea-8d5ed1e813b8" providerId="ADAL" clId="{0C166B1F-B604-48CD-897D-EA582E78C286}" dt="2023-05-23T20:57:15.557" v="77" actId="1035"/>
          <ac:spMkLst>
            <pc:docMk/>
            <pc:sldMk cId="1725687730" sldId="279"/>
            <ac:spMk id="22" creationId="{E35CCE02-048E-42A5-AC9C-3EEA70D46DA3}"/>
          </ac:spMkLst>
        </pc:spChg>
        <pc:spChg chg="mod">
          <ac:chgData name="Melissa DeLorenzo" userId="0f5fd004-ffbc-41ed-80ea-8d5ed1e813b8" providerId="ADAL" clId="{0C166B1F-B604-48CD-897D-EA582E78C286}" dt="2023-05-23T20:57:20.188" v="83" actId="1035"/>
          <ac:spMkLst>
            <pc:docMk/>
            <pc:sldMk cId="1725687730" sldId="279"/>
            <ac:spMk id="24" creationId="{4BBD237D-8360-49B5-8D42-E979C2737F58}"/>
          </ac:spMkLst>
        </pc:spChg>
        <pc:spChg chg="mod">
          <ac:chgData name="Melissa DeLorenzo" userId="0f5fd004-ffbc-41ed-80ea-8d5ed1e813b8" providerId="ADAL" clId="{0C166B1F-B604-48CD-897D-EA582E78C286}" dt="2023-05-23T20:57:09.713" v="70" actId="1035"/>
          <ac:spMkLst>
            <pc:docMk/>
            <pc:sldMk cId="1725687730" sldId="279"/>
            <ac:spMk id="25" creationId="{BC0C7589-0E66-4D48-B611-5FF233E8DED8}"/>
          </ac:spMkLst>
        </pc:spChg>
        <pc:spChg chg="mod">
          <ac:chgData name="Melissa DeLorenzo" userId="0f5fd004-ffbc-41ed-80ea-8d5ed1e813b8" providerId="ADAL" clId="{0C166B1F-B604-48CD-897D-EA582E78C286}" dt="2023-05-23T20:57:03.254" v="59" actId="1037"/>
          <ac:spMkLst>
            <pc:docMk/>
            <pc:sldMk cId="1725687730" sldId="279"/>
            <ac:spMk id="38" creationId="{5B1E9E3E-C645-4497-BD56-826D839E4769}"/>
          </ac:spMkLst>
        </pc:spChg>
        <pc:grpChg chg="mod">
          <ac:chgData name="Melissa DeLorenzo" userId="0f5fd004-ffbc-41ed-80ea-8d5ed1e813b8" providerId="ADAL" clId="{0C166B1F-B604-48CD-897D-EA582E78C286}" dt="2023-05-23T20:57:03.078" v="58" actId="1035"/>
          <ac:grpSpMkLst>
            <pc:docMk/>
            <pc:sldMk cId="1725687730" sldId="279"/>
            <ac:grpSpMk id="2" creationId="{CC49FE52-CE7C-A365-D104-343658F02FD2}"/>
          </ac:grpSpMkLst>
        </pc:grpChg>
      </pc:sldChg>
      <pc:sldChg chg="modSp mod">
        <pc:chgData name="Melissa DeLorenzo" userId="0f5fd004-ffbc-41ed-80ea-8d5ed1e813b8" providerId="ADAL" clId="{0C166B1F-B604-48CD-897D-EA582E78C286}" dt="2023-05-23T20:53:56.113" v="36" actId="255"/>
        <pc:sldMkLst>
          <pc:docMk/>
          <pc:sldMk cId="2505631305" sldId="287"/>
        </pc:sldMkLst>
        <pc:spChg chg="mod">
          <ac:chgData name="Melissa DeLorenzo" userId="0f5fd004-ffbc-41ed-80ea-8d5ed1e813b8" providerId="ADAL" clId="{0C166B1F-B604-48CD-897D-EA582E78C286}" dt="2023-05-23T20:53:56.113" v="36" actId="255"/>
          <ac:spMkLst>
            <pc:docMk/>
            <pc:sldMk cId="2505631305" sldId="287"/>
            <ac:spMk id="5" creationId="{7FEB3E2A-D8E4-46B5-3538-31BD09D60911}"/>
          </ac:spMkLst>
        </pc:spChg>
        <pc:spChg chg="mod">
          <ac:chgData name="Melissa DeLorenzo" userId="0f5fd004-ffbc-41ed-80ea-8d5ed1e813b8" providerId="ADAL" clId="{0C166B1F-B604-48CD-897D-EA582E78C286}" dt="2023-05-23T20:53:56.113" v="36" actId="255"/>
          <ac:spMkLst>
            <pc:docMk/>
            <pc:sldMk cId="2505631305" sldId="287"/>
            <ac:spMk id="6" creationId="{ED40876D-AB57-D86F-1E44-1A4D83D57B3A}"/>
          </ac:spMkLst>
        </pc:spChg>
        <pc:spChg chg="mod">
          <ac:chgData name="Melissa DeLorenzo" userId="0f5fd004-ffbc-41ed-80ea-8d5ed1e813b8" providerId="ADAL" clId="{0C166B1F-B604-48CD-897D-EA582E78C286}" dt="2023-05-23T20:53:56.113" v="36" actId="255"/>
          <ac:spMkLst>
            <pc:docMk/>
            <pc:sldMk cId="2505631305" sldId="287"/>
            <ac:spMk id="7" creationId="{5D5780F3-4B9B-7346-2C85-59069685659F}"/>
          </ac:spMkLst>
        </pc:spChg>
        <pc:spChg chg="mod">
          <ac:chgData name="Melissa DeLorenzo" userId="0f5fd004-ffbc-41ed-80ea-8d5ed1e813b8" providerId="ADAL" clId="{0C166B1F-B604-48CD-897D-EA582E78C286}" dt="2023-05-23T20:53:56.113" v="36" actId="255"/>
          <ac:spMkLst>
            <pc:docMk/>
            <pc:sldMk cId="2505631305" sldId="287"/>
            <ac:spMk id="8" creationId="{3155C707-374A-8AF6-711E-4052FD808BCD}"/>
          </ac:spMkLst>
        </pc:spChg>
        <pc:spChg chg="mod">
          <ac:chgData name="Melissa DeLorenzo" userId="0f5fd004-ffbc-41ed-80ea-8d5ed1e813b8" providerId="ADAL" clId="{0C166B1F-B604-48CD-897D-EA582E78C286}" dt="2023-05-23T20:53:56.113" v="36" actId="255"/>
          <ac:spMkLst>
            <pc:docMk/>
            <pc:sldMk cId="2505631305" sldId="287"/>
            <ac:spMk id="9" creationId="{EB2C0E3A-CCB2-74F0-935A-A7CE609B8DD8}"/>
          </ac:spMkLst>
        </pc:spChg>
        <pc:spChg chg="mod">
          <ac:chgData name="Melissa DeLorenzo" userId="0f5fd004-ffbc-41ed-80ea-8d5ed1e813b8" providerId="ADAL" clId="{0C166B1F-B604-48CD-897D-EA582E78C286}" dt="2023-05-23T20:53:56.113" v="36" actId="255"/>
          <ac:spMkLst>
            <pc:docMk/>
            <pc:sldMk cId="2505631305" sldId="287"/>
            <ac:spMk id="10" creationId="{2A1ADE7B-E79C-6B47-D544-E356DE9B3A4D}"/>
          </ac:spMkLst>
        </pc:spChg>
        <pc:spChg chg="mod">
          <ac:chgData name="Melissa DeLorenzo" userId="0f5fd004-ffbc-41ed-80ea-8d5ed1e813b8" providerId="ADAL" clId="{0C166B1F-B604-48CD-897D-EA582E78C286}" dt="2023-05-23T20:53:56.113" v="36" actId="255"/>
          <ac:spMkLst>
            <pc:docMk/>
            <pc:sldMk cId="2505631305" sldId="287"/>
            <ac:spMk id="11" creationId="{BFD16266-15F8-DCA3-F15B-B4768683AB85}"/>
          </ac:spMkLst>
        </pc:spChg>
        <pc:cxnChg chg="mod">
          <ac:chgData name="Melissa DeLorenzo" userId="0f5fd004-ffbc-41ed-80ea-8d5ed1e813b8" providerId="ADAL" clId="{0C166B1F-B604-48CD-897D-EA582E78C286}" dt="2023-05-23T20:53:51.123" v="35" actId="14100"/>
          <ac:cxnSpMkLst>
            <pc:docMk/>
            <pc:sldMk cId="2505631305" sldId="287"/>
            <ac:cxnSpMk id="23" creationId="{2B056FC9-7A98-405B-2C7D-98065420962D}"/>
          </ac:cxnSpMkLst>
        </pc:cxnChg>
      </pc:sldChg>
      <pc:sldChg chg="modSp mod">
        <pc:chgData name="Melissa DeLorenzo" userId="0f5fd004-ffbc-41ed-80ea-8d5ed1e813b8" providerId="ADAL" clId="{0C166B1F-B604-48CD-897D-EA582E78C286}" dt="2023-05-23T20:55:25.527" v="42" actId="14100"/>
        <pc:sldMkLst>
          <pc:docMk/>
          <pc:sldMk cId="4000896723" sldId="288"/>
        </pc:sldMkLst>
        <pc:spChg chg="mod">
          <ac:chgData name="Melissa DeLorenzo" userId="0f5fd004-ffbc-41ed-80ea-8d5ed1e813b8" providerId="ADAL" clId="{0C166B1F-B604-48CD-897D-EA582E78C286}" dt="2023-05-23T20:55:25.527" v="42" actId="14100"/>
          <ac:spMkLst>
            <pc:docMk/>
            <pc:sldMk cId="4000896723" sldId="288"/>
            <ac:spMk id="19" creationId="{6EC8C337-E687-59D7-8E17-CB23A0E4DE93}"/>
          </ac:spMkLst>
        </pc:spChg>
      </pc:sldChg>
      <pc:sldMasterChg chg="modSldLayout">
        <pc:chgData name="Melissa DeLorenzo" userId="0f5fd004-ffbc-41ed-80ea-8d5ed1e813b8" providerId="ADAL" clId="{0C166B1F-B604-48CD-897D-EA582E78C286}" dt="2023-05-23T20:51:16.029" v="22"/>
        <pc:sldMasterMkLst>
          <pc:docMk/>
          <pc:sldMasterMk cId="620836877" sldId="2147483648"/>
        </pc:sldMasterMkLst>
        <pc:sldLayoutChg chg="modSp mod">
          <pc:chgData name="Melissa DeLorenzo" userId="0f5fd004-ffbc-41ed-80ea-8d5ed1e813b8" providerId="ADAL" clId="{0C166B1F-B604-48CD-897D-EA582E78C286}" dt="2023-05-23T20:51:16.029" v="22"/>
          <pc:sldLayoutMkLst>
            <pc:docMk/>
            <pc:sldMasterMk cId="620836877" sldId="2147483648"/>
            <pc:sldLayoutMk cId="698946327" sldId="2147483650"/>
          </pc:sldLayoutMkLst>
          <pc:spChg chg="mod">
            <ac:chgData name="Melissa DeLorenzo" userId="0f5fd004-ffbc-41ed-80ea-8d5ed1e813b8" providerId="ADAL" clId="{0C166B1F-B604-48CD-897D-EA582E78C286}" dt="2023-05-23T20:51:03.812" v="21"/>
            <ac:spMkLst>
              <pc:docMk/>
              <pc:sldMasterMk cId="620836877" sldId="2147483648"/>
              <pc:sldLayoutMk cId="698946327" sldId="2147483650"/>
              <ac:spMk id="9" creationId="{86E4AD7D-8731-4923-0BEE-3EC0892111FA}"/>
            </ac:spMkLst>
          </pc:spChg>
          <pc:spChg chg="mod">
            <ac:chgData name="Melissa DeLorenzo" userId="0f5fd004-ffbc-41ed-80ea-8d5ed1e813b8" providerId="ADAL" clId="{0C166B1F-B604-48CD-897D-EA582E78C286}" dt="2023-05-23T20:51:16.029" v="22"/>
            <ac:spMkLst>
              <pc:docMk/>
              <pc:sldMasterMk cId="620836877" sldId="2147483648"/>
              <pc:sldLayoutMk cId="698946327" sldId="2147483650"/>
              <ac:spMk id="13" creationId="{12FC4D6D-0EFD-E57A-00F0-528344AA3A9A}"/>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46" sz="1600"/>
              <a:t>Taxa de incidentes acumulada no ano 2020-2023 da MPS</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TRIR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3.09</c:v>
                </c:pt>
                <c:pt idx="1">
                  <c:v>3.02</c:v>
                </c:pt>
                <c:pt idx="2">
                  <c:v>2.4500000000000002</c:v>
                </c:pt>
                <c:pt idx="3">
                  <c:v>2.4</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0.99</c:v>
                </c:pt>
                <c:pt idx="1">
                  <c:v>0.9</c:v>
                </c:pt>
                <c:pt idx="2">
                  <c:v>0.85</c:v>
                </c:pt>
                <c:pt idx="3">
                  <c:v>0.81</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46" sz="1600"/>
              <a:t>Comparação da TI ANN 2020-2023 da MPS</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Near Miss 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1.34</c:v>
                </c:pt>
                <c:pt idx="1">
                  <c:v>3.55</c:v>
                </c:pt>
                <c:pt idx="2">
                  <c:v>19.64</c:v>
                </c:pt>
                <c:pt idx="3">
                  <c:v>89.66</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First Aid 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4.6900000000000004</c:v>
                </c:pt>
                <c:pt idx="1">
                  <c:v>4.3</c:v>
                </c:pt>
                <c:pt idx="2">
                  <c:v>6.41</c:v>
                </c:pt>
                <c:pt idx="3">
                  <c:v>5.95</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Injuries</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B388-4469-89CE-EBD287AC5DDC}"/>
                </c:ext>
              </c:extLst>
            </c:dLbl>
            <c:dLbl>
              <c:idx val="1"/>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388-4469-89CE-EBD287AC5DDC}"/>
                </c:ext>
              </c:extLst>
            </c:dLbl>
            <c:dLbl>
              <c:idx val="3"/>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Cut / Puncture</c:v>
                </c:pt>
                <c:pt idx="1">
                  <c:v>Caught Between Object</c:v>
                </c:pt>
                <c:pt idx="2">
                  <c:v>Strain / Sprain</c:v>
                </c:pt>
                <c:pt idx="3">
                  <c:v>Slip / Trip / Fall</c:v>
                </c:pt>
                <c:pt idx="4">
                  <c:v>Struck by Object</c:v>
                </c:pt>
                <c:pt idx="5">
                  <c:v>Burn / Chemical Exposure</c:v>
                </c:pt>
                <c:pt idx="6">
                  <c:v>Other</c:v>
                </c:pt>
              </c:strCache>
            </c:strRef>
          </c:cat>
          <c:val>
            <c:numRef>
              <c:f>Sheet1!$B$2:$B$8</c:f>
              <c:numCache>
                <c:formatCode>General</c:formatCode>
                <c:ptCount val="7"/>
                <c:pt idx="0">
                  <c:v>44</c:v>
                </c:pt>
                <c:pt idx="1">
                  <c:v>37</c:v>
                </c:pt>
                <c:pt idx="2">
                  <c:v>47</c:v>
                </c:pt>
                <c:pt idx="3">
                  <c:v>45</c:v>
                </c:pt>
                <c:pt idx="4">
                  <c:v>39</c:v>
                </c:pt>
                <c:pt idx="5">
                  <c:v>26</c:v>
                </c:pt>
                <c:pt idx="6">
                  <c:v>22</c:v>
                </c:pt>
              </c:numCache>
            </c:numRef>
          </c:val>
          <c:extLst>
            <c:ext xmlns:c16="http://schemas.microsoft.com/office/drawing/2014/chart" uri="{C3380CC4-5D6E-409C-BE32-E72D297353CC}">
              <c16:uniqueId val="{00000000-B388-4469-89CE-EBD287AC5D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a:latin typeface="Arial" panose="020B0604020202020204" pitchFamily="34" charset="0"/>
                <a:cs typeface="Arial" panose="020B0604020202020204" pitchFamily="34" charset="0"/>
              </a:rPr>
              <a:t> </a:t>
            </a:r>
          </a:p>
          <a:p>
            <a:pPr rtl="0">
              <a:spcAft>
                <a:spcPts val="1200"/>
              </a:spcAft>
            </a:pPr>
            <a:r>
              <a:rPr lang="en-US">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 behavior is a condition of employment for all employees.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Education</a:t>
            </a:r>
            <a:r>
              <a:rPr lang="en-US">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Adherence</a:t>
            </a:r>
            <a:r>
              <a:rPr lang="en-US">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Risk Assessment </a:t>
            </a:r>
            <a:r>
              <a:rPr lang="en-US">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Intervention</a:t>
            </a:r>
            <a:r>
              <a:rPr lang="en-US">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Actively Working together</a:t>
            </a:r>
            <a:r>
              <a:rPr lang="en-US">
                <a:latin typeface="Arial" panose="020B0604020202020204" pitchFamily="34" charset="0"/>
                <a:cs typeface="Arial" panose="020B0604020202020204" pitchFamily="34" charset="0"/>
              </a:rPr>
              <a:t> - If you see a fellow worker at risk, say something</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baseline="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5S System is a continuous improvement process designed to improve productivity that also improves workplace safety. For each step in the 5S System, there are specific safety implications that create a safer work environment when followed.</a:t>
            </a:r>
          </a:p>
          <a:p>
            <a:endParaRPr lang="en-US"/>
          </a:p>
          <a:p>
            <a:pPr marL="171450" indent="-171450">
              <a:buFont typeface="Arial" panose="020B0604020202020204" pitchFamily="34" charset="0"/>
              <a:buChar char="•"/>
            </a:pPr>
            <a:r>
              <a:rPr lang="en-US"/>
              <a:t>Sorting removes unnecessary items from the work area creating less clutter do there are fewer obstacles causing trips and falls.</a:t>
            </a:r>
          </a:p>
          <a:p>
            <a:pPr marL="171450" indent="-171450">
              <a:buFont typeface="Arial" panose="020B0604020202020204" pitchFamily="34" charset="0"/>
              <a:buChar char="•"/>
            </a:pPr>
            <a:r>
              <a:rPr lang="en-US"/>
              <a:t>Setting in Order makes it easier to access tools reducing the likelihood that incorrect items are used that cause safety risks.</a:t>
            </a:r>
          </a:p>
          <a:p>
            <a:pPr marL="171450" indent="-171450">
              <a:buFont typeface="Arial" panose="020B0604020202020204" pitchFamily="34" charset="0"/>
              <a:buChar char="•"/>
            </a:pPr>
            <a:r>
              <a:rPr lang="en-US"/>
              <a:t>Shining created a clean workspace free of dust and oil that create fire hazards and spills that can cause slips and falls.</a:t>
            </a:r>
          </a:p>
          <a:p>
            <a:pPr marL="171450" indent="-171450">
              <a:buFont typeface="Arial" panose="020B0604020202020204" pitchFamily="34" charset="0"/>
              <a:buChar char="•"/>
            </a:pPr>
            <a:r>
              <a:rPr lang="en-US"/>
              <a:t>Standardization ensures everyone performs tasks in the same manner and reinforces safe behavior.</a:t>
            </a:r>
          </a:p>
          <a:p>
            <a:pPr marL="171450" indent="-171450">
              <a:buFont typeface="Arial" panose="020B0604020202020204" pitchFamily="34" charset="0"/>
              <a:buChar char="•"/>
            </a:pPr>
            <a:r>
              <a:rPr lang="en-US"/>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14</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a:latin typeface="Arial" panose="020B0604020202020204" pitchFamily="34" charset="0"/>
                <a:cs typeface="Arial" panose="020B0604020202020204" pitchFamily="34" charset="0"/>
              </a:rPr>
            </a:br>
            <a:endParaRPr lang="en-US" i="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a:solidFill>
                  <a:srgbClr val="84BD00"/>
                </a:solidFill>
                <a:latin typeface="Arial" panose="020B0604020202020204" pitchFamily="34" charset="0"/>
                <a:cs typeface="Arial" panose="020B0604020202020204" pitchFamily="34" charset="0"/>
              </a:rPr>
              <a:t>embodied</a:t>
            </a:r>
            <a:r>
              <a:rPr lang="en-US" sz="1200" b="0">
                <a:solidFill>
                  <a:srgbClr val="0033A0"/>
                </a:solidFill>
                <a:latin typeface="Arial" panose="020B0604020202020204" pitchFamily="34" charset="0"/>
                <a:cs typeface="Arial" panose="020B0604020202020204" pitchFamily="34" charset="0"/>
              </a:rPr>
              <a:t> and </a:t>
            </a:r>
            <a:r>
              <a:rPr lang="en-US" sz="1200" b="0">
                <a:solidFill>
                  <a:srgbClr val="84BD00"/>
                </a:solidFill>
                <a:latin typeface="Arial" panose="020B0604020202020204" pitchFamily="34" charset="0"/>
                <a:cs typeface="Arial" panose="020B0604020202020204" pitchFamily="34" charset="0"/>
              </a:rPr>
              <a:t>practiced</a:t>
            </a:r>
            <a:r>
              <a:rPr lang="en-US" sz="1200" b="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u="none" strike="noStrike" baseline="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a:p>
          <a:p>
            <a:r>
              <a:rPr lang="en-US"/>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You will never know the injury that is prevented when you practice safety leadership.</a:t>
            </a:r>
          </a:p>
          <a:p>
            <a:endParaRPr lang="en-US"/>
          </a:p>
          <a:p>
            <a:r>
              <a:rPr lang="en-US"/>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Safety Culture is supported by three pillars </a:t>
            </a:r>
          </a:p>
          <a:p>
            <a:pPr marL="171450" indent="-171450">
              <a:buFont typeface="Arial" panose="020B0604020202020204" pitchFamily="34" charset="0"/>
              <a:buChar char="•"/>
            </a:pPr>
            <a:r>
              <a:rPr lang="en-US"/>
              <a:t>Our Global Health and Safety policy which is the written statement of our commitment to safety</a:t>
            </a:r>
          </a:p>
          <a:p>
            <a:pPr marL="171450" indent="-171450">
              <a:buFont typeface="Arial" panose="020B0604020202020204" pitchFamily="34" charset="0"/>
              <a:buChar char="•"/>
            </a:pPr>
            <a:r>
              <a:rPr lang="en-US"/>
              <a:t>The Life Saving Rules which are the guiding principles of how we practice out commitment to safety</a:t>
            </a:r>
          </a:p>
          <a:p>
            <a:pPr marL="171450" indent="-171450">
              <a:buFont typeface="Arial" panose="020B0604020202020204" pitchFamily="34" charset="0"/>
              <a:buChar char="•"/>
            </a:pPr>
            <a:r>
              <a:rPr lang="en-US"/>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a:p>
          <a:p>
            <a:pPr marL="0" indent="0">
              <a:buFont typeface="Arial" panose="020B0604020202020204" pitchFamily="34" charset="0"/>
              <a:buNone/>
            </a:pPr>
            <a:r>
              <a:rPr lang="en-US"/>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a:p>
          <a:p>
            <a:pPr algn="l">
              <a:spcAft>
                <a:spcPts val="600"/>
              </a:spcAft>
              <a:buClr>
                <a:srgbClr val="84BD00"/>
              </a:buClr>
              <a:buSzPct val="125000"/>
            </a:pPr>
            <a:r>
              <a:rPr lang="en-US" b="1">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Incident processes, learning and evolving our safety.</a:t>
            </a:r>
          </a:p>
          <a:p>
            <a:endParaRPr lang="en-US"/>
          </a:p>
          <a:p>
            <a:r>
              <a:rPr lang="en-US"/>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a:blip r:embed="rId2">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a:blip r:embed="rId3">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pPr>
            <a:r>
              <a:rPr lang="pt-BR"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EVENTO GLOBAL DE SEGURANÇA 2023</a:t>
            </a:r>
            <a:endParaRPr lang="en-US"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10" name="Slide Number Placeholder 8">
            <a:extLst>
              <a:ext uri="{FF2B5EF4-FFF2-40B4-BE49-F238E27FC236}">
                <a16:creationId xmlns:a16="http://schemas.microsoft.com/office/drawing/2014/main" id="{39C49FF0-3A34-1FC7-2F50-448C8A285020}"/>
              </a:ext>
            </a:extLst>
          </p:cNvPr>
          <p:cNvSpPr txBox="1"/>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t>‹#›</a:t>
            </a:fld>
            <a:endParaRPr lang="en-US"/>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352913"/>
            <a:ext cx="9176468" cy="400110"/>
          </a:xfrm>
          <a:prstGeom prst="rect">
            <a:avLst/>
          </a:prstGeom>
          <a:noFill/>
          <a:effectLst/>
        </p:spPr>
        <p:txBody>
          <a:bodyPr wrap="square" rtlCol="0">
            <a:spAutoFit/>
          </a:bodyPr>
          <a:lstStyle/>
          <a:p>
            <a:pPr>
              <a:spcAft>
                <a:spcPts val="1200"/>
              </a:spcAft>
            </a:pPr>
            <a:r>
              <a:rPr 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Promova a segurança</a:t>
            </a: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13690" y="3787142"/>
            <a:ext cx="12192000" cy="1508105"/>
          </a:xfrm>
          <a:prstGeom prst="rect">
            <a:avLst/>
          </a:prstGeom>
          <a:noFill/>
        </p:spPr>
        <p:txBody>
          <a:bodyPr wrap="square" rtlCol="0">
            <a:spAutoFit/>
          </a:bodyPr>
          <a:lstStyle/>
          <a:p>
            <a:pPr>
              <a:spcAft>
                <a:spcPts val="1200"/>
              </a:spcAft>
              <a:defRPr b="0" i="0"/>
            </a:pPr>
            <a:r>
              <a:rPr lang="1046" sz="4800" b="1">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EVENTO GLOBAL DE SEGURANÇA 2023</a:t>
            </a:r>
          </a:p>
          <a:p>
            <a:pPr algn="r">
              <a:defRPr b="0" i="0"/>
            </a:pPr>
            <a:r>
              <a:rPr lang="1046" sz="3400">
                <a:solidFill>
                  <a:srgbClr val="05223F"/>
                </a:solidFill>
                <a:latin typeface="Arial" panose="020B0604020202020204" pitchFamily="34" charset="0"/>
                <a:cs typeface="Arial" panose="020B0604020202020204" pitchFamily="34" charset="0"/>
              </a:rPr>
              <a:t>“Promova a segurança”</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404546" cy="1006846"/>
          </a:xfrm>
          <a:prstGeom prst="rect">
            <a:avLst/>
          </a:prstGeom>
          <a:noFill/>
        </p:spPr>
        <p:txBody>
          <a:bodyPr wrap="square">
            <a:spAutoFit/>
          </a:bodyPr>
          <a:lstStyle/>
          <a:p>
            <a:pPr algn="l">
              <a:defRPr b="0" i="0"/>
            </a:pPr>
            <a:r>
              <a:rPr lang="1046" sz="2400" b="1">
                <a:solidFill>
                  <a:srgbClr val="0033A0"/>
                </a:solidFill>
                <a:latin typeface="Arial" panose="020B0604020202020204" pitchFamily="34" charset="0"/>
                <a:cs typeface="Arial" panose="020B0604020202020204" pitchFamily="34" charset="0"/>
              </a:rPr>
              <a:t>TRÊS PILARES DA NOSSA CULTURA DE SEGURANÇA</a:t>
            </a: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3431" y="1643533"/>
              <a:ext cx="2189136" cy="368217"/>
            </a:xfrm>
            <a:prstGeom prst="rect">
              <a:avLst/>
            </a:prstGeom>
            <a:noFill/>
          </p:spPr>
          <p:txBody>
            <a:bodyPr wrap="square" rtlCol="0">
              <a:spAutoFit/>
            </a:bodyPr>
            <a:lstStyle/>
            <a:p>
              <a:pPr algn="ctr">
                <a:defRPr b="0" i="0"/>
              </a:pPr>
              <a:r>
                <a:rPr lang="1046" sz="1900" b="1" spc="30">
                  <a:solidFill>
                    <a:schemeClr val="bg1"/>
                  </a:solidFill>
                  <a:latin typeface="Arial" panose="020B0604020202020204" pitchFamily="34" charset="0"/>
                  <a:cs typeface="Arial" panose="020B0604020202020204" pitchFamily="34" charset="0"/>
                </a:rPr>
                <a:t>COMPROMISSO</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5860" y="1949188"/>
              <a:ext cx="2105449" cy="913179"/>
            </a:xfrm>
            <a:prstGeom prst="rect">
              <a:avLst/>
            </a:prstGeom>
            <a:noFill/>
          </p:spPr>
          <p:txBody>
            <a:bodyPr wrap="square">
              <a:spAutoFit/>
            </a:bodyPr>
            <a:lstStyle/>
            <a:p>
              <a:pPr algn="ctr">
                <a:defRPr b="0" i="0"/>
              </a:pPr>
              <a:r>
                <a:rPr lang="1046" sz="1400" b="1">
                  <a:latin typeface="Arial" panose="020B0604020202020204" pitchFamily="34" charset="0"/>
                  <a:cs typeface="Arial" panose="020B0604020202020204" pitchFamily="34" charset="0"/>
                </a:rPr>
                <a:t>Política de segurança</a:t>
              </a:r>
            </a:p>
            <a:p>
              <a:pPr algn="ctr">
                <a:defRPr b="0" i="0"/>
              </a:pPr>
              <a:r>
                <a:rPr lang="1046" sz="1400">
                  <a:latin typeface="Arial" panose="020B0604020202020204" pitchFamily="34" charset="0"/>
                  <a:cs typeface="Arial" panose="020B0604020202020204" pitchFamily="34" charset="0"/>
                </a:rPr>
                <a:t>declaração por escrito do nosso compromisso com a segurança</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28694" y="1643533"/>
              <a:ext cx="2189136" cy="368217"/>
            </a:xfrm>
            <a:prstGeom prst="rect">
              <a:avLst/>
            </a:prstGeom>
            <a:noFill/>
          </p:spPr>
          <p:txBody>
            <a:bodyPr wrap="square" rtlCol="0">
              <a:spAutoFit/>
            </a:bodyPr>
            <a:lstStyle/>
            <a:p>
              <a:pPr algn="ctr">
                <a:defRPr b="0" i="0"/>
              </a:pPr>
              <a:r>
                <a:rPr lang="1046" sz="1900" b="1" spc="30">
                  <a:solidFill>
                    <a:schemeClr val="bg1"/>
                  </a:solidFill>
                  <a:latin typeface="Arial" panose="020B0604020202020204" pitchFamily="34" charset="0"/>
                  <a:cs typeface="Arial" panose="020B0604020202020204" pitchFamily="34" charset="0"/>
                </a:rPr>
                <a:t>COMPORTAMENTO</a:t>
              </a:r>
            </a:p>
          </p:txBody>
        </p:sp>
        <p:sp>
          <p:nvSpPr>
            <p:cNvPr id="7" name="TextBox 6">
              <a:extLst>
                <a:ext uri="{FF2B5EF4-FFF2-40B4-BE49-F238E27FC236}">
                  <a16:creationId xmlns:a16="http://schemas.microsoft.com/office/drawing/2014/main" id="{3EF4BD03-3D26-0B51-59CB-7FC4284B2277}"/>
                </a:ext>
              </a:extLst>
            </p:cNvPr>
            <p:cNvSpPr txBox="1"/>
            <p:nvPr/>
          </p:nvSpPr>
          <p:spPr>
            <a:xfrm>
              <a:off x="4928637" y="1949188"/>
              <a:ext cx="2248215" cy="1119380"/>
            </a:xfrm>
            <a:prstGeom prst="rect">
              <a:avLst/>
            </a:prstGeom>
            <a:noFill/>
          </p:spPr>
          <p:txBody>
            <a:bodyPr wrap="square">
              <a:spAutoFit/>
            </a:bodyPr>
            <a:lstStyle/>
            <a:p>
              <a:pPr algn="ctr">
                <a:defRPr b="0" i="0"/>
              </a:pPr>
              <a:r>
                <a:rPr lang="1046" sz="1400" b="1">
                  <a:latin typeface="Arial" panose="020B0604020202020204" pitchFamily="34" charset="0"/>
                  <a:cs typeface="Arial" panose="020B0604020202020204" pitchFamily="34" charset="0"/>
                </a:rPr>
                <a:t>Regras que salvam vidas</a:t>
              </a:r>
            </a:p>
            <a:p>
              <a:pPr algn="ctr">
                <a:defRPr b="0" i="0"/>
              </a:pPr>
              <a:r>
                <a:rPr lang="1046" sz="1400">
                  <a:latin typeface="Arial" panose="020B0604020202020204" pitchFamily="34" charset="0"/>
                  <a:cs typeface="Arial" panose="020B0604020202020204" pitchFamily="34" charset="0"/>
                </a:rPr>
                <a:t>princípios orientadores de como praticamos o nosso compromisso com a segurança</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164787" y="1520610"/>
            <a:ext cx="2943095" cy="4050320"/>
            <a:chOff x="8164788" y="1624520"/>
            <a:chExt cx="2563666"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1885" y="1643533"/>
              <a:ext cx="2189136" cy="368217"/>
            </a:xfrm>
            <a:prstGeom prst="rect">
              <a:avLst/>
            </a:prstGeom>
            <a:noFill/>
          </p:spPr>
          <p:txBody>
            <a:bodyPr wrap="square" rtlCol="0">
              <a:spAutoFit/>
            </a:bodyPr>
            <a:lstStyle/>
            <a:p>
              <a:pPr algn="ctr">
                <a:defRPr b="0" i="0"/>
              </a:pPr>
              <a:r>
                <a:rPr lang="1046" sz="1900" b="1" spc="30">
                  <a:solidFill>
                    <a:schemeClr val="bg1"/>
                  </a:solidFill>
                  <a:latin typeface="Arial" panose="020B0604020202020204" pitchFamily="34" charset="0"/>
                  <a:cs typeface="Arial" panose="020B0604020202020204" pitchFamily="34" charset="0"/>
                </a:rPr>
                <a:t>MEIO AMBIENTE</a:t>
              </a:r>
            </a:p>
          </p:txBody>
        </p:sp>
        <p:sp>
          <p:nvSpPr>
            <p:cNvPr id="8" name="TextBox 7">
              <a:extLst>
                <a:ext uri="{FF2B5EF4-FFF2-40B4-BE49-F238E27FC236}">
                  <a16:creationId xmlns:a16="http://schemas.microsoft.com/office/drawing/2014/main" id="{5B7F00A6-7B0F-B3BA-1631-49BDF167E626}"/>
                </a:ext>
              </a:extLst>
            </p:cNvPr>
            <p:cNvSpPr txBox="1"/>
            <p:nvPr/>
          </p:nvSpPr>
          <p:spPr>
            <a:xfrm>
              <a:off x="8230798" y="1949188"/>
              <a:ext cx="2284065" cy="913179"/>
            </a:xfrm>
            <a:prstGeom prst="rect">
              <a:avLst/>
            </a:prstGeom>
            <a:noFill/>
          </p:spPr>
          <p:txBody>
            <a:bodyPr wrap="square">
              <a:spAutoFit/>
            </a:bodyPr>
            <a:lstStyle/>
            <a:p>
              <a:pPr algn="ctr">
                <a:defRPr b="0" i="0"/>
              </a:pPr>
              <a:r>
                <a:rPr lang="1046" sz="1400" b="1">
                  <a:latin typeface="Arial" panose="020B0604020202020204" pitchFamily="34" charset="0"/>
                  <a:cs typeface="Arial" panose="020B0604020202020204" pitchFamily="34" charset="0"/>
                </a:rPr>
                <a:t>Organização do local de trabalho (5S)</a:t>
              </a:r>
            </a:p>
            <a:p>
              <a:pPr algn="ctr">
                <a:defRPr b="0" i="0"/>
              </a:pPr>
              <a:r>
                <a:rPr lang="1046" sz="1400">
                  <a:latin typeface="Arial" panose="020B0604020202020204" pitchFamily="34" charset="0"/>
                  <a:cs typeface="Arial" panose="020B0604020202020204" pitchFamily="34" charset="0"/>
                </a:rPr>
                <a:t>criação de um espaço que permita o trabalho seguro</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68209" y="5297542"/>
            <a:ext cx="10855582" cy="823783"/>
          </a:xfrm>
          <a:prstGeom prst="rect">
            <a:avLst/>
          </a:prstGeom>
          <a:noFill/>
        </p:spPr>
        <p:txBody>
          <a:bodyPr wrap="square">
            <a:spAutoFit/>
          </a:bodyPr>
          <a:lstStyle/>
          <a:p>
            <a:pPr algn="ctr">
              <a:buClr>
                <a:srgbClr val="84BD00"/>
              </a:buClr>
              <a:buSzPct val="125000"/>
              <a:defRPr b="0" i="0"/>
            </a:pPr>
            <a:r>
              <a:rPr lang="1046" sz="2400" b="1">
                <a:solidFill>
                  <a:srgbClr val="0033A0"/>
                </a:solidFill>
                <a:latin typeface="Arial" panose="020B0604020202020204" pitchFamily="34" charset="0"/>
                <a:cs typeface="Arial" panose="020B0604020202020204" pitchFamily="34" charset="0"/>
              </a:rPr>
              <a:t>É necessário que cada líder em segurança em </a:t>
            </a:r>
            <a:r>
              <a:rPr lang="1046" sz="2400" b="1">
                <a:solidFill>
                  <a:srgbClr val="84BD00"/>
                </a:solidFill>
                <a:latin typeface="Arial" panose="020B0604020202020204" pitchFamily="34" charset="0"/>
                <a:cs typeface="Arial" panose="020B0604020202020204" pitchFamily="34" charset="0"/>
              </a:rPr>
              <a:t>cada nível </a:t>
            </a:r>
            <a:r>
              <a:rPr lang="1046" sz="2400" b="1">
                <a:solidFill>
                  <a:srgbClr val="0033A0"/>
                </a:solidFill>
                <a:latin typeface="Arial" panose="020B0604020202020204" pitchFamily="34" charset="0"/>
                <a:cs typeface="Arial" panose="020B0604020202020204" pitchFamily="34" charset="0"/>
              </a:rPr>
              <a:t>da organização </a:t>
            </a:r>
            <a:br>
              <a:rPr lang="1046" sz="2400" b="1">
                <a:solidFill>
                  <a:srgbClr val="0033A0"/>
                </a:solidFill>
                <a:latin typeface="Arial" panose="020B0604020202020204" pitchFamily="34" charset="0"/>
                <a:cs typeface="Arial" panose="020B0604020202020204" pitchFamily="34" charset="0"/>
              </a:rPr>
            </a:br>
            <a:r>
              <a:rPr lang="1046" sz="2400" b="1">
                <a:solidFill>
                  <a:srgbClr val="84BD00"/>
                </a:solidFill>
                <a:latin typeface="Arial" panose="020B0604020202020204" pitchFamily="34" charset="0"/>
                <a:cs typeface="Arial" panose="020B0604020202020204" pitchFamily="34" charset="0"/>
              </a:rPr>
              <a:t>desenvolva</a:t>
            </a:r>
            <a:r>
              <a:rPr lang="1046" sz="2400" b="1">
                <a:solidFill>
                  <a:srgbClr val="0033A0"/>
                </a:solidFill>
                <a:latin typeface="Arial" panose="020B0604020202020204" pitchFamily="34" charset="0"/>
                <a:cs typeface="Arial" panose="020B0604020202020204" pitchFamily="34" charset="0"/>
              </a:rPr>
              <a:t> e </a:t>
            </a:r>
            <a:r>
              <a:rPr lang="1046" sz="2400" b="1">
                <a:solidFill>
                  <a:srgbClr val="84BD00"/>
                </a:solidFill>
                <a:latin typeface="Arial" panose="020B0604020202020204" pitchFamily="34" charset="0"/>
                <a:cs typeface="Arial" panose="020B0604020202020204" pitchFamily="34" charset="0"/>
              </a:rPr>
              <a:t>apoie</a:t>
            </a:r>
            <a:r>
              <a:rPr lang="1046" sz="2400" b="1">
                <a:solidFill>
                  <a:srgbClr val="0033A0"/>
                </a:solidFill>
                <a:latin typeface="Arial" panose="020B0604020202020204" pitchFamily="34" charset="0"/>
                <a:cs typeface="Arial" panose="020B0604020202020204" pitchFamily="34" charset="0"/>
              </a:rPr>
              <a:t> uma cultura de segurança.</a:t>
            </a:r>
          </a:p>
        </p:txBody>
      </p:sp>
    </p:spTree>
    <p:extLst>
      <p:ext uri="{BB962C8B-B14F-4D97-AF65-F5344CB8AC3E}">
        <p14:creationId xmlns:p14="http://schemas.microsoft.com/office/powerpoint/2010/main" val="2746914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36721" cy="3829065"/>
          </a:xfrm>
          <a:prstGeom prst="rect">
            <a:avLst/>
          </a:prstGeom>
          <a:noFill/>
        </p:spPr>
        <p:txBody>
          <a:bodyPr wrap="square">
            <a:spAutoFit/>
          </a:bodyPr>
          <a:lstStyle/>
          <a:p>
            <a:pPr algn="l">
              <a:defRPr b="0" i="0"/>
            </a:pPr>
            <a:r>
              <a:rPr lang="1046" sz="2400" b="1">
                <a:solidFill>
                  <a:srgbClr val="0033A0"/>
                </a:solidFill>
                <a:latin typeface="Arial" panose="020B0604020202020204" pitchFamily="34" charset="0"/>
                <a:cs typeface="Arial" panose="020B0604020202020204" pitchFamily="34" charset="0"/>
              </a:rPr>
              <a:t>A NOSSA POLÍTICA DE SEGURANÇA</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46" b="1">
                <a:latin typeface="Arial" panose="020B0604020202020204" pitchFamily="34" charset="0"/>
                <a:cs typeface="Arial" panose="020B0604020202020204" pitchFamily="34" charset="0"/>
              </a:rPr>
              <a:t>Destaques da nossa política:</a:t>
            </a:r>
          </a:p>
          <a:p>
            <a:pPr marL="285750" indent="-285750" algn="l">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A segurança é um valor fundamental, não uma prioridade. A nossa busca pela segurança é contínua.</a:t>
            </a:r>
          </a:p>
          <a:p>
            <a:pPr marL="285750" indent="-285750" algn="l">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Parte integrante da nossa cultura.</a:t>
            </a:r>
          </a:p>
          <a:p>
            <a:pPr marL="285750" indent="-285750" algn="l">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Inclui a comunidade na qual trabalhamos e os nossos prestadores de serviço.</a:t>
            </a:r>
          </a:p>
          <a:p>
            <a:pPr marL="285750" indent="-285750" algn="l">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É a nossa responsabilidade, como colaboradores da Mauser, juntamente com as nossas instalações.</a:t>
            </a:r>
          </a:p>
          <a:p>
            <a:pPr marL="285750" indent="-285750" algn="l">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Responsabilidade da liderança.</a:t>
            </a:r>
          </a:p>
          <a:p>
            <a:pPr marL="285750" indent="-285750" algn="l">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Processos de incidentes, com aprendizado e evolução da nossa segurança.</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85905" cy="3203600"/>
          </a:xfrm>
          <a:prstGeom prst="rect">
            <a:avLst/>
          </a:prstGeom>
          <a:noFill/>
        </p:spPr>
        <p:txBody>
          <a:bodyPr wrap="square">
            <a:spAutoFit/>
          </a:bodyPr>
          <a:lstStyle/>
          <a:p>
            <a:pPr algn="l">
              <a:defRPr b="0" i="0"/>
            </a:pPr>
            <a:r>
              <a:rPr lang="1046" sz="2400" b="1">
                <a:solidFill>
                  <a:srgbClr val="0033A0"/>
                </a:solidFill>
                <a:latin typeface="Arial" panose="020B0604020202020204" pitchFamily="34" charset="0"/>
                <a:cs typeface="Arial" panose="020B0604020202020204" pitchFamily="34" charset="0"/>
              </a:rPr>
              <a:t>REGRAS QUE SALVAM VIDAS</a:t>
            </a:r>
          </a:p>
          <a:p>
            <a:pPr algn="l"/>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46">
                <a:latin typeface="Arial" panose="020B0604020202020204" pitchFamily="34" charset="0"/>
                <a:cs typeface="Arial" panose="020B0604020202020204" pitchFamily="34" charset="0"/>
              </a:rPr>
              <a:t>As Regras que salvam vidas (LSR) são </a:t>
            </a:r>
            <a:r>
              <a:rPr lang="1046" b="1">
                <a:solidFill>
                  <a:srgbClr val="84BD00"/>
                </a:solidFill>
                <a:latin typeface="Arial" panose="020B0604020202020204" pitchFamily="34" charset="0"/>
                <a:cs typeface="Arial" panose="020B0604020202020204" pitchFamily="34" charset="0"/>
              </a:rPr>
              <a:t>princípios importantes de segurança </a:t>
            </a:r>
            <a:r>
              <a:rPr lang="1046">
                <a:latin typeface="Arial" panose="020B0604020202020204" pitchFamily="34" charset="0"/>
                <a:cs typeface="Arial" panose="020B0604020202020204" pitchFamily="34" charset="0"/>
              </a:rPr>
              <a:t>que abordam perigos específicos das nossas operações e nos protegem de ferimentos graves ou morte.</a:t>
            </a:r>
          </a:p>
          <a:p>
            <a:pPr algn="l">
              <a:buClr>
                <a:srgbClr val="84BD00"/>
              </a:buClr>
              <a:buSzPct val="125000"/>
            </a:pPr>
            <a:endParaRPr lang="en-US">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76050" cy="2944261"/>
          </a:xfrm>
          <a:prstGeom prst="rect">
            <a:avLst/>
          </a:prstGeom>
          <a:noFill/>
        </p:spPr>
        <p:txBody>
          <a:bodyPr wrap="square">
            <a:spAutoFit/>
          </a:bodyPr>
          <a:lstStyle/>
          <a:p>
            <a:pPr algn="l">
              <a:spcAft>
                <a:spcPts val="600"/>
              </a:spcAft>
              <a:buClr>
                <a:srgbClr val="84BD00"/>
              </a:buClr>
              <a:buSzPct val="125000"/>
              <a:defRPr b="0" i="0"/>
            </a:pPr>
            <a:r>
              <a:rPr lang="1046" b="1">
                <a:latin typeface="Arial" panose="020B0604020202020204" pitchFamily="34" charset="0"/>
                <a:cs typeface="Arial" panose="020B0604020202020204" pitchFamily="34" charset="0"/>
              </a:rPr>
              <a:t>Compromisso ativo com as Regras que salvam vidas:</a:t>
            </a:r>
          </a:p>
          <a:p>
            <a:pPr marL="285750" indent="-285750" algn="l">
              <a:spcAft>
                <a:spcPts val="600"/>
              </a:spcAft>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Educação</a:t>
            </a:r>
            <a:r>
              <a:rPr lang="1046">
                <a:latin typeface="Arial" panose="020B0604020202020204" pitchFamily="34" charset="0"/>
                <a:cs typeface="Arial" panose="020B0604020202020204" pitchFamily="34" charset="0"/>
              </a:rPr>
              <a:t> – você é responsável por compreender as Regras que salvam vidas. Se tiver dúvidas, pergunte!</a:t>
            </a:r>
          </a:p>
          <a:p>
            <a:pPr marL="285750" indent="-285750" algn="l">
              <a:spcAft>
                <a:spcPts val="600"/>
              </a:spcAft>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Conformidade</a:t>
            </a:r>
            <a:r>
              <a:rPr lang="1046">
                <a:latin typeface="Arial" panose="020B0604020202020204" pitchFamily="34" charset="0"/>
                <a:cs typeface="Arial" panose="020B0604020202020204" pitchFamily="34" charset="0"/>
              </a:rPr>
              <a:t> com as Regras que salvam vidas – todos têm a obrigação de seguir essas regras, independentemente do cargo ou função</a:t>
            </a:r>
          </a:p>
          <a:p>
            <a:pPr marL="285750" indent="-285750" algn="l">
              <a:spcAft>
                <a:spcPts val="600"/>
              </a:spcAft>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Avaliação de risco </a:t>
            </a:r>
            <a:r>
              <a:rPr lang="1046">
                <a:latin typeface="Arial" panose="020B0604020202020204" pitchFamily="34" charset="0"/>
                <a:cs typeface="Arial" panose="020B0604020202020204" pitchFamily="34" charset="0"/>
              </a:rPr>
              <a:t>– antes de realizar uma tarefa, analise-a em relação às Regras que salvam vidas.</a:t>
            </a:r>
          </a:p>
          <a:p>
            <a:pPr marL="285750" indent="-285750" algn="l">
              <a:spcAft>
                <a:spcPts val="600"/>
              </a:spcAft>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Intervenção</a:t>
            </a:r>
            <a:r>
              <a:rPr lang="1046">
                <a:latin typeface="Arial" panose="020B0604020202020204" pitchFamily="34" charset="0"/>
                <a:cs typeface="Arial" panose="020B0604020202020204" pitchFamily="34" charset="0"/>
              </a:rPr>
              <a:t> – cada colaborador tem o direito de solicitar a interrupção de uma operação ou atividade se acreditar que uma regra que salva vidas não está sendo seguida e que os colaboradores estão em risco.</a:t>
            </a:r>
          </a:p>
          <a:p>
            <a:pPr marL="285750" indent="-285750" algn="l">
              <a:spcAft>
                <a:spcPts val="600"/>
              </a:spcAft>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Trabalho ativo em equipe</a:t>
            </a:r>
            <a:r>
              <a:rPr lang="1046" b="0">
                <a:solidFill>
                  <a:srgbClr val="84BD00"/>
                </a:solidFill>
                <a:latin typeface="Arial" panose="020B0604020202020204" pitchFamily="34" charset="0"/>
                <a:cs typeface="Arial" panose="020B0604020202020204" pitchFamily="34" charset="0"/>
              </a:rPr>
              <a:t> </a:t>
            </a:r>
            <a:r>
              <a:rPr lang="1046">
                <a:latin typeface="Arial" panose="020B0604020202020204" pitchFamily="34" charset="0"/>
                <a:cs typeface="Arial" panose="020B0604020202020204" pitchFamily="34" charset="0"/>
              </a:rPr>
              <a:t>– se você vir um colega de trabalho em risco, diga alguma coisa</a:t>
            </a:r>
            <a:endParaRPr lang="en-US"/>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2081334" y="5673703"/>
            <a:ext cx="891540" cy="549540"/>
          </a:xfrm>
          <a:prstGeom prst="rect">
            <a:avLst/>
          </a:prstGeom>
          <a:noFill/>
        </p:spPr>
        <p:txBody>
          <a:bodyPr wrap="square" rtlCol="0">
            <a:noAutofit/>
          </a:bodyPr>
          <a:lstStyle/>
          <a:p>
            <a:pPr algn="ctr" defTabSz="685800">
              <a:spcBef>
                <a:spcPts val="675"/>
              </a:spcBef>
              <a:buClr>
                <a:srgbClr val="0033A0"/>
              </a:buClr>
              <a:defRPr b="0" i="0"/>
            </a:pPr>
            <a:r>
              <a:rPr lang="1046" sz="1200" b="1">
                <a:solidFill>
                  <a:srgbClr val="0054A6"/>
                </a:solidFill>
                <a:latin typeface="Arial"/>
              </a:rPr>
              <a:t>Trabalho a quente  </a:t>
            </a:r>
          </a:p>
          <a:p>
            <a:pPr algn="ctr" defTabSz="685800">
              <a:buClr>
                <a:srgbClr val="0033A0"/>
              </a:buClr>
            </a:pPr>
            <a:endParaRPr lang="en-GB" sz="1200">
              <a:solidFill>
                <a:srgbClr val="0054A6"/>
              </a:solidFill>
              <a:latin typeface="Arial"/>
            </a:endParaRP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defRPr b="0" i="0"/>
            </a:pPr>
            <a:r>
              <a:rPr lang="1046" sz="1200" b="1">
                <a:solidFill>
                  <a:srgbClr val="0054A6"/>
                </a:solidFill>
                <a:latin typeface="Arial"/>
              </a:rPr>
              <a:t>Espaço confinado </a:t>
            </a:r>
          </a:p>
          <a:p>
            <a:pPr algn="ctr" defTabSz="685800">
              <a:buClr>
                <a:srgbClr val="0033A0"/>
              </a:buClr>
            </a:pPr>
            <a:endParaRPr lang="en-GB" sz="1200">
              <a:solidFill>
                <a:srgbClr val="0054A6"/>
              </a:solidFill>
              <a:latin typeface="Arial"/>
            </a:endParaRPr>
          </a:p>
          <a:p>
            <a:pPr algn="ctr" defTabSz="685800">
              <a:buClr>
                <a:srgbClr val="0033A0"/>
              </a:buClr>
              <a:defRPr b="0" i="0"/>
            </a:pPr>
            <a:br>
              <a:rPr lang="1046"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86373" y="5236514"/>
            <a:ext cx="935420" cy="197403"/>
          </a:xfrm>
          <a:prstGeom prst="rect">
            <a:avLst/>
          </a:prstGeom>
          <a:noFill/>
        </p:spPr>
        <p:txBody>
          <a:bodyPr wrap="square" rtlCol="0">
            <a:noAutofit/>
          </a:bodyPr>
          <a:lstStyle/>
          <a:p>
            <a:pPr algn="ctr" defTabSz="685800">
              <a:buClr>
                <a:srgbClr val="0033A0"/>
              </a:buClr>
              <a:defRPr b="0" i="0"/>
            </a:pPr>
            <a:r>
              <a:rPr lang="1046" sz="1200" b="1">
                <a:solidFill>
                  <a:srgbClr val="0054A6"/>
                </a:solidFill>
                <a:latin typeface="Arial"/>
              </a:rPr>
              <a:t>Direção segura</a:t>
            </a:r>
            <a:endParaRPr lang="en-GB" sz="1200">
              <a:solidFill>
                <a:srgbClr val="0054A6"/>
              </a:solidFill>
              <a:latin typeface="Arial"/>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defRPr b="0" i="0"/>
            </a:pPr>
            <a:r>
              <a:rPr lang="1046" sz="1200" b="1">
                <a:solidFill>
                  <a:srgbClr val="0054A6"/>
                </a:solidFill>
                <a:latin typeface="Arial"/>
              </a:rPr>
              <a:t>Isolamento de energia</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defRPr b="0" i="0"/>
            </a:pPr>
            <a:r>
              <a:rPr lang="1046" sz="1200" b="1">
                <a:solidFill>
                  <a:srgbClr val="0054A6"/>
                </a:solidFill>
                <a:latin typeface="Arial"/>
              </a:rPr>
              <a:t>Zona de perigo</a:t>
            </a:r>
            <a:endParaRPr lang="en-GB" sz="1200">
              <a:solidFill>
                <a:srgbClr val="0054A6"/>
              </a:solidFill>
              <a:latin typeface="Arial"/>
            </a:endParaRPr>
          </a:p>
          <a:p>
            <a:pPr algn="ctr" defTabSz="685800">
              <a:buClr>
                <a:srgbClr val="0033A0"/>
              </a:buClr>
            </a:pPr>
            <a:endParaRPr lang="en-GB" sz="1200">
              <a:solidFill>
                <a:srgbClr val="0054A6"/>
              </a:solidFill>
              <a:latin typeface="Arial"/>
            </a:endParaRPr>
          </a:p>
          <a:p>
            <a:pPr algn="ctr" defTabSz="685800">
              <a:buClr>
                <a:srgbClr val="0033A0"/>
              </a:buClr>
              <a:defRPr b="0" i="0"/>
            </a:pPr>
            <a:br>
              <a:rPr lang="1046"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defRPr b="0" i="0"/>
            </a:pPr>
            <a:r>
              <a:rPr lang="1046" sz="1200" b="1">
                <a:solidFill>
                  <a:srgbClr val="0054A6"/>
                </a:solidFill>
                <a:latin typeface="Arial"/>
              </a:rPr>
              <a:t>Materiais perigosos </a:t>
            </a:r>
            <a:endParaRPr lang="en-GB" sz="1200">
              <a:solidFill>
                <a:srgbClr val="0054A6"/>
              </a:solidFill>
              <a:latin typeface="Arial"/>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246805" y="5673703"/>
            <a:ext cx="1402813" cy="692591"/>
          </a:xfrm>
          <a:prstGeom prst="rect">
            <a:avLst/>
          </a:prstGeom>
          <a:noFill/>
        </p:spPr>
        <p:txBody>
          <a:bodyPr wrap="square" rtlCol="0">
            <a:noAutofit/>
          </a:bodyPr>
          <a:lstStyle/>
          <a:p>
            <a:pPr algn="ctr" defTabSz="685800">
              <a:spcBef>
                <a:spcPts val="675"/>
              </a:spcBef>
              <a:buClr>
                <a:srgbClr val="0033A0"/>
              </a:buClr>
              <a:defRPr b="0" i="0"/>
            </a:pPr>
            <a:r>
              <a:rPr lang="1046" sz="1200" b="1">
                <a:solidFill>
                  <a:srgbClr val="0054A6"/>
                </a:solidFill>
                <a:latin typeface="Arial"/>
              </a:rPr>
              <a:t>Proteção contra quedas</a:t>
            </a:r>
            <a:endParaRPr lang="en-GB" sz="1200">
              <a:solidFill>
                <a:srgbClr val="0054A6"/>
              </a:solidFill>
              <a:latin typeface="Arial"/>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defRPr b="0" i="0"/>
            </a:pPr>
            <a:r>
              <a:rPr lang="1046" sz="1200" b="1">
                <a:solidFill>
                  <a:srgbClr val="0054A6"/>
                </a:solidFill>
                <a:latin typeface="Arial"/>
              </a:rPr>
              <a:t>Controles de segurança</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Tree>
    <p:extLst>
      <p:ext uri="{BB962C8B-B14F-4D97-AF65-F5344CB8AC3E}">
        <p14:creationId xmlns:p14="http://schemas.microsoft.com/office/powerpoint/2010/main" val="2387088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536692"/>
            <a:ext cx="4614514" cy="1433993"/>
          </a:xfrm>
          <a:prstGeom prst="rect">
            <a:avLst/>
          </a:prstGeom>
          <a:noFill/>
        </p:spPr>
        <p:txBody>
          <a:bodyPr wrap="square" rtlCol="0">
            <a:spAutoFit/>
          </a:bodyPr>
          <a:lstStyle/>
          <a:p>
            <a:pPr>
              <a:defRPr b="0" i="0"/>
            </a:pPr>
            <a:r>
              <a:rPr lang="1046" b="1">
                <a:solidFill>
                  <a:srgbClr val="84BD00"/>
                </a:solidFill>
                <a:latin typeface="Arial" panose="020B0604020202020204" pitchFamily="34" charset="0"/>
                <a:cs typeface="Arial" panose="020B0604020202020204" pitchFamily="34" charset="0"/>
              </a:rPr>
              <a:t>SET IN ORDER (organização</a:t>
            </a:r>
            <a:r>
              <a:rPr lang="1046" b="0">
                <a:solidFill>
                  <a:srgbClr val="84BD00"/>
                </a:solidFill>
                <a:latin typeface="Arial" panose="020B0604020202020204" pitchFamily="34" charset="0"/>
                <a:cs typeface="Arial" panose="020B0604020202020204" pitchFamily="34" charset="0"/>
              </a:rPr>
              <a:t>)</a:t>
            </a:r>
          </a:p>
          <a:p>
            <a:pPr>
              <a:defRPr b="0" i="0"/>
            </a:pPr>
            <a:r>
              <a:rPr lang="1046" sz="1400" b="1" i="0" u="none" strike="noStrike">
                <a:solidFill>
                  <a:srgbClr val="000000"/>
                </a:solidFill>
                <a:latin typeface="Arial" panose="020B0604020202020204" pitchFamily="34" charset="0"/>
                <a:cs typeface="Arial" panose="020B0604020202020204" pitchFamily="34" charset="0"/>
              </a:rPr>
              <a:t>Implicações de segurança:</a:t>
            </a:r>
          </a:p>
          <a:p>
            <a:pPr marL="171450" indent="-171450">
              <a:buClr>
                <a:srgbClr val="84BD00"/>
              </a:buClr>
              <a:buSzPct val="125000"/>
              <a:buFont typeface="Wingdings" panose="05000000000000000000" pitchFamily="2" charset="2"/>
              <a:buChar char="ü"/>
              <a:defRPr b="0" i="0"/>
            </a:pPr>
            <a:r>
              <a:rPr lang="1046" sz="1400" b="0" i="0" u="none" strike="noStrike">
                <a:solidFill>
                  <a:srgbClr val="000000"/>
                </a:solidFill>
                <a:latin typeface="Arial" panose="020B0604020202020204" pitchFamily="34" charset="0"/>
                <a:cs typeface="Arial" panose="020B0604020202020204" pitchFamily="34" charset="0"/>
              </a:rPr>
              <a:t>Menor probabilidade de um colaborador pegar o item errado.</a:t>
            </a:r>
          </a:p>
          <a:p>
            <a:pPr marL="171450" indent="-171450">
              <a:buClr>
                <a:srgbClr val="84BD00"/>
              </a:buClr>
              <a:buSzPct val="125000"/>
              <a:buFont typeface="Wingdings" panose="05000000000000000000" pitchFamily="2" charset="2"/>
              <a:buChar char="ü"/>
              <a:defRPr b="0" i="0"/>
            </a:pPr>
            <a:r>
              <a:rPr lang="1046" sz="1400" b="0" i="0" u="none" strike="noStrike">
                <a:solidFill>
                  <a:srgbClr val="000000"/>
                </a:solidFill>
                <a:latin typeface="Arial" panose="020B0604020202020204" pitchFamily="34" charset="0"/>
                <a:cs typeface="Arial" panose="020B0604020202020204" pitchFamily="34" charset="0"/>
              </a:rPr>
              <a:t>O uso de itens errados pode causar graves riscos à segurança.</a:t>
            </a:r>
          </a:p>
        </p:txBody>
      </p:sp>
      <p:sp>
        <p:nvSpPr>
          <p:cNvPr id="2" name="TextBox 1">
            <a:extLst>
              <a:ext uri="{FF2B5EF4-FFF2-40B4-BE49-F238E27FC236}">
                <a16:creationId xmlns:a16="http://schemas.microsoft.com/office/drawing/2014/main" id="{7102047C-D8E4-8762-1C3A-E7EF3F8E8F11}"/>
              </a:ext>
            </a:extLst>
          </p:cNvPr>
          <p:cNvSpPr txBox="1"/>
          <p:nvPr/>
        </p:nvSpPr>
        <p:spPr>
          <a:xfrm>
            <a:off x="424404" y="1048598"/>
            <a:ext cx="11911369" cy="723275"/>
          </a:xfrm>
          <a:prstGeom prst="rect">
            <a:avLst/>
          </a:prstGeom>
          <a:noFill/>
        </p:spPr>
        <p:txBody>
          <a:bodyPr wrap="square">
            <a:spAutoFit/>
          </a:bodyPr>
          <a:lstStyle/>
          <a:p>
            <a:pPr algn="l">
              <a:defRPr b="0" i="0"/>
            </a:pPr>
            <a:r>
              <a:rPr lang="1046" sz="2400" b="1">
                <a:solidFill>
                  <a:srgbClr val="0033A0"/>
                </a:solidFill>
                <a:latin typeface="Arial" panose="020B0604020202020204" pitchFamily="34" charset="0"/>
                <a:cs typeface="Arial" panose="020B0604020202020204" pitchFamily="34" charset="0"/>
              </a:rPr>
              <a:t>ORGANIZAÇÃO DO LOCAL DE TRABALHO – (5S)</a:t>
            </a:r>
          </a:p>
          <a:p>
            <a:pPr algn="l">
              <a:buClr>
                <a:srgbClr val="84BD00"/>
              </a:buClr>
              <a:buSzPct val="125000"/>
              <a:defRPr b="0" i="0"/>
            </a:pPr>
            <a:r>
              <a:rPr lang="1046" sz="1700">
                <a:latin typeface="Arial" panose="020B0604020202020204" pitchFamily="34" charset="0"/>
                <a:cs typeface="Arial" panose="020B0604020202020204" pitchFamily="34" charset="0"/>
              </a:rPr>
              <a:t>O sistema 5S é um processo de melhoria contínua para melhorar a produtividade e aumentar a segurança no trabalho.</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20886"/>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861698"/>
            <a:ext cx="4614514" cy="1647566"/>
          </a:xfrm>
          <a:prstGeom prst="rect">
            <a:avLst/>
          </a:prstGeom>
          <a:noFill/>
        </p:spPr>
        <p:txBody>
          <a:bodyPr wrap="square" rtlCol="0">
            <a:spAutoFit/>
          </a:bodyPr>
          <a:lstStyle/>
          <a:p>
            <a:pPr>
              <a:defRPr b="0" i="0"/>
            </a:pPr>
            <a:r>
              <a:rPr lang="1046" b="1">
                <a:solidFill>
                  <a:srgbClr val="84BD00"/>
                </a:solidFill>
                <a:latin typeface="Arial" panose="020B0604020202020204" pitchFamily="34" charset="0"/>
                <a:cs typeface="Arial" panose="020B0604020202020204" pitchFamily="34" charset="0"/>
              </a:rPr>
              <a:t>SORT (ordem)</a:t>
            </a:r>
          </a:p>
          <a:p>
            <a:pPr>
              <a:defRPr b="0" i="0"/>
            </a:pPr>
            <a:r>
              <a:rPr lang="1046" sz="1400" b="1" i="0" u="none" strike="noStrike">
                <a:solidFill>
                  <a:srgbClr val="000000"/>
                </a:solidFill>
                <a:latin typeface="Arial" panose="020B0604020202020204" pitchFamily="34" charset="0"/>
                <a:cs typeface="Arial" panose="020B0604020202020204" pitchFamily="34" charset="0"/>
              </a:rPr>
              <a:t>Implicações de segurança:</a:t>
            </a:r>
          </a:p>
          <a:p>
            <a:pPr marL="171450" indent="-171450">
              <a:buClr>
                <a:srgbClr val="84BD00"/>
              </a:buClr>
              <a:buSzPct val="125000"/>
              <a:buFont typeface="Wingdings" panose="05000000000000000000" pitchFamily="2" charset="2"/>
              <a:buChar char="ü"/>
              <a:defRPr b="0" i="0"/>
            </a:pPr>
            <a:r>
              <a:rPr lang="1046" sz="1400" b="0" i="0" u="none" strike="noStrike">
                <a:solidFill>
                  <a:srgbClr val="000000"/>
                </a:solidFill>
                <a:latin typeface="Arial" panose="020B0604020202020204" pitchFamily="34" charset="0"/>
                <a:cs typeface="Arial" panose="020B0604020202020204" pitchFamily="34" charset="0"/>
              </a:rPr>
              <a:t>Elimina obstáculos.</a:t>
            </a:r>
          </a:p>
          <a:p>
            <a:pPr marL="171450" indent="-171450">
              <a:buClr>
                <a:srgbClr val="84BD00"/>
              </a:buClr>
              <a:buSzPct val="125000"/>
              <a:buFont typeface="Wingdings" panose="05000000000000000000" pitchFamily="2" charset="2"/>
              <a:buChar char="ü"/>
              <a:defRPr b="0" i="0"/>
            </a:pPr>
            <a:r>
              <a:rPr lang="1046" sz="1400" b="0" i="0" u="none" strike="noStrike">
                <a:solidFill>
                  <a:srgbClr val="000000"/>
                </a:solidFill>
                <a:latin typeface="Arial" panose="020B0604020202020204" pitchFamily="34" charset="0"/>
                <a:cs typeface="Arial" panose="020B0604020202020204" pitchFamily="34" charset="0"/>
              </a:rPr>
              <a:t>Menos itens em que se pode esbarrar, tropeçar, pegar fogo ou causar outros tipos de danos. Um local de trabalho bem-organizado é um local de trabalho mais seguro</a:t>
            </a:r>
            <a:r>
              <a:rPr lang="1046" sz="1200" b="0" i="0" u="none" strike="noStrike">
                <a:solidFill>
                  <a:srgbClr val="00000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4920886"/>
            <a:ext cx="4614514" cy="1220419"/>
          </a:xfrm>
          <a:prstGeom prst="rect">
            <a:avLst/>
          </a:prstGeom>
          <a:noFill/>
        </p:spPr>
        <p:txBody>
          <a:bodyPr wrap="square" rtlCol="0">
            <a:spAutoFit/>
          </a:bodyPr>
          <a:lstStyle/>
          <a:p>
            <a:pPr>
              <a:defRPr b="0" i="0"/>
            </a:pPr>
            <a:r>
              <a:rPr lang="1046" b="1">
                <a:solidFill>
                  <a:srgbClr val="84BD00"/>
                </a:solidFill>
                <a:latin typeface="Arial" panose="020B0604020202020204" pitchFamily="34" charset="0"/>
                <a:cs typeface="Arial" panose="020B0604020202020204" pitchFamily="34" charset="0"/>
              </a:rPr>
              <a:t>SHINE (limpeza)</a:t>
            </a:r>
          </a:p>
          <a:p>
            <a:pPr>
              <a:defRPr b="0" i="0"/>
            </a:pPr>
            <a:r>
              <a:rPr lang="1046" sz="1400" b="1" i="0" u="none" strike="noStrike">
                <a:solidFill>
                  <a:srgbClr val="000000"/>
                </a:solidFill>
                <a:latin typeface="Arial" panose="020B0604020202020204" pitchFamily="34" charset="0"/>
                <a:cs typeface="Arial" panose="020B0604020202020204" pitchFamily="34" charset="0"/>
              </a:rPr>
              <a:t>Implicações de segurança:</a:t>
            </a:r>
          </a:p>
          <a:p>
            <a:pPr marL="171450" indent="-171450">
              <a:buClr>
                <a:srgbClr val="84BD00"/>
              </a:buClr>
              <a:buSzPct val="125000"/>
              <a:buFont typeface="Wingdings" panose="05000000000000000000" pitchFamily="2" charset="2"/>
              <a:buChar char="ü"/>
              <a:defRPr b="0" i="0"/>
            </a:pPr>
            <a:r>
              <a:rPr lang="1046" sz="1400" b="0" i="0" u="none" strike="noStrike">
                <a:solidFill>
                  <a:srgbClr val="000000"/>
                </a:solidFill>
                <a:latin typeface="Arial" panose="020B0604020202020204" pitchFamily="34" charset="0"/>
                <a:cs typeface="Arial" panose="020B0604020202020204" pitchFamily="34" charset="0"/>
              </a:rPr>
              <a:t>A limpeza de poeira e óleo afasta o risco de incêndio.</a:t>
            </a:r>
          </a:p>
          <a:p>
            <a:pPr marL="171450" indent="-171450">
              <a:buClr>
                <a:srgbClr val="84BD00"/>
              </a:buClr>
              <a:buSzPct val="125000"/>
              <a:buFont typeface="Wingdings" panose="05000000000000000000" pitchFamily="2" charset="2"/>
              <a:buChar char="ü"/>
              <a:defRPr b="0" i="0"/>
            </a:pPr>
            <a:r>
              <a:rPr lang="1046" sz="1400" b="0" i="0" u="none" strike="noStrike">
                <a:solidFill>
                  <a:srgbClr val="000000"/>
                </a:solidFill>
                <a:latin typeface="Arial" panose="020B0604020202020204" pitchFamily="34" charset="0"/>
                <a:cs typeface="Arial" panose="020B0604020202020204" pitchFamily="34" charset="0"/>
              </a:rPr>
              <a:t>A limpeza de derramamentos reduz o risco de incidentes de escorregões e quedas.</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190221"/>
            <a:ext cx="4614514" cy="2074713"/>
          </a:xfrm>
          <a:prstGeom prst="rect">
            <a:avLst/>
          </a:prstGeom>
          <a:noFill/>
        </p:spPr>
        <p:txBody>
          <a:bodyPr wrap="square" rtlCol="0">
            <a:spAutoFit/>
          </a:bodyPr>
          <a:lstStyle/>
          <a:p>
            <a:pPr>
              <a:defRPr b="0" i="0"/>
            </a:pPr>
            <a:r>
              <a:rPr lang="1046" b="1">
                <a:solidFill>
                  <a:srgbClr val="84BD00"/>
                </a:solidFill>
                <a:latin typeface="Arial" panose="020B0604020202020204" pitchFamily="34" charset="0"/>
                <a:cs typeface="Arial" panose="020B0604020202020204" pitchFamily="34" charset="0"/>
              </a:rPr>
              <a:t>STANDARDIZE (padronização</a:t>
            </a:r>
            <a:r>
              <a:rPr lang="1046" b="0">
                <a:solidFill>
                  <a:srgbClr val="84BD00"/>
                </a:solidFill>
                <a:latin typeface="Arial" panose="020B0604020202020204" pitchFamily="34" charset="0"/>
                <a:cs typeface="Arial" panose="020B0604020202020204" pitchFamily="34" charset="0"/>
              </a:rPr>
              <a:t>)</a:t>
            </a:r>
          </a:p>
          <a:p>
            <a:pPr>
              <a:defRPr b="0" i="0"/>
            </a:pPr>
            <a:r>
              <a:rPr lang="1046" sz="1400" b="1" i="0" u="none" strike="noStrike">
                <a:solidFill>
                  <a:srgbClr val="000000"/>
                </a:solidFill>
                <a:latin typeface="Arial" panose="020B0604020202020204" pitchFamily="34" charset="0"/>
                <a:cs typeface="Arial" panose="020B0604020202020204" pitchFamily="34" charset="0"/>
              </a:rPr>
              <a:t>Implicações de segurança:</a:t>
            </a:r>
          </a:p>
          <a:p>
            <a:pPr marL="171450" indent="-171450">
              <a:buClr>
                <a:srgbClr val="84BD00"/>
              </a:buClr>
              <a:buSzPct val="125000"/>
              <a:buFont typeface="Wingdings" panose="05000000000000000000" pitchFamily="2" charset="2"/>
              <a:buChar char="ü"/>
              <a:defRPr b="0" i="0"/>
            </a:pPr>
            <a:r>
              <a:rPr lang="1046" sz="1400" b="0" i="0" u="none" strike="noStrike">
                <a:solidFill>
                  <a:srgbClr val="000000"/>
                </a:solidFill>
                <a:latin typeface="Arial" panose="020B0604020202020204" pitchFamily="34" charset="0"/>
                <a:cs typeface="Arial" panose="020B0604020202020204" pitchFamily="34" charset="0"/>
              </a:rPr>
              <a:t>Redução do risco de avarias, acidentes e outras questões de segurança.</a:t>
            </a:r>
          </a:p>
          <a:p>
            <a:pPr marL="171450" indent="-171450">
              <a:buClr>
                <a:srgbClr val="84BD00"/>
              </a:buClr>
              <a:buSzPct val="125000"/>
              <a:buFont typeface="Wingdings" panose="05000000000000000000" pitchFamily="2" charset="2"/>
              <a:buChar char="ü"/>
              <a:defRPr b="0" i="0"/>
            </a:pPr>
            <a:r>
              <a:rPr lang="1046" sz="1400" b="0" i="0" u="none" strike="noStrike">
                <a:solidFill>
                  <a:srgbClr val="000000"/>
                </a:solidFill>
                <a:latin typeface="Arial" panose="020B0604020202020204" pitchFamily="34" charset="0"/>
                <a:cs typeface="Arial" panose="020B0604020202020204" pitchFamily="34" charset="0"/>
              </a:rPr>
              <a:t>Os locais de trabalho que seguem processos padronizados têm demonstrado ser ambientes mais seguros.</a:t>
            </a:r>
          </a:p>
          <a:p>
            <a:pPr marL="171450" indent="-171450">
              <a:buClr>
                <a:srgbClr val="84BD00"/>
              </a:buClr>
              <a:buSzPct val="125000"/>
              <a:buFont typeface="Wingdings" panose="05000000000000000000" pitchFamily="2" charset="2"/>
              <a:buChar char="ü"/>
              <a:defRPr b="0" i="0"/>
            </a:pPr>
            <a:r>
              <a:rPr lang="1046" sz="1400" b="0" i="0" u="none" strike="noStrike">
                <a:solidFill>
                  <a:srgbClr val="000000"/>
                </a:solidFill>
                <a:latin typeface="Arial" panose="020B0604020202020204" pitchFamily="34" charset="0"/>
                <a:cs typeface="Arial" panose="020B0604020202020204" pitchFamily="34" charset="0"/>
              </a:rPr>
              <a:t>Maiores expectativas no local de trabalho para novos colaboradores.</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14514" cy="1433993"/>
          </a:xfrm>
          <a:prstGeom prst="rect">
            <a:avLst/>
          </a:prstGeom>
          <a:noFill/>
        </p:spPr>
        <p:txBody>
          <a:bodyPr wrap="square" rtlCol="0">
            <a:spAutoFit/>
          </a:bodyPr>
          <a:lstStyle/>
          <a:p>
            <a:pPr>
              <a:defRPr b="0" i="0"/>
            </a:pPr>
            <a:r>
              <a:rPr lang="1046" b="1">
                <a:solidFill>
                  <a:srgbClr val="84BD00"/>
                </a:solidFill>
                <a:latin typeface="Arial" panose="020B0604020202020204" pitchFamily="34" charset="0"/>
                <a:cs typeface="Arial" panose="020B0604020202020204" pitchFamily="34" charset="0"/>
              </a:rPr>
              <a:t>SUSTAIN (continuidade</a:t>
            </a:r>
            <a:r>
              <a:rPr lang="1046" b="0">
                <a:solidFill>
                  <a:srgbClr val="84BD00"/>
                </a:solidFill>
                <a:latin typeface="Arial" panose="020B0604020202020204" pitchFamily="34" charset="0"/>
                <a:cs typeface="Arial" panose="020B0604020202020204" pitchFamily="34" charset="0"/>
              </a:rPr>
              <a:t>)</a:t>
            </a:r>
          </a:p>
          <a:p>
            <a:pPr>
              <a:defRPr b="0" i="0"/>
            </a:pPr>
            <a:r>
              <a:rPr lang="1046" sz="1400" b="1" i="0" u="none" strike="noStrike">
                <a:solidFill>
                  <a:srgbClr val="000000"/>
                </a:solidFill>
                <a:latin typeface="Arial" panose="020B0604020202020204" pitchFamily="34" charset="0"/>
                <a:cs typeface="Arial" panose="020B0604020202020204" pitchFamily="34" charset="0"/>
              </a:rPr>
              <a:t>Implicações de segurança:</a:t>
            </a:r>
          </a:p>
          <a:p>
            <a:pPr marL="171450" indent="-171450">
              <a:buClr>
                <a:srgbClr val="84BD00"/>
              </a:buClr>
              <a:buSzPct val="125000"/>
              <a:buFont typeface="Wingdings" panose="05000000000000000000" pitchFamily="2" charset="2"/>
              <a:buChar char="ü"/>
              <a:defRPr b="0" i="0"/>
            </a:pPr>
            <a:r>
              <a:rPr lang="1046" sz="1400" b="0" i="0" u="none" strike="noStrike">
                <a:solidFill>
                  <a:srgbClr val="000000"/>
                </a:solidFill>
                <a:latin typeface="Arial" panose="020B0604020202020204" pitchFamily="34" charset="0"/>
                <a:cs typeface="Arial" panose="020B0604020202020204" pitchFamily="34" charset="0"/>
              </a:rPr>
              <a:t>Quanto mais tempo a metodologia 5S for seguida e aprimorada, mais segura será a instalação.</a:t>
            </a:r>
          </a:p>
          <a:p>
            <a:pPr marL="171450" indent="-171450">
              <a:buClr>
                <a:srgbClr val="84BD00"/>
              </a:buClr>
              <a:buSzPct val="125000"/>
              <a:buFont typeface="Wingdings" panose="05000000000000000000" pitchFamily="2" charset="2"/>
              <a:buChar char="ü"/>
              <a:defRPr b="0" i="0"/>
            </a:pPr>
            <a:r>
              <a:rPr lang="1046" sz="1400" b="0" i="0" u="none" strike="noStrike">
                <a:solidFill>
                  <a:srgbClr val="000000"/>
                </a:solidFill>
                <a:latin typeface="Arial" panose="020B0604020202020204" pitchFamily="34" charset="0"/>
                <a:cs typeface="Arial" panose="020B0604020202020204" pitchFamily="34" charset="0"/>
              </a:rPr>
              <a:t>Uma unidade que investe na continuidade dos esforços de segurança será muito mais segura.</a:t>
            </a:r>
          </a:p>
        </p:txBody>
      </p:sp>
    </p:spTree>
    <p:extLst>
      <p:ext uri="{BB962C8B-B14F-4D97-AF65-F5344CB8AC3E}">
        <p14:creationId xmlns:p14="http://schemas.microsoft.com/office/powerpoint/2010/main" val="35491759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82431" cy="4256213"/>
          </a:xfrm>
          <a:prstGeom prst="rect">
            <a:avLst/>
          </a:prstGeom>
          <a:noFill/>
        </p:spPr>
        <p:txBody>
          <a:bodyPr wrap="square">
            <a:spAutoFit/>
          </a:bodyPr>
          <a:lstStyle/>
          <a:p>
            <a:pPr algn="l">
              <a:defRPr b="0" i="0"/>
            </a:pPr>
            <a:r>
              <a:rPr lang="1046" sz="2400" b="1">
                <a:solidFill>
                  <a:srgbClr val="0033A0"/>
                </a:solidFill>
                <a:latin typeface="Arial" panose="020B0604020202020204" pitchFamily="34" charset="0"/>
                <a:cs typeface="Arial" panose="020B0604020202020204" pitchFamily="34" charset="0"/>
              </a:rPr>
              <a:t>ORGANIZAÇÃO DO LOCAL DE TRABALHO – 5S</a:t>
            </a:r>
          </a:p>
          <a:p>
            <a:pPr algn="l"/>
            <a:endParaRPr lang="en-US">
              <a:latin typeface="Arial" panose="020B0604020202020204" pitchFamily="34" charset="0"/>
              <a:cs typeface="Arial" panose="020B0604020202020204" pitchFamily="34" charset="0"/>
            </a:endParaRPr>
          </a:p>
          <a:p>
            <a:pPr algn="l">
              <a:lnSpc>
                <a:spcPct val="150000"/>
              </a:lnSpc>
              <a:buClr>
                <a:srgbClr val="84BD00"/>
              </a:buClr>
              <a:buSzPct val="125000"/>
              <a:defRPr b="0" i="0"/>
            </a:pPr>
            <a:r>
              <a:rPr lang="1046" b="1">
                <a:latin typeface="Arial" panose="020B0604020202020204" pitchFamily="34" charset="0"/>
                <a:cs typeface="Arial" panose="020B0604020202020204" pitchFamily="34" charset="0"/>
              </a:rPr>
              <a:t>Benefícios de um espaço de trabalho organizado:</a:t>
            </a:r>
          </a:p>
          <a:p>
            <a:pPr marL="285750" indent="-285750" algn="l">
              <a:lnSpc>
                <a:spcPct val="150000"/>
              </a:lnSpc>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Redução do risco de acidentes</a:t>
            </a:r>
          </a:p>
          <a:p>
            <a:pPr marL="285750" indent="-285750" algn="l">
              <a:lnSpc>
                <a:spcPct val="150000"/>
              </a:lnSpc>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Melhoria do uso do tempo</a:t>
            </a:r>
          </a:p>
          <a:p>
            <a:pPr marL="285750" indent="-285750" algn="l">
              <a:lnSpc>
                <a:spcPct val="150000"/>
              </a:lnSpc>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Redução do desperdício de espaço</a:t>
            </a:r>
          </a:p>
          <a:p>
            <a:pPr marL="285750" indent="-285750" algn="l">
              <a:lnSpc>
                <a:spcPct val="150000"/>
              </a:lnSpc>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Redução do tempo de inatividade de equipamentos</a:t>
            </a:r>
          </a:p>
          <a:p>
            <a:pPr marL="285750" indent="-285750" algn="l">
              <a:lnSpc>
                <a:spcPct val="150000"/>
              </a:lnSpc>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Melhoria da coerência e da qualidade</a:t>
            </a:r>
          </a:p>
          <a:p>
            <a:pPr marL="285750" indent="-285750" algn="l">
              <a:lnSpc>
                <a:spcPct val="150000"/>
              </a:lnSpc>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Aumento da motivação</a:t>
            </a:r>
          </a:p>
          <a:p>
            <a:pPr algn="l">
              <a:buClr>
                <a:srgbClr val="84BD00"/>
              </a:buClr>
              <a:buSzPct val="125000"/>
            </a:pPr>
            <a:endParaRPr lang="en-US">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618816370"/>
              </p:ext>
            </p:extLst>
          </p:nvPr>
        </p:nvGraphicFramePr>
        <p:xfrm>
          <a:off x="6477824" y="1820744"/>
          <a:ext cx="4922949"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0571" y="5506788"/>
            <a:ext cx="5317456" cy="884804"/>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pPr>
              <a:defRPr b="0" i="0"/>
            </a:pPr>
            <a:r>
              <a:rPr lang="1046" sz="1300"/>
              <a:t>Aproximadamente 42% dos ferimentos em 2022 ocorreram em categorias em que a segurança é aprimorada por meio da organização do local de trabalho.</a:t>
            </a:r>
          </a:p>
          <a:p>
            <a:endParaRPr lang="en-US" sz="1300"/>
          </a:p>
        </p:txBody>
      </p:sp>
      <p:sp>
        <p:nvSpPr>
          <p:cNvPr id="11" name="TextBox 10">
            <a:extLst>
              <a:ext uri="{FF2B5EF4-FFF2-40B4-BE49-F238E27FC236}">
                <a16:creationId xmlns:a16="http://schemas.microsoft.com/office/drawing/2014/main" id="{4AE93960-CF78-12BC-DC96-DB52DDFC4384}"/>
              </a:ext>
            </a:extLst>
          </p:cNvPr>
          <p:cNvSpPr txBox="1"/>
          <p:nvPr/>
        </p:nvSpPr>
        <p:spPr>
          <a:xfrm>
            <a:off x="7475286" y="1365791"/>
            <a:ext cx="2928021" cy="579699"/>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46" sz="1600"/>
              <a:t>Categorias de ferimentos em 2022</a:t>
            </a:r>
          </a:p>
        </p:txBody>
      </p:sp>
    </p:spTree>
    <p:extLst>
      <p:ext uri="{BB962C8B-B14F-4D97-AF65-F5344CB8AC3E}">
        <p14:creationId xmlns:p14="http://schemas.microsoft.com/office/powerpoint/2010/main" val="38727704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a:blip r:embed="rId3">
            <a:extLst>
              <a:ext uri="{28A0092B-C50C-407E-A947-70E740481C1C}">
                <a14:useLocalDpi xmlns:a14="http://schemas.microsoft.com/office/drawing/2010/main" val="0"/>
              </a:ext>
            </a:extLst>
          </a:blip>
          <a:srcRect t="42850" b="12233"/>
          <a:stretch>
            <a:fillRect/>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798395" y="1427964"/>
            <a:ext cx="10595208" cy="1189909"/>
          </a:xfrm>
          <a:prstGeom prst="rect">
            <a:avLst/>
          </a:prstGeom>
          <a:noFill/>
        </p:spPr>
        <p:txBody>
          <a:bodyPr wrap="square">
            <a:spAutoFit/>
          </a:bodyPr>
          <a:lstStyle/>
          <a:p>
            <a:pPr algn="ctr">
              <a:buClr>
                <a:srgbClr val="84BD00"/>
              </a:buClr>
              <a:buSzPct val="125000"/>
              <a:defRPr b="0" i="0"/>
            </a:pPr>
            <a:r>
              <a:rPr lang="1046" sz="3600" b="1">
                <a:solidFill>
                  <a:srgbClr val="0033A0"/>
                </a:solidFill>
                <a:latin typeface="Arial" panose="020B0604020202020204" pitchFamily="34" charset="0"/>
                <a:cs typeface="Arial" panose="020B0604020202020204" pitchFamily="34" charset="0"/>
              </a:rPr>
              <a:t>Liderança em segurança:</a:t>
            </a:r>
            <a:br>
              <a:rPr lang="1046" sz="3600" b="1">
                <a:solidFill>
                  <a:srgbClr val="0033A0"/>
                </a:solidFill>
                <a:latin typeface="Arial" panose="020B0604020202020204" pitchFamily="34" charset="0"/>
                <a:cs typeface="Arial" panose="020B0604020202020204" pitchFamily="34" charset="0"/>
              </a:rPr>
            </a:br>
            <a:r>
              <a:rPr lang="1046" sz="3600" b="1">
                <a:solidFill>
                  <a:srgbClr val="0033A0"/>
                </a:solidFill>
                <a:latin typeface="Arial" panose="020B0604020202020204" pitchFamily="34" charset="0"/>
                <a:cs typeface="Arial" panose="020B0604020202020204" pitchFamily="34" charset="0"/>
              </a:rPr>
              <a:t>todos têm um papel a desempenhar. </a:t>
            </a: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a:blip r:embed="rId3">
            <a:extLst>
              <a:ext uri="{28A0092B-C50C-407E-A947-70E740481C1C}">
                <a14:useLocalDpi xmlns:a14="http://schemas.microsoft.com/office/drawing/2010/main"/>
              </a:ext>
            </a:extLst>
          </a:blip>
          <a:srcRect l="19891"/>
          <a:stretch>
            <a:fillRect/>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39629" cy="4835911"/>
          </a:xfrm>
          <a:prstGeom prst="rect">
            <a:avLst/>
          </a:prstGeom>
          <a:noFill/>
        </p:spPr>
        <p:txBody>
          <a:bodyPr wrap="square">
            <a:spAutoFit/>
          </a:bodyPr>
          <a:lstStyle/>
          <a:p>
            <a:pPr algn="l">
              <a:defRPr b="0" i="0"/>
            </a:pPr>
            <a:r>
              <a:rPr lang="1046" sz="2400" b="1">
                <a:solidFill>
                  <a:srgbClr val="0033A0"/>
                </a:solidFill>
                <a:latin typeface="Arial" panose="020B0604020202020204" pitchFamily="34" charset="0"/>
                <a:cs typeface="Arial" panose="020B0604020202020204" pitchFamily="34" charset="0"/>
              </a:rPr>
              <a:t>O QUE É LIDERANÇA EM SEGURANÇA?</a:t>
            </a: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46">
                <a:latin typeface="Arial" panose="020B0604020202020204" pitchFamily="34" charset="0"/>
                <a:cs typeface="Arial" panose="020B0604020202020204" pitchFamily="34" charset="0"/>
              </a:rPr>
              <a:t>A liderança em segurança não precisa ser uma pessoa em um cargo de liderança.</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46" b="1">
                <a:latin typeface="Arial" panose="020B0604020202020204" pitchFamily="34" charset="0"/>
                <a:cs typeface="Arial" panose="020B0604020202020204" pitchFamily="34" charset="0"/>
              </a:rPr>
              <a:t>Os líderes em segurança:</a:t>
            </a:r>
          </a:p>
          <a:p>
            <a:pPr marL="285750" indent="-285750" algn="l">
              <a:spcAft>
                <a:spcPts val="600"/>
              </a:spcAft>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Demonstram</a:t>
            </a:r>
            <a:r>
              <a:rPr lang="1046">
                <a:latin typeface="Arial" panose="020B0604020202020204" pitchFamily="34" charset="0"/>
                <a:cs typeface="Arial" panose="020B0604020202020204" pitchFamily="34" charset="0"/>
              </a:rPr>
              <a:t> comportamentos de segurança individuais</a:t>
            </a:r>
          </a:p>
          <a:p>
            <a:pPr marL="285750" indent="-285750" algn="l">
              <a:spcAft>
                <a:spcPts val="600"/>
              </a:spcAft>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Inspiram</a:t>
            </a:r>
            <a:r>
              <a:rPr lang="1046">
                <a:latin typeface="Arial" panose="020B0604020202020204" pitchFamily="34" charset="0"/>
                <a:cs typeface="Arial" panose="020B0604020202020204" pitchFamily="34" charset="0"/>
              </a:rPr>
              <a:t> as outras pessoas</a:t>
            </a:r>
          </a:p>
          <a:p>
            <a:pPr marL="285750" indent="-285750" algn="l">
              <a:spcAft>
                <a:spcPts val="600"/>
              </a:spcAft>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Cumprem</a:t>
            </a:r>
            <a:r>
              <a:rPr lang="1046">
                <a:latin typeface="Arial" panose="020B0604020202020204" pitchFamily="34" charset="0"/>
                <a:cs typeface="Arial" panose="020B0604020202020204" pitchFamily="34" charset="0"/>
              </a:rPr>
              <a:t> estritamente os protocolos de segurança</a:t>
            </a:r>
          </a:p>
          <a:p>
            <a:pPr marL="285750" indent="-285750" algn="l">
              <a:spcAft>
                <a:spcPts val="600"/>
              </a:spcAft>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Comunicam-se </a:t>
            </a:r>
            <a:r>
              <a:rPr lang="1046">
                <a:latin typeface="Arial" panose="020B0604020202020204" pitchFamily="34" charset="0"/>
                <a:cs typeface="Arial" panose="020B0604020202020204" pitchFamily="34" charset="0"/>
              </a:rPr>
              <a:t>de uma maneira construtiva </a:t>
            </a:r>
          </a:p>
          <a:p>
            <a:pPr marL="285750" indent="-285750" algn="l">
              <a:spcAft>
                <a:spcPts val="600"/>
              </a:spcAft>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Reconhecem</a:t>
            </a:r>
            <a:r>
              <a:rPr lang="1046">
                <a:latin typeface="Arial" panose="020B0604020202020204" pitchFamily="34" charset="0"/>
                <a:cs typeface="Arial" panose="020B0604020202020204" pitchFamily="34" charset="0"/>
              </a:rPr>
              <a:t> os colaboradores que trabalham em segurança </a:t>
            </a:r>
          </a:p>
          <a:p>
            <a:pPr marL="285750" indent="-285750" algn="l">
              <a:spcAft>
                <a:spcPts val="600"/>
              </a:spcAft>
              <a:buClr>
                <a:srgbClr val="84BD00"/>
              </a:buClr>
              <a:buSzPct val="125000"/>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Escutam ativamente</a:t>
            </a:r>
            <a:r>
              <a:rPr lang="1046">
                <a:latin typeface="Arial" panose="020B0604020202020204" pitchFamily="34" charset="0"/>
                <a:cs typeface="Arial" panose="020B0604020202020204" pitchFamily="34" charset="0"/>
              </a:rPr>
              <a:t> as preocupações de segurança dos colaboradores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6"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EVENTO GLOBAL DE SEGURANÇA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B804D867-9D81-4056-92E6-E79DED07C6B1}" type="slidenum">
              <a:rPr lang="en-US" smtClean="0"/>
              <a:t>18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Promova a segurança</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8983" cy="2715432"/>
          </a:xfrm>
          <a:prstGeom prst="rect">
            <a:avLst/>
          </a:prstGeom>
        </p:spPr>
        <p:txBody>
          <a:bodyPr wrap="square">
            <a:spAutoFit/>
          </a:bodyPr>
          <a:lstStyle/>
          <a:p>
            <a:pPr>
              <a:spcAft>
                <a:spcPts val="1200"/>
              </a:spcAft>
              <a:defRPr b="0" i="0"/>
            </a:pPr>
            <a:r>
              <a:rPr lang="1046" sz="2400" b="1">
                <a:solidFill>
                  <a:srgbClr val="0033A0"/>
                </a:solidFill>
                <a:latin typeface="Arial" panose="020B0604020202020204" pitchFamily="34" charset="0"/>
                <a:cs typeface="Arial" panose="020B0604020202020204" pitchFamily="34" charset="0"/>
              </a:rPr>
              <a:t>Análise da causa básica</a:t>
            </a:r>
          </a:p>
          <a:p>
            <a:pPr>
              <a:spcAft>
                <a:spcPts val="1200"/>
              </a:spcAft>
              <a:defRPr b="0" i="0"/>
            </a:pPr>
            <a:r>
              <a:rPr lang="1046" b="1">
                <a:latin typeface="Arial" panose="020B0604020202020204" pitchFamily="34" charset="0"/>
                <a:cs typeface="Arial" panose="020B0604020202020204" pitchFamily="34" charset="0"/>
              </a:rPr>
              <a:t>Determinar a causa básica é importante porque</a:t>
            </a:r>
          </a:p>
          <a:p>
            <a:pPr marL="285750" indent="-285750">
              <a:spcAft>
                <a:spcPts val="1200"/>
              </a:spcAft>
              <a:buClr>
                <a:srgbClr val="84BD00"/>
              </a:buClr>
              <a:buFont typeface="Wingdings" panose="05000000000000000000" pitchFamily="2" charset="2"/>
              <a:buChar char="ü"/>
              <a:defRPr b="0" i="0"/>
            </a:pPr>
            <a:r>
              <a:rPr lang="1046">
                <a:latin typeface="Arial" panose="020B0604020202020204" pitchFamily="34" charset="0"/>
                <a:cs typeface="Arial" panose="020B0604020202020204" pitchFamily="34" charset="0"/>
              </a:rPr>
              <a:t>Corrige as situações</a:t>
            </a:r>
          </a:p>
          <a:p>
            <a:pPr marL="285750" indent="-285750">
              <a:spcAft>
                <a:spcPts val="1200"/>
              </a:spcAft>
              <a:buClr>
                <a:srgbClr val="84BD00"/>
              </a:buClr>
              <a:buFont typeface="Wingdings" panose="05000000000000000000" pitchFamily="2" charset="2"/>
              <a:buChar char="ü"/>
              <a:defRPr b="0" i="0"/>
            </a:pPr>
            <a:r>
              <a:rPr lang="1046">
                <a:latin typeface="Arial" panose="020B0604020202020204" pitchFamily="34" charset="0"/>
                <a:cs typeface="Arial" panose="020B0604020202020204" pitchFamily="34" charset="0"/>
              </a:rPr>
              <a:t>Impede a culpabilização das pessoas</a:t>
            </a:r>
          </a:p>
          <a:p>
            <a:pPr marL="285750" indent="-285750">
              <a:spcAft>
                <a:spcPts val="1200"/>
              </a:spcAft>
              <a:buClr>
                <a:srgbClr val="84BD00"/>
              </a:buClr>
              <a:buFont typeface="Wingdings" panose="05000000000000000000" pitchFamily="2" charset="2"/>
              <a:buChar char="ü"/>
              <a:defRPr b="0" i="0"/>
            </a:pPr>
            <a:r>
              <a:rPr lang="1046">
                <a:latin typeface="Arial" panose="020B0604020202020204" pitchFamily="34" charset="0"/>
                <a:cs typeface="Arial" panose="020B0604020202020204" pitchFamily="34" charset="0"/>
              </a:rPr>
              <a:t>Responsabiliza as pessoas</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16" name="Freeform: Shape 15">
            <a:extLst>
              <a:ext uri="{FF2B5EF4-FFF2-40B4-BE49-F238E27FC236}">
                <a16:creationId xmlns:a16="http://schemas.microsoft.com/office/drawing/2014/main" id="{FC67E012-7BC7-4D9E-864B-154D8A49DB83}"/>
              </a:ext>
            </a:extLst>
          </p:cNvPr>
          <p:cNvSpPr/>
          <p:nvPr/>
        </p:nvSpPr>
        <p:spPr>
          <a:xfrm>
            <a:off x="5219076" y="207350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6" sz="1400" b="1" kern="1200">
                <a:latin typeface="Arial" panose="020B0604020202020204" pitchFamily="34" charset="0"/>
                <a:cs typeface="Arial" panose="020B0604020202020204" pitchFamily="34" charset="0"/>
              </a:rPr>
              <a:t>Por quê?</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6" sz="1400" kern="1200">
                <a:latin typeface="Arial" panose="020B0604020202020204" pitchFamily="34" charset="0"/>
                <a:cs typeface="Arial" panose="020B0604020202020204" pitchFamily="34" charset="0"/>
              </a:rPr>
              <a:t>Estava acima da velocidade permitida</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1" name="Freeform: Shape 20">
            <a:extLst>
              <a:ext uri="{FF2B5EF4-FFF2-40B4-BE49-F238E27FC236}">
                <a16:creationId xmlns:a16="http://schemas.microsoft.com/office/drawing/2014/main" id="{783C95E9-41FF-4113-8FE9-162F705C3B8A}"/>
              </a:ext>
            </a:extLst>
          </p:cNvPr>
          <p:cNvSpPr/>
          <p:nvPr/>
        </p:nvSpPr>
        <p:spPr>
          <a:xfrm>
            <a:off x="5908808" y="265488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6" sz="1400" b="1" kern="1200">
                <a:latin typeface="Arial" panose="020B0604020202020204" pitchFamily="34" charset="0"/>
                <a:cs typeface="Arial" panose="020B0604020202020204" pitchFamily="34" charset="0"/>
              </a:rPr>
              <a:t>Por quê?</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6" sz="1400">
                <a:latin typeface="Arial" panose="020B0604020202020204" pitchFamily="34" charset="0"/>
                <a:cs typeface="Arial" panose="020B0604020202020204" pitchFamily="34" charset="0"/>
              </a:rPr>
              <a:t>Estava atrasado para o trabalho</a:t>
            </a:r>
            <a:endParaRPr lang="en-US" sz="1400" kern="120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4" name="Freeform: Shape 23">
            <a:extLst>
              <a:ext uri="{FF2B5EF4-FFF2-40B4-BE49-F238E27FC236}">
                <a16:creationId xmlns:a16="http://schemas.microsoft.com/office/drawing/2014/main" id="{DB5C282A-982E-4949-9456-61E4FAC99A12}"/>
              </a:ext>
            </a:extLst>
          </p:cNvPr>
          <p:cNvSpPr/>
          <p:nvPr/>
        </p:nvSpPr>
        <p:spPr>
          <a:xfrm>
            <a:off x="6598540" y="323626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6" sz="1400" b="1" kern="1200">
                <a:latin typeface="Arial" panose="020B0604020202020204" pitchFamily="34" charset="0"/>
                <a:cs typeface="Arial" panose="020B0604020202020204" pitchFamily="34" charset="0"/>
              </a:rPr>
              <a:t>Por quê?</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6" sz="1400">
                <a:latin typeface="Arial" panose="020B0604020202020204" pitchFamily="34" charset="0"/>
                <a:cs typeface="Arial" panose="020B0604020202020204" pitchFamily="34" charset="0"/>
              </a:rPr>
              <a:t>Dormiu demais</a:t>
            </a:r>
            <a:endParaRPr lang="en-US" sz="1400" kern="120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7" name="Freeform: Shape 26">
            <a:extLst>
              <a:ext uri="{FF2B5EF4-FFF2-40B4-BE49-F238E27FC236}">
                <a16:creationId xmlns:a16="http://schemas.microsoft.com/office/drawing/2014/main" id="{1C2A5646-0CC3-451D-AF1D-3F1F59D6DDDD}"/>
              </a:ext>
            </a:extLst>
          </p:cNvPr>
          <p:cNvSpPr/>
          <p:nvPr/>
        </p:nvSpPr>
        <p:spPr>
          <a:xfrm>
            <a:off x="7288272" y="381764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6" sz="1400" b="1" kern="1200">
                <a:latin typeface="Arial" panose="020B0604020202020204" pitchFamily="34" charset="0"/>
                <a:cs typeface="Arial" panose="020B0604020202020204" pitchFamily="34" charset="0"/>
              </a:rPr>
              <a:t>Por quê?</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6" sz="1400">
                <a:latin typeface="Arial" panose="020B0604020202020204" pitchFamily="34" charset="0"/>
                <a:cs typeface="Arial" panose="020B0604020202020204" pitchFamily="34" charset="0"/>
              </a:rPr>
              <a:t>O despertador do celular não funcionou</a:t>
            </a:r>
            <a:endParaRPr lang="en-US" sz="1400" kern="120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4" y="439902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6" sz="1400" b="1" kern="1200">
                <a:latin typeface="Arial" panose="020B0604020202020204" pitchFamily="34" charset="0"/>
                <a:cs typeface="Arial" panose="020B0604020202020204" pitchFamily="34" charset="0"/>
              </a:rPr>
              <a:t>Por quê?</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46" sz="1400" kern="1200">
                <a:latin typeface="Arial" panose="020B0604020202020204" pitchFamily="34" charset="0"/>
                <a:cs typeface="Arial" panose="020B0604020202020204" pitchFamily="34" charset="0"/>
              </a:rPr>
              <a:t>Acabou a carga da bateria</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32" name="Freeform: Shape 31">
            <a:extLst>
              <a:ext uri="{FF2B5EF4-FFF2-40B4-BE49-F238E27FC236}">
                <a16:creationId xmlns:a16="http://schemas.microsoft.com/office/drawing/2014/main" id="{6DEC4B53-B7D3-41C9-A549-6B57E9137806}"/>
              </a:ext>
            </a:extLst>
          </p:cNvPr>
          <p:cNvSpPr/>
          <p:nvPr/>
        </p:nvSpPr>
        <p:spPr>
          <a:xfrm>
            <a:off x="8711441" y="499335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6" sz="1400" b="1" kern="1200">
                <a:latin typeface="Arial" panose="020B0604020202020204" pitchFamily="34" charset="0"/>
                <a:cs typeface="Arial" panose="020B0604020202020204" pitchFamily="34" charset="0"/>
              </a:rPr>
              <a:t>Por quê?</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46" sz="1400" kern="1200">
                <a:latin typeface="Arial" panose="020B0604020202020204" pitchFamily="34" charset="0"/>
                <a:cs typeface="Arial" panose="020B0604020202020204" pitchFamily="34" charset="0"/>
              </a:rPr>
              <a:t>Esqueceu de carregar o celular</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6" y="1266646"/>
            <a:ext cx="6821756" cy="762762"/>
          </a:xfrm>
          <a:prstGeom prst="rect">
            <a:avLst/>
          </a:prstGeom>
        </p:spPr>
        <p:txBody>
          <a:bodyPr wrap="square">
            <a:spAutoFit/>
          </a:bodyPr>
          <a:lstStyle/>
          <a:p>
            <a:pPr>
              <a:spcAft>
                <a:spcPts val="1200"/>
              </a:spcAft>
              <a:defRPr b="0" i="0"/>
            </a:pPr>
            <a:r>
              <a:rPr lang="1046" b="1">
                <a:solidFill>
                  <a:srgbClr val="0033A0"/>
                </a:solidFill>
                <a:latin typeface="Arial" panose="020B0604020202020204" pitchFamily="34" charset="0"/>
                <a:cs typeface="Arial" panose="020B0604020202020204" pitchFamily="34" charset="0"/>
              </a:rPr>
              <a:t>Exemplo:</a:t>
            </a:r>
            <a:endParaRPr lang="en-US" sz="2400" b="1">
              <a:solidFill>
                <a:srgbClr val="0033A0"/>
              </a:solidFill>
              <a:latin typeface="Arial" panose="020B0604020202020204" pitchFamily="34" charset="0"/>
              <a:cs typeface="Arial" panose="020B0604020202020204" pitchFamily="34" charset="0"/>
            </a:endParaRPr>
          </a:p>
          <a:p>
            <a:pPr>
              <a:spcAft>
                <a:spcPts val="1200"/>
              </a:spcAft>
              <a:defRPr b="0" i="0"/>
            </a:pPr>
            <a:r>
              <a:rPr lang="1046" sz="1600" b="1">
                <a:latin typeface="Arial" panose="020B0604020202020204" pitchFamily="34" charset="0"/>
                <a:cs typeface="Arial" panose="020B0604020202020204" pitchFamily="34" charset="0"/>
              </a:rPr>
              <a:t>Incidente:</a:t>
            </a:r>
            <a:r>
              <a:rPr lang="1046" sz="1600" b="0">
                <a:latin typeface="Arial" panose="020B0604020202020204" pitchFamily="34" charset="0"/>
                <a:cs typeface="Arial" panose="020B0604020202020204" pitchFamily="34" charset="0"/>
              </a:rPr>
              <a:t> uma pessoa recebeu uma multa por excesso de velocidade</a:t>
            </a:r>
          </a:p>
        </p:txBody>
      </p:sp>
      <p:sp>
        <p:nvSpPr>
          <p:cNvPr id="36" name="Rectangle 35">
            <a:extLst>
              <a:ext uri="{FF2B5EF4-FFF2-40B4-BE49-F238E27FC236}">
                <a16:creationId xmlns:a16="http://schemas.microsoft.com/office/drawing/2014/main" id="{BB61ADA6-1279-4166-8A36-130DCBA8FA5E}"/>
              </a:ext>
            </a:extLst>
          </p:cNvPr>
          <p:cNvSpPr/>
          <p:nvPr/>
        </p:nvSpPr>
        <p:spPr>
          <a:xfrm>
            <a:off x="6684071" y="5581424"/>
            <a:ext cx="5962254" cy="584775"/>
          </a:xfrm>
          <a:prstGeom prst="rect">
            <a:avLst/>
          </a:prstGeom>
        </p:spPr>
        <p:txBody>
          <a:bodyPr wrap="square">
            <a:spAutoFit/>
          </a:bodyPr>
          <a:lstStyle/>
          <a:p>
            <a:pPr>
              <a:spcAft>
                <a:spcPts val="1200"/>
              </a:spcAft>
              <a:defRPr b="0" i="0"/>
            </a:pPr>
            <a:r>
              <a:rPr lang="1046" sz="1600" b="1">
                <a:latin typeface="Arial" panose="020B0604020202020204" pitchFamily="34" charset="0"/>
                <a:cs typeface="Arial" panose="020B0604020202020204" pitchFamily="34" charset="0"/>
              </a:rPr>
              <a:t>Solução:</a:t>
            </a:r>
            <a:r>
              <a:rPr lang="1046" sz="1600" b="0">
                <a:latin typeface="Arial" panose="020B0604020202020204" pitchFamily="34" charset="0"/>
                <a:cs typeface="Arial" panose="020B0604020202020204" pitchFamily="34" charset="0"/>
              </a:rPr>
              <a:t> arranjar um despertador elétrico </a:t>
            </a:r>
            <a:br>
              <a:rPr lang="1046" sz="1600" b="0">
                <a:latin typeface="Arial" panose="020B0604020202020204" pitchFamily="34" charset="0"/>
                <a:cs typeface="Arial" panose="020B0604020202020204" pitchFamily="34" charset="0"/>
              </a:rPr>
            </a:br>
            <a:r>
              <a:rPr lang="1046" sz="1600" b="0">
                <a:latin typeface="Arial" panose="020B0604020202020204" pitchFamily="34" charset="0"/>
                <a:cs typeface="Arial" panose="020B0604020202020204" pitchFamily="34" charset="0"/>
              </a:rPr>
              <a:t>ou colocar o celular para carregar antes da bateria acabar.</a:t>
            </a:r>
          </a:p>
        </p:txBody>
      </p:sp>
    </p:spTree>
    <p:extLst>
      <p:ext uri="{BB962C8B-B14F-4D97-AF65-F5344CB8AC3E}">
        <p14:creationId xmlns:p14="http://schemas.microsoft.com/office/powerpoint/2010/main" val="19040481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6"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EVENTO GLOBAL DE SEGURANÇA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DF0B03EB-80C5-4249-AE79-D41C20BE35AD}" type="slidenum">
              <a:rPr lang="en-US" smtClean="0"/>
              <a:t>19</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Promova a segurança</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44608" cy="1311951"/>
          </a:xfrm>
          <a:prstGeom prst="rect">
            <a:avLst/>
          </a:prstGeom>
        </p:spPr>
        <p:txBody>
          <a:bodyPr wrap="square">
            <a:spAutoFit/>
          </a:bodyPr>
          <a:lstStyle/>
          <a:p>
            <a:pPr>
              <a:spcAft>
                <a:spcPts val="1200"/>
              </a:spcAft>
              <a:defRPr b="0" i="0"/>
            </a:pPr>
            <a:r>
              <a:rPr lang="1046" sz="2400" b="1">
                <a:solidFill>
                  <a:srgbClr val="0033A0"/>
                </a:solidFill>
                <a:latin typeface="Arial" panose="020B0604020202020204" pitchFamily="34" charset="0"/>
                <a:cs typeface="Arial" panose="020B0604020202020204" pitchFamily="34" charset="0"/>
              </a:rPr>
              <a:t>A segurança é responsabilidade de todos</a:t>
            </a:r>
          </a:p>
          <a:p>
            <a:pPr marL="285750" indent="-285750">
              <a:spcAft>
                <a:spcPts val="1200"/>
              </a:spcAft>
              <a:buClr>
                <a:srgbClr val="84BD00"/>
              </a:buClr>
              <a:buFont typeface="Wingdings" panose="05000000000000000000" pitchFamily="2" charset="2"/>
              <a:buChar char="ü"/>
              <a:defRPr b="0" i="0"/>
            </a:pPr>
            <a:r>
              <a:rPr lang="1046">
                <a:latin typeface="Arial" panose="020B0604020202020204" pitchFamily="34" charset="0"/>
                <a:cs typeface="Arial" panose="020B0604020202020204" pitchFamily="34" charset="0"/>
              </a:rPr>
              <a:t>Siga os procedimentos</a:t>
            </a:r>
          </a:p>
          <a:p>
            <a:pPr marL="285750" indent="-285750">
              <a:spcAft>
                <a:spcPts val="1200"/>
              </a:spcAft>
              <a:buClr>
                <a:srgbClr val="84BD00"/>
              </a:buClr>
              <a:buFont typeface="Wingdings" panose="05000000000000000000" pitchFamily="2" charset="2"/>
              <a:buChar char="ü"/>
              <a:defRPr b="0" i="0"/>
            </a:pPr>
            <a:r>
              <a:rPr lang="1046">
                <a:latin typeface="Arial" panose="020B0604020202020204" pitchFamily="34" charset="0"/>
                <a:cs typeface="Arial" panose="020B0604020202020204" pitchFamily="34" charset="0"/>
              </a:rPr>
              <a:t>Assuma a responsabilidade</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4710023" y="3228260"/>
            <a:ext cx="7097174" cy="2123658"/>
          </a:xfrm>
          <a:prstGeom prst="rect">
            <a:avLst/>
          </a:prstGeom>
        </p:spPr>
        <p:txBody>
          <a:bodyPr wrap="square">
            <a:spAutoFit/>
          </a:bodyPr>
          <a:lstStyle/>
          <a:p>
            <a:pPr>
              <a:spcAft>
                <a:spcPts val="1200"/>
              </a:spcAft>
              <a:defRPr b="0" i="0"/>
            </a:pPr>
            <a:r>
              <a:rPr lang="1046" sz="2400" b="1">
                <a:solidFill>
                  <a:srgbClr val="0033A0"/>
                </a:solidFill>
                <a:latin typeface="Arial" panose="020B0604020202020204" pitchFamily="34" charset="0"/>
                <a:cs typeface="Arial" panose="020B0604020202020204" pitchFamily="34" charset="0"/>
              </a:rPr>
              <a:t>O seu direito de parar de trabalhar e </a:t>
            </a:r>
            <a:br>
              <a:rPr lang="en-US" sz="2400" b="1">
                <a:solidFill>
                  <a:srgbClr val="0033A0"/>
                </a:solidFill>
                <a:latin typeface="Arial" panose="020B0604020202020204" pitchFamily="34" charset="0"/>
                <a:cs typeface="Arial" panose="020B0604020202020204" pitchFamily="34" charset="0"/>
              </a:rPr>
            </a:br>
            <a:r>
              <a:rPr lang="1046" sz="2400" b="1">
                <a:solidFill>
                  <a:srgbClr val="0033A0"/>
                </a:solidFill>
                <a:latin typeface="Arial" panose="020B0604020202020204" pitchFamily="34" charset="0"/>
                <a:cs typeface="Arial" panose="020B0604020202020204" pitchFamily="34" charset="0"/>
              </a:rPr>
              <a:t>comunicar a situação</a:t>
            </a:r>
          </a:p>
          <a:p>
            <a:pPr marL="285750" indent="-285750">
              <a:spcAft>
                <a:spcPts val="1200"/>
              </a:spcAft>
              <a:buClr>
                <a:srgbClr val="84BD00"/>
              </a:buClr>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Intervenha</a:t>
            </a:r>
            <a:r>
              <a:rPr lang="1046">
                <a:latin typeface="Arial" panose="020B0604020202020204" pitchFamily="34" charset="0"/>
                <a:cs typeface="Arial" panose="020B0604020202020204" pitchFamily="34" charset="0"/>
              </a:rPr>
              <a:t> se as ações ou o ambiente parecerem inseguros</a:t>
            </a:r>
          </a:p>
          <a:p>
            <a:pPr marL="285750" indent="-285750">
              <a:spcAft>
                <a:spcPts val="1200"/>
              </a:spcAft>
              <a:buClr>
                <a:srgbClr val="84BD00"/>
              </a:buClr>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Faça</a:t>
            </a:r>
            <a:r>
              <a:rPr lang="1046" b="0">
                <a:solidFill>
                  <a:srgbClr val="84BD00"/>
                </a:solidFill>
                <a:latin typeface="Arial" panose="020B0604020202020204" pitchFamily="34" charset="0"/>
                <a:cs typeface="Arial" panose="020B0604020202020204" pitchFamily="34" charset="0"/>
              </a:rPr>
              <a:t> </a:t>
            </a:r>
            <a:r>
              <a:rPr lang="1046">
                <a:latin typeface="Arial" panose="020B0604020202020204" pitchFamily="34" charset="0"/>
                <a:cs typeface="Arial" panose="020B0604020202020204" pitchFamily="34" charset="0"/>
              </a:rPr>
              <a:t>perguntas para determinar se a situação é insegura</a:t>
            </a:r>
          </a:p>
          <a:p>
            <a:pPr marL="285750" indent="-285750">
              <a:spcAft>
                <a:spcPts val="1200"/>
              </a:spcAft>
              <a:buClr>
                <a:srgbClr val="84BD00"/>
              </a:buClr>
              <a:buFont typeface="Wingdings" panose="05000000000000000000" pitchFamily="2" charset="2"/>
              <a:buChar char="ü"/>
              <a:defRPr b="0" i="0"/>
            </a:pPr>
            <a:r>
              <a:rPr lang="1046" b="1">
                <a:solidFill>
                  <a:srgbClr val="84BD00"/>
                </a:solidFill>
                <a:latin typeface="Arial" panose="020B0604020202020204" pitchFamily="34" charset="0"/>
                <a:cs typeface="Arial" panose="020B0604020202020204" pitchFamily="34" charset="0"/>
              </a:rPr>
              <a:t>Comunique</a:t>
            </a:r>
            <a:r>
              <a:rPr lang="1046">
                <a:latin typeface="Arial" panose="020B0604020202020204" pitchFamily="34" charset="0"/>
                <a:cs typeface="Arial" panose="020B0604020202020204" pitchFamily="34" charset="0"/>
              </a:rPr>
              <a:t> um gerente ou supervisor</a:t>
            </a:r>
          </a:p>
        </p:txBody>
      </p:sp>
      <p:sp>
        <p:nvSpPr>
          <p:cNvPr id="21" name="Rectangle 20">
            <a:extLst>
              <a:ext uri="{FF2B5EF4-FFF2-40B4-BE49-F238E27FC236}">
                <a16:creationId xmlns:a16="http://schemas.microsoft.com/office/drawing/2014/main" id="{920972AF-996A-44CF-B9BE-904936B9535D}"/>
              </a:ext>
            </a:extLst>
          </p:cNvPr>
          <p:cNvSpPr/>
          <p:nvPr/>
        </p:nvSpPr>
        <p:spPr>
          <a:xfrm>
            <a:off x="-51753" y="5421719"/>
            <a:ext cx="12338393" cy="584775"/>
          </a:xfrm>
          <a:prstGeom prst="rect">
            <a:avLst/>
          </a:prstGeom>
        </p:spPr>
        <p:txBody>
          <a:bodyPr wrap="square">
            <a:spAutoFit/>
          </a:bodyPr>
          <a:lstStyle/>
          <a:p>
            <a:pPr algn="ctr">
              <a:spcAft>
                <a:spcPts val="1200"/>
              </a:spcAft>
              <a:defRPr b="0" i="0"/>
            </a:pPr>
            <a:r>
              <a:rPr lang="1046" sz="3200" b="1">
                <a:solidFill>
                  <a:srgbClr val="0033A0"/>
                </a:solidFill>
                <a:latin typeface="Arial" panose="020B0604020202020204" pitchFamily="34" charset="0"/>
                <a:cs typeface="Arial" panose="020B0604020202020204" pitchFamily="34" charset="0"/>
              </a:rPr>
              <a:t>A segurança é </a:t>
            </a:r>
            <a:r>
              <a:rPr lang="1046" sz="3200" b="1">
                <a:solidFill>
                  <a:srgbClr val="84BD00"/>
                </a:solidFill>
                <a:latin typeface="Arial" panose="020B0604020202020204" pitchFamily="34" charset="0"/>
                <a:cs typeface="Arial" panose="020B0604020202020204" pitchFamily="34" charset="0"/>
              </a:rPr>
              <a:t>pessoal</a:t>
            </a:r>
            <a:r>
              <a:rPr lang="1046" sz="3200" b="1">
                <a:solidFill>
                  <a:srgbClr val="0033A0"/>
                </a:solidFill>
                <a:latin typeface="Arial" panose="020B0604020202020204" pitchFamily="34" charset="0"/>
                <a:cs typeface="Arial" panose="020B0604020202020204" pitchFamily="34" charset="0"/>
              </a:rPr>
              <a:t> – Pratique no trabalho, leve para casa! </a:t>
            </a:r>
            <a:endParaRPr lang="en-US" sz="2200" b="1">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63549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1" y="1704284"/>
            <a:ext cx="4572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6" sz="1400" b="1">
                <a:solidFill>
                  <a:schemeClr val="bg1"/>
                </a:solidFill>
                <a:latin typeface="Arial" panose="020B0604020202020204" pitchFamily="34" charset="0"/>
                <a:cs typeface="Arial" panose="020B0604020202020204" pitchFamily="34" charset="0"/>
              </a:rPr>
              <a:t>O nosso compromisso com a segurança</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029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6" sz="1400" b="1">
                <a:solidFill>
                  <a:schemeClr val="bg1"/>
                </a:solidFill>
                <a:latin typeface="Arial" panose="020B0604020202020204" pitchFamily="34" charset="0"/>
                <a:cs typeface="Arial" panose="020B0604020202020204" pitchFamily="34" charset="0"/>
              </a:rPr>
              <a:t>A nossa jornada de segurança</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1" y="2784428"/>
            <a:ext cx="54864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6" sz="1400" b="1">
                <a:solidFill>
                  <a:schemeClr val="bg1"/>
                </a:solidFill>
                <a:latin typeface="Arial" panose="020B0604020202020204" pitchFamily="34" charset="0"/>
                <a:cs typeface="Arial" panose="020B0604020202020204" pitchFamily="34" charset="0"/>
              </a:rPr>
              <a:t>Os pilares da nossa cultura de segurança – Política de segurança</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4500"/>
            <a:ext cx="59436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6" sz="1400" b="1">
                <a:solidFill>
                  <a:schemeClr val="bg1"/>
                </a:solidFill>
                <a:latin typeface="Arial" panose="020B0604020202020204" pitchFamily="34" charset="0"/>
                <a:cs typeface="Arial" panose="020B0604020202020204" pitchFamily="34" charset="0"/>
              </a:rPr>
              <a:t>Os pilares da nossa cultura de segurança – Regras que salvam vidas</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64008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6" sz="1400" b="1">
                <a:solidFill>
                  <a:schemeClr val="bg1"/>
                </a:solidFill>
                <a:latin typeface="Arial" panose="020B0604020202020204" pitchFamily="34" charset="0"/>
                <a:cs typeface="Arial" panose="020B0604020202020204" pitchFamily="34" charset="0"/>
              </a:rPr>
              <a:t>Os pilares da nossa cultura de segurança – Organização do local de trabalho</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6858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6" sz="1400" b="1">
                <a:solidFill>
                  <a:schemeClr val="bg1"/>
                </a:solidFill>
                <a:latin typeface="Arial" panose="020B0604020202020204" pitchFamily="34" charset="0"/>
                <a:cs typeface="Arial" panose="020B0604020202020204" pitchFamily="34" charset="0"/>
              </a:rPr>
              <a:t>A criação de uma cultura de segurança</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1" y="4944719"/>
            <a:ext cx="7315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6" sz="1400" b="1">
                <a:solidFill>
                  <a:schemeClr val="bg1"/>
                </a:solidFill>
                <a:latin typeface="Arial" panose="020B0604020202020204" pitchFamily="34" charset="0"/>
                <a:cs typeface="Arial" panose="020B0604020202020204" pitchFamily="34" charset="0"/>
              </a:rPr>
              <a:t>A liderança em segurança</a:t>
            </a:r>
          </a:p>
        </p:txBody>
      </p:sp>
      <p:cxnSp>
        <p:nvCxnSpPr>
          <p:cNvPr id="15" name="Straight Connector 14">
            <a:extLst>
              <a:ext uri="{FF2B5EF4-FFF2-40B4-BE49-F238E27FC236}">
                <a16:creationId xmlns:a16="http://schemas.microsoft.com/office/drawing/2014/main" id="{87CC7B33-BBA2-CA7D-9AED-3D48618A2545}"/>
              </a:ext>
            </a:extLst>
          </p:cNvPr>
          <p:cNvCxnSpPr/>
          <p:nvPr/>
        </p:nvCxnSpPr>
        <p:spPr>
          <a:xfrm>
            <a:off x="442451" y="1626329"/>
            <a:ext cx="3886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p:nvPr/>
        </p:nvCxnSpPr>
        <p:spPr>
          <a:xfrm>
            <a:off x="442451" y="3251460"/>
            <a:ext cx="52578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p:nvPr/>
        </p:nvCxnSpPr>
        <p:spPr>
          <a:xfrm>
            <a:off x="442451" y="4326687"/>
            <a:ext cx="6172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p:nvPr/>
        </p:nvCxnSpPr>
        <p:spPr>
          <a:xfrm>
            <a:off x="442451" y="3786615"/>
            <a:ext cx="5715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p:nvPr/>
        </p:nvCxnSpPr>
        <p:spPr>
          <a:xfrm>
            <a:off x="442451" y="4870974"/>
            <a:ext cx="6629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p:nvPr/>
        </p:nvCxnSpPr>
        <p:spPr>
          <a:xfrm>
            <a:off x="442451" y="2171316"/>
            <a:ext cx="4343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p:nvPr/>
        </p:nvCxnSpPr>
        <p:spPr>
          <a:xfrm>
            <a:off x="442451" y="2706472"/>
            <a:ext cx="4800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a:cxnSpLocks/>
          </p:cNvCxnSpPr>
          <p:nvPr/>
        </p:nvCxnSpPr>
        <p:spPr>
          <a:xfrm>
            <a:off x="483774" y="5379212"/>
            <a:ext cx="7086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6"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EVENTO GLOBAL DE SEGURANÇA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A3F89339-F08C-4051-8348-CC680A90070B}" type="slidenum">
              <a:rPr lang="en-US" smtClean="0"/>
              <a:t>20</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Promova a segurança</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23626" y="2724190"/>
            <a:ext cx="7125149" cy="2349307"/>
          </a:xfrm>
          <a:prstGeom prst="rect">
            <a:avLst/>
          </a:prstGeom>
        </p:spPr>
        <p:txBody>
          <a:bodyPr wrap="square">
            <a:spAutoFit/>
          </a:bodyPr>
          <a:lstStyle/>
          <a:p>
            <a:pPr algn="ctr">
              <a:spcAft>
                <a:spcPts val="1200"/>
              </a:spcAft>
              <a:defRPr b="0" i="0"/>
            </a:pPr>
            <a:r>
              <a:rPr lang="1046" sz="3600" b="1">
                <a:solidFill>
                  <a:srgbClr val="0033A0"/>
                </a:solidFill>
                <a:latin typeface="Arial" panose="020B0604020202020204" pitchFamily="34" charset="0"/>
                <a:cs typeface="Arial" panose="020B0604020202020204" pitchFamily="34" charset="0"/>
              </a:rPr>
              <a:t>Quais medidas </a:t>
            </a:r>
            <a:r>
              <a:rPr lang="1046" sz="3600" b="1">
                <a:solidFill>
                  <a:srgbClr val="84BD00"/>
                </a:solidFill>
                <a:latin typeface="Arial" panose="020B0604020202020204" pitchFamily="34" charset="0"/>
                <a:cs typeface="Arial" panose="020B0604020202020204" pitchFamily="34" charset="0"/>
              </a:rPr>
              <a:t>VOCÊ</a:t>
            </a:r>
            <a:r>
              <a:rPr lang="1046" sz="3600" b="1">
                <a:solidFill>
                  <a:srgbClr val="0033A0"/>
                </a:solidFill>
                <a:latin typeface="Arial" panose="020B0604020202020204" pitchFamily="34" charset="0"/>
                <a:cs typeface="Arial" panose="020B0604020202020204" pitchFamily="34" charset="0"/>
              </a:rPr>
              <a:t> tomará?</a:t>
            </a:r>
            <a:br>
              <a:rPr lang="1046" sz="3600" b="1">
                <a:solidFill>
                  <a:srgbClr val="0033A0"/>
                </a:solidFill>
                <a:latin typeface="Arial" panose="020B0604020202020204" pitchFamily="34" charset="0"/>
                <a:cs typeface="Arial" panose="020B0604020202020204" pitchFamily="34" charset="0"/>
              </a:rPr>
            </a:br>
            <a:endParaRPr lang="en-US" sz="2000" b="1" i="1">
              <a:solidFill>
                <a:srgbClr val="0033A0"/>
              </a:solidFill>
              <a:latin typeface="Arial" panose="020B0604020202020204" pitchFamily="34" charset="0"/>
              <a:cs typeface="Arial" panose="020B0604020202020204" pitchFamily="34" charset="0"/>
            </a:endParaRPr>
          </a:p>
          <a:p>
            <a:pPr algn="ctr">
              <a:spcAft>
                <a:spcPts val="1200"/>
              </a:spcAft>
              <a:defRPr b="0" i="0"/>
            </a:pPr>
            <a:r>
              <a:rPr lang="1046" sz="3600" b="1">
                <a:solidFill>
                  <a:srgbClr val="0033A0"/>
                </a:solidFill>
                <a:latin typeface="Arial" panose="020B0604020202020204" pitchFamily="34" charset="0"/>
                <a:cs typeface="Arial" panose="020B0604020202020204" pitchFamily="34" charset="0"/>
              </a:rPr>
              <a:t>Está na hora!</a:t>
            </a:r>
          </a:p>
          <a:p>
            <a:pPr algn="ctr">
              <a:spcAft>
                <a:spcPts val="1200"/>
              </a:spcAft>
              <a:defRPr b="0" i="0"/>
            </a:pPr>
            <a:r>
              <a:rPr lang="1046" sz="3600" b="1" i="0">
                <a:solidFill>
                  <a:srgbClr val="84BD00"/>
                </a:solidFill>
                <a:latin typeface="Arial" panose="020B0604020202020204" pitchFamily="34" charset="0"/>
                <a:cs typeface="Arial" panose="020B0604020202020204" pitchFamily="34" charset="0"/>
              </a:rPr>
              <a:t>“</a:t>
            </a:r>
            <a:r>
              <a:rPr lang="1046" sz="3600" b="1" i="1">
                <a:solidFill>
                  <a:srgbClr val="84BD00"/>
                </a:solidFill>
                <a:latin typeface="Arial" panose="020B0604020202020204" pitchFamily="34" charset="0"/>
                <a:cs typeface="Arial" panose="020B0604020202020204" pitchFamily="34" charset="0"/>
              </a:rPr>
              <a:t>Promova a segurança”</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429000"/>
            <a:ext cx="5822926" cy="2193109"/>
            <a:chOff x="2201532" y="2952144"/>
            <a:chExt cx="3808163"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0944" y="3223093"/>
              <a:ext cx="758750" cy="1922160"/>
            </a:xfrm>
            <a:prstGeom prst="rect">
              <a:avLst/>
            </a:prstGeom>
            <a:noFill/>
          </p:spPr>
          <p:txBody>
            <a:bodyPr wrap="square">
              <a:spAutoFit/>
            </a:bodyPr>
            <a:lstStyle/>
            <a:p>
              <a:pPr>
                <a:defRPr b="0" i="0"/>
              </a:pPr>
              <a:r>
                <a:rPr lang="1046" sz="12000" b="1">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8742" cy="1922160"/>
            </a:xfrm>
            <a:prstGeom prst="rect">
              <a:avLst/>
            </a:prstGeom>
            <a:noFill/>
          </p:spPr>
          <p:txBody>
            <a:bodyPr wrap="square">
              <a:spAutoFit/>
            </a:bodyPr>
            <a:lstStyle/>
            <a:p>
              <a:pPr>
                <a:defRPr b="0" i="0"/>
              </a:pPr>
              <a:r>
                <a:rPr lang="1046" sz="12000" b="1">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56642" y="3483452"/>
              <a:ext cx="3604832" cy="1525524"/>
            </a:xfrm>
            <a:prstGeom prst="rect">
              <a:avLst/>
            </a:prstGeom>
          </p:spPr>
          <p:txBody>
            <a:bodyPr wrap="square">
              <a:spAutoFit/>
            </a:bodyPr>
            <a:lstStyle/>
            <a:p>
              <a:pPr algn="ctr">
                <a:defRPr b="0" i="0"/>
              </a:pPr>
              <a:r>
                <a:rPr lang="1046" sz="1600">
                  <a:solidFill>
                    <a:schemeClr val="tx1">
                      <a:lumMod val="50000"/>
                      <a:lumOff val="50000"/>
                    </a:schemeClr>
                  </a:solidFill>
                  <a:latin typeface="Arial" panose="020B0604020202020204" pitchFamily="34" charset="0"/>
                  <a:cs typeface="Arial" panose="020B0604020202020204" pitchFamily="34" charset="0"/>
                </a:rPr>
                <a:t>Como empresa, temos a responsabilidade ética de garantir que cada colaborador volte para casa em segurança todos os dias.</a:t>
              </a:r>
            </a:p>
            <a:p>
              <a:pPr algn="ctr">
                <a:defRPr b="0" i="0"/>
              </a:pPr>
              <a:r>
                <a:rPr lang="1046" sz="1600">
                  <a:solidFill>
                    <a:schemeClr val="tx1">
                      <a:lumMod val="50000"/>
                      <a:lumOff val="50000"/>
                    </a:schemeClr>
                  </a:solidFill>
                  <a:latin typeface="Arial" panose="020B0604020202020204" pitchFamily="34" charset="0"/>
                  <a:cs typeface="Arial" panose="020B0604020202020204" pitchFamily="34" charset="0"/>
                </a:rPr>
                <a:t>A segurança é um elemento importante em todas as decisões que tomamos.</a:t>
              </a:r>
            </a:p>
            <a:p>
              <a:pPr algn="ctr">
                <a:defRPr b="0" i="0"/>
              </a:pPr>
              <a:r>
                <a:rPr lang="1046" sz="1400" i="1">
                  <a:solidFill>
                    <a:schemeClr val="tx1">
                      <a:lumMod val="50000"/>
                      <a:lumOff val="50000"/>
                    </a:schemeClr>
                  </a:solidFill>
                  <a:latin typeface="Arial" panose="020B0604020202020204" pitchFamily="34" charset="0"/>
                  <a:cs typeface="Arial" panose="020B0604020202020204" pitchFamily="34" charset="0"/>
                </a:rPr>
                <a:t>– Mark Burgess, Presidente e CEO</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667439"/>
            <a:ext cx="7058003" cy="2150989"/>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Não vale a pena se ferir por nada.</a:t>
            </a:r>
          </a:p>
          <a:p>
            <a:pPr marL="285750" indent="-285750" algn="l">
              <a:lnSpc>
                <a:spcPct val="150000"/>
              </a:lnSpc>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É possível evitar qualquer ferimento.</a:t>
            </a:r>
          </a:p>
          <a:p>
            <a:pPr marL="285750" indent="-285750" algn="l">
              <a:lnSpc>
                <a:spcPct val="150000"/>
              </a:lnSpc>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A segurança será gerenciada.</a:t>
            </a:r>
          </a:p>
          <a:p>
            <a:pPr marL="285750" indent="-285750" algn="l">
              <a:lnSpc>
                <a:spcPct val="150000"/>
              </a:lnSpc>
              <a:buClr>
                <a:srgbClr val="84BD00"/>
              </a:buClr>
              <a:buSzPct val="125000"/>
              <a:buFont typeface="Wingdings" panose="05000000000000000000" pitchFamily="2" charset="2"/>
              <a:buChar char="ü"/>
              <a:defRPr b="0" i="0"/>
            </a:pPr>
            <a:r>
              <a:rPr lang="1046">
                <a:latin typeface="Arial" panose="020B0604020202020204" pitchFamily="34" charset="0"/>
                <a:cs typeface="Arial" panose="020B0604020202020204" pitchFamily="34" charset="0"/>
              </a:rPr>
              <a:t>O comportamento seguro é uma condição para a continuidade do contrato de trabalho de todos os colaboradores.</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34258"/>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962333"/>
            <a:ext cx="7747362" cy="823783"/>
          </a:xfrm>
          <a:prstGeom prst="rect">
            <a:avLst/>
          </a:prstGeom>
          <a:noFill/>
        </p:spPr>
        <p:txBody>
          <a:bodyPr wrap="square">
            <a:spAutoFit/>
          </a:bodyPr>
          <a:lstStyle/>
          <a:p>
            <a:pPr algn="l">
              <a:defRPr b="0" i="0"/>
            </a:pPr>
            <a:r>
              <a:rPr lang="1046" sz="2400" b="1">
                <a:solidFill>
                  <a:srgbClr val="0033A0"/>
                </a:solidFill>
                <a:latin typeface="Arial" panose="020B0604020202020204" pitchFamily="34" charset="0"/>
                <a:cs typeface="Arial" panose="020B0604020202020204" pitchFamily="34" charset="0"/>
              </a:rPr>
              <a:t>O NOSSO COMPROMISSO COM A SEGURANÇA COMO VALOR FUNDAMENTAL</a:t>
            </a:r>
          </a:p>
        </p:txBody>
      </p:sp>
    </p:spTree>
    <p:extLst>
      <p:ext uri="{BB962C8B-B14F-4D97-AF65-F5344CB8AC3E}">
        <p14:creationId xmlns:p14="http://schemas.microsoft.com/office/powerpoint/2010/main" val="3733820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46" sz="3600" b="1">
                <a:solidFill>
                  <a:srgbClr val="0033A0"/>
                </a:solidFill>
                <a:latin typeface="Arial" panose="020B0604020202020204" pitchFamily="34" charset="0"/>
                <a:cs typeface="Arial" panose="020B0604020202020204" pitchFamily="34" charset="0"/>
              </a:rPr>
              <a:t>Estado atual</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6"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EVENTO GLOBAL DE SEGURANÇA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D043BB6B-68DE-409F-82DF-BE80F5DD82C9}" type="slidenum">
              <a:rPr lang="en-US" smtClean="0"/>
              <a:t>5</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Promova a segurança</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46" sz="2400" b="1">
                <a:solidFill>
                  <a:srgbClr val="0033A0"/>
                </a:solidFill>
                <a:latin typeface="Arial" panose="020B0604020202020204" pitchFamily="34" charset="0"/>
                <a:ea typeface="+mn-ea"/>
                <a:cs typeface="Arial" panose="020B0604020202020204" pitchFamily="34" charset="0"/>
              </a:rPr>
              <a:t>A NOSSA JORNADA DE SEGURANÇA</a:t>
            </a:r>
            <a:br>
              <a:rPr lang="1046"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3324257044"/>
              </p:ext>
            </p:extLst>
          </p:nvPr>
        </p:nvGraphicFramePr>
        <p:xfrm>
          <a:off x="285144" y="2217571"/>
          <a:ext cx="3727733" cy="24851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896003216"/>
              </p:ext>
            </p:extLst>
          </p:nvPr>
        </p:nvGraphicFramePr>
        <p:xfrm>
          <a:off x="8186622" y="2217571"/>
          <a:ext cx="3727733" cy="2485155"/>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563895" y="2217571"/>
            <a:ext cx="2928021" cy="579699"/>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46" sz="1600"/>
              <a:t>Redução atual em comparação a 2020</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444320" y="2761272"/>
            <a:ext cx="1915821" cy="1337830"/>
            <a:chOff x="1332689" y="4512665"/>
            <a:chExt cx="1915821" cy="1337830"/>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329848" y="5204164"/>
              <a:ext cx="1422288" cy="823783"/>
            </a:xfrm>
            <a:prstGeom prst="rect">
              <a:avLst/>
            </a:prstGeom>
            <a:noFill/>
          </p:spPr>
          <p:txBody>
            <a:bodyPr wrap="square" rtlCol="0">
              <a:spAutoFit/>
            </a:bodyPr>
            <a:lstStyle/>
            <a:p>
              <a:pPr algn="r">
                <a:defRPr b="0" i="0"/>
              </a:pPr>
              <a:r>
                <a:rPr lang="1046" sz="1200" b="1">
                  <a:solidFill>
                    <a:srgbClr val="0033A0"/>
                  </a:solidFill>
                  <a:latin typeface="Arial Black" panose="020B0A04020102020204" pitchFamily="34" charset="0"/>
                  <a:cs typeface="Arial" panose="020B0604020202020204" pitchFamily="34" charset="0"/>
                </a:rPr>
                <a:t>TRIR</a:t>
              </a:r>
            </a:p>
            <a:p>
              <a:pPr algn="r">
                <a:defRPr b="0" i="0"/>
              </a:pPr>
              <a:r>
                <a:rPr lang="1046" sz="1200" b="1">
                  <a:solidFill>
                    <a:srgbClr val="0033A0"/>
                  </a:solidFill>
                  <a:latin typeface="Arial" panose="020B0604020202020204" pitchFamily="34" charset="0"/>
                  <a:cs typeface="Arial" panose="020B0604020202020204" pitchFamily="34" charset="0"/>
                </a:rPr>
                <a:t>Taxa total</a:t>
              </a:r>
            </a:p>
            <a:p>
              <a:pPr algn="r">
                <a:defRPr b="0" i="0"/>
              </a:pPr>
              <a:r>
                <a:rPr lang="1046" sz="1200" b="1">
                  <a:solidFill>
                    <a:srgbClr val="0033A0"/>
                  </a:solidFill>
                  <a:latin typeface="Arial" panose="020B0604020202020204" pitchFamily="34" charset="0"/>
                  <a:cs typeface="Arial" panose="020B0604020202020204" pitchFamily="34" charset="0"/>
                </a:rPr>
                <a:t>de incidentes registráveis</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3293" y="4512665"/>
              <a:ext cx="1705217" cy="579699"/>
            </a:xfrm>
            <a:prstGeom prst="rect">
              <a:avLst/>
            </a:prstGeom>
            <a:noFill/>
          </p:spPr>
          <p:txBody>
            <a:bodyPr wrap="square" rtlCol="0">
              <a:spAutoFit/>
            </a:bodyPr>
            <a:lstStyle/>
            <a:p>
              <a:pPr algn="r">
                <a:defRPr b="0" i="0"/>
              </a:pPr>
              <a:r>
                <a:rPr lang="1046" sz="3200" b="1">
                  <a:ln>
                    <a:solidFill>
                      <a:schemeClr val="bg1"/>
                    </a:solidFill>
                  </a:ln>
                  <a:solidFill>
                    <a:srgbClr val="84BD00"/>
                  </a:solidFill>
                  <a:latin typeface="Arial" panose="020B0604020202020204" pitchFamily="34" charset="0"/>
                  <a:cs typeface="Arial" panose="020B0604020202020204" pitchFamily="34" charset="0"/>
                </a:rPr>
                <a:t>22,33%</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5902603" y="3716790"/>
            <a:ext cx="2060107" cy="1337830"/>
            <a:chOff x="3513381" y="4491694"/>
            <a:chExt cx="2060107" cy="1337830"/>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513381" y="5183193"/>
              <a:ext cx="1563733" cy="646331"/>
            </a:xfrm>
            <a:prstGeom prst="rect">
              <a:avLst/>
            </a:prstGeom>
            <a:noFill/>
          </p:spPr>
          <p:txBody>
            <a:bodyPr wrap="square" rtlCol="0">
              <a:spAutoFit/>
            </a:bodyPr>
            <a:lstStyle/>
            <a:p>
              <a:pPr algn="r">
                <a:defRPr b="0" i="0"/>
              </a:pPr>
              <a:r>
                <a:rPr lang="1046" sz="1200" b="1">
                  <a:solidFill>
                    <a:srgbClr val="0033A0"/>
                  </a:solidFill>
                  <a:latin typeface="Arial Black" panose="020B0A04020102020204" pitchFamily="34" charset="0"/>
                  <a:cs typeface="Arial" panose="020B0604020202020204" pitchFamily="34" charset="0"/>
                </a:rPr>
                <a:t>LTIR</a:t>
              </a:r>
            </a:p>
            <a:p>
              <a:pPr algn="r">
                <a:defRPr b="0" i="0"/>
              </a:pPr>
              <a:r>
                <a:rPr lang="1046" sz="1200" b="1">
                  <a:solidFill>
                    <a:srgbClr val="0033A0"/>
                  </a:solidFill>
                  <a:latin typeface="Arial" panose="020B0604020202020204" pitchFamily="34" charset="0"/>
                  <a:cs typeface="Arial" panose="020B0604020202020204" pitchFamily="34" charset="0"/>
                </a:rPr>
                <a:t>Taxa de incidentes</a:t>
              </a:r>
            </a:p>
            <a:p>
              <a:pPr algn="r">
                <a:defRPr b="0" i="0"/>
              </a:pPr>
              <a:r>
                <a:rPr lang="1046" sz="1200" b="1">
                  <a:solidFill>
                    <a:srgbClr val="0033A0"/>
                  </a:solidFill>
                  <a:latin typeface="Arial" panose="020B0604020202020204" pitchFamily="34" charset="0"/>
                  <a:cs typeface="Arial" panose="020B0604020202020204" pitchFamily="34" charset="0"/>
                </a:rPr>
                <a:t>com afastamento</a:t>
              </a:r>
            </a:p>
          </p:txBody>
        </p:sp>
        <p:sp>
          <p:nvSpPr>
            <p:cNvPr id="20" name="TextBox 19">
              <a:extLst>
                <a:ext uri="{FF2B5EF4-FFF2-40B4-BE49-F238E27FC236}">
                  <a16:creationId xmlns:a16="http://schemas.microsoft.com/office/drawing/2014/main" id="{F6252E08-B253-AB47-70D4-918C192DC3A3}"/>
                </a:ext>
              </a:extLst>
            </p:cNvPr>
            <p:cNvSpPr txBox="1"/>
            <p:nvPr/>
          </p:nvSpPr>
          <p:spPr>
            <a:xfrm>
              <a:off x="4009754" y="4491694"/>
              <a:ext cx="1563734" cy="579699"/>
            </a:xfrm>
            <a:prstGeom prst="rect">
              <a:avLst/>
            </a:prstGeom>
            <a:noFill/>
          </p:spPr>
          <p:txBody>
            <a:bodyPr wrap="square" rtlCol="0">
              <a:spAutoFit/>
            </a:bodyPr>
            <a:lstStyle/>
            <a:p>
              <a:pPr algn="r">
                <a:defRPr b="0" i="0"/>
              </a:pPr>
              <a:r>
                <a:rPr lang="1046" sz="3200" b="1">
                  <a:ln>
                    <a:solidFill>
                      <a:schemeClr val="bg1"/>
                    </a:solidFill>
                  </a:ln>
                  <a:solidFill>
                    <a:srgbClr val="84BD00"/>
                  </a:solidFill>
                  <a:latin typeface="Arial" panose="020B0604020202020204" pitchFamily="34" charset="0"/>
                  <a:cs typeface="Arial" panose="020B0604020202020204" pitchFamily="34" charset="0"/>
                </a:rPr>
                <a:t>18,18%</a:t>
              </a:r>
            </a:p>
          </p:txBody>
        </p:sp>
      </p:grpSp>
    </p:spTree>
    <p:extLst>
      <p:ext uri="{BB962C8B-B14F-4D97-AF65-F5344CB8AC3E}">
        <p14:creationId xmlns:p14="http://schemas.microsoft.com/office/powerpoint/2010/main" val="40008967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97378" cy="3447684"/>
          </a:xfrm>
          <a:prstGeom prst="rect">
            <a:avLst/>
          </a:prstGeom>
        </p:spPr>
        <p:txBody>
          <a:bodyPr wrap="square">
            <a:spAutoFit/>
          </a:bodyPr>
          <a:lstStyle/>
          <a:p>
            <a:pPr>
              <a:spcAft>
                <a:spcPts val="1200"/>
              </a:spcAft>
              <a:defRPr b="0" i="0"/>
            </a:pPr>
            <a:r>
              <a:rPr lang="1046" sz="2400" b="1">
                <a:solidFill>
                  <a:srgbClr val="0033A0"/>
                </a:solidFill>
                <a:latin typeface="Arial" panose="020B0604020202020204" pitchFamily="34" charset="0"/>
                <a:cs typeface="Arial" panose="020B0604020202020204" pitchFamily="34" charset="0"/>
              </a:rPr>
              <a:t>Investimentos corporativos em segurança</a:t>
            </a:r>
          </a:p>
          <a:p>
            <a:pPr marL="342900" indent="-342900">
              <a:spcAft>
                <a:spcPts val="1200"/>
              </a:spcAft>
              <a:buClr>
                <a:srgbClr val="84BD00"/>
              </a:buClr>
              <a:buSzPct val="126000"/>
              <a:buFont typeface="Wingdings" panose="05000000000000000000" pitchFamily="2" charset="2"/>
              <a:buChar char="ü"/>
              <a:defRPr b="0" i="0"/>
            </a:pPr>
            <a:r>
              <a:rPr lang="1046" sz="2000">
                <a:solidFill>
                  <a:srgbClr val="84BD00"/>
                </a:solidFill>
                <a:latin typeface="Arial" panose="020B0604020202020204" pitchFamily="34" charset="0"/>
                <a:cs typeface="Arial" panose="020B0604020202020204" pitchFamily="34" charset="0"/>
              </a:rPr>
              <a:t>Investimentos em infraestrutura</a:t>
            </a:r>
            <a:br>
              <a:rPr lang="1046" sz="2000">
                <a:solidFill>
                  <a:srgbClr val="84BD00"/>
                </a:solidFill>
                <a:latin typeface="Arial" panose="020B0604020202020204" pitchFamily="34" charset="0"/>
                <a:cs typeface="Arial" panose="020B0604020202020204" pitchFamily="34" charset="0"/>
              </a:rPr>
            </a:br>
            <a:r>
              <a:rPr lang="1046" sz="1600">
                <a:latin typeface="Arial" panose="020B0604020202020204" pitchFamily="34" charset="0"/>
                <a:cs typeface="Arial" panose="020B0604020202020204" pitchFamily="34" charset="0"/>
              </a:rPr>
              <a:t>Investimentos significativos em CAPEX realizados ao longo dos anos para melhorar diretamente a infraestrutura de segurança nas instalações.  </a:t>
            </a:r>
          </a:p>
          <a:p>
            <a:pPr marL="342900" lvl="0" indent="-342900">
              <a:spcAft>
                <a:spcPts val="1200"/>
              </a:spcAft>
              <a:buClr>
                <a:srgbClr val="84BD00"/>
              </a:buClr>
              <a:buSzPct val="126000"/>
              <a:buFont typeface="Wingdings" panose="05000000000000000000" pitchFamily="2" charset="2"/>
              <a:buChar char="ü"/>
              <a:defRPr b="0" i="0"/>
            </a:pPr>
            <a:r>
              <a:rPr lang="1046" sz="2000">
                <a:solidFill>
                  <a:srgbClr val="84BD00"/>
                </a:solidFill>
                <a:latin typeface="Arial" panose="020B0604020202020204" pitchFamily="34" charset="0"/>
                <a:cs typeface="Arial" panose="020B0604020202020204" pitchFamily="34" charset="0"/>
              </a:rPr>
              <a:t>Investimento em treinamento</a:t>
            </a:r>
            <a:br>
              <a:rPr lang="1046" sz="2000">
                <a:solidFill>
                  <a:srgbClr val="84BD00"/>
                </a:solidFill>
                <a:latin typeface="Arial" panose="020B0604020202020204" pitchFamily="34" charset="0"/>
                <a:cs typeface="Arial" panose="020B0604020202020204" pitchFamily="34" charset="0"/>
              </a:rPr>
            </a:br>
            <a:r>
              <a:rPr lang="1046" sz="1600">
                <a:solidFill>
                  <a:prstClr val="black"/>
                </a:solidFill>
                <a:latin typeface="Arial" panose="020B0604020202020204" pitchFamily="34" charset="0"/>
                <a:cs typeface="Arial" panose="020B0604020202020204" pitchFamily="34" charset="0"/>
              </a:rPr>
              <a:t>Dedicação e investimento adicionais em programas de treinamento de segurança, incluindo treinamento de novas contratações e Workshop de Envolvimento de Segurança para Supervisores.</a:t>
            </a:r>
            <a:endParaRPr lang="en-US" sz="200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a:blip r:embed="rId3">
            <a:extLst>
              <a:ext uri="{28A0092B-C50C-407E-A947-70E740481C1C}">
                <a14:useLocalDpi xmlns:a14="http://schemas.microsoft.com/office/drawing/2010/main" val="0"/>
              </a:ext>
            </a:extLst>
          </a:blip>
          <a:srcRect l="37230" t="43736" r="12069" b="-29"/>
          <a:stretch>
            <a:fillRect/>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6"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EVENTO GLOBAL DE SEGURANÇA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BE94F91F-926C-4A8D-824F-A3E6F8C122A7}" type="slidenum">
              <a:rPr lang="en-US" smtClean="0"/>
              <a:t>7</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Promova a segurança</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46" sz="2400" b="1">
                <a:solidFill>
                  <a:srgbClr val="0033A0"/>
                </a:solidFill>
                <a:latin typeface="Arial" panose="020B0604020202020204" pitchFamily="34" charset="0"/>
                <a:ea typeface="+mn-ea"/>
                <a:cs typeface="Arial" panose="020B0604020202020204" pitchFamily="34" charset="0"/>
              </a:rPr>
              <a:t>LESÕES NO 1º TRIMESTRE DE 2023</a:t>
            </a:r>
            <a:br>
              <a:rPr lang="1046"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pic>
        <p:nvPicPr>
          <p:cNvPr id="14" name="Graphic 13">
            <a:extLst>
              <a:ext uri="{FF2B5EF4-FFF2-40B4-BE49-F238E27FC236}">
                <a16:creationId xmlns:a16="http://schemas.microsoft.com/office/drawing/2014/main" id="{209930D1-59AD-AC78-E2AE-38F567F45CE4}"/>
              </a:ext>
            </a:extLst>
          </p:cNvPr>
          <p:cNvPicPr>
            <a:picLocks noChangeAspect="1"/>
          </p:cNvPicPr>
          <p:nvPr/>
        </p:nvPicPr>
        <p:blipFill>
          <a:blip r:embed="rId6">
            <a:extLst>
              <a:ext uri="{96DAC541-7B7A-43D3-8B79-37D633B846F1}">
                <asvg:svgBlip xmlns:asvg="http://schemas.microsoft.com/office/drawing/2016/SVG/main" r:embed="rId7"/>
              </a:ext>
            </a:extLst>
          </a:blip>
          <a:srcRect r="47853"/>
          <a:stretch>
            <a:fillRect/>
          </a:stretch>
        </p:blipFill>
        <p:spPr>
          <a:xfrm>
            <a:off x="398104" y="1948940"/>
            <a:ext cx="3653268" cy="3815490"/>
          </a:xfrm>
          <a:prstGeom prst="rect">
            <a:avLst/>
          </a:prstGeom>
        </p:spPr>
      </p:pic>
      <p:pic>
        <p:nvPicPr>
          <p:cNvPr id="17" name="Graphic 16">
            <a:extLst>
              <a:ext uri="{FF2B5EF4-FFF2-40B4-BE49-F238E27FC236}">
                <a16:creationId xmlns:a16="http://schemas.microsoft.com/office/drawing/2014/main" id="{312E4A39-9E48-7A1F-08D6-A33A7D1C81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93054" y="1948940"/>
            <a:ext cx="3190209" cy="3585795"/>
          </a:xfrm>
          <a:prstGeom prst="rect">
            <a:avLst/>
          </a:prstGeom>
        </p:spPr>
      </p:pic>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7896" cy="1464503"/>
          </a:xfrm>
          <a:prstGeom prst="rect">
            <a:avLst/>
          </a:prstGeom>
          <a:noFill/>
        </p:spPr>
        <p:txBody>
          <a:bodyPr wrap="square">
            <a:spAutoFit/>
          </a:bodyPr>
          <a:lstStyle/>
          <a:p>
            <a:pPr rtl="0">
              <a:defRPr b="0" i="0"/>
            </a:pPr>
            <a:r>
              <a:rPr lang="1046">
                <a:latin typeface="Arial" panose="020B0604020202020204" pitchFamily="34" charset="0"/>
                <a:cs typeface="Arial" panose="020B0604020202020204" pitchFamily="34" charset="0"/>
              </a:rPr>
              <a:t>A nossa jornada de segurança tem melhorado, mas ainda ocorrem lesões que afetam a vida dos colaboradores. </a:t>
            </a:r>
          </a:p>
          <a:p>
            <a:pPr rtl="0"/>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101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6"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EVENTO GLOBAL DE SEGURANÇA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F0F79923-B7C4-47F7-B3C5-24B603D7E14E}" type="slidenum">
              <a:rPr lang="en-US" smtClean="0"/>
              <a:t>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2983" y="6354216"/>
            <a:ext cx="9194829" cy="396636"/>
          </a:xfrm>
          <a:prstGeom prst="rect">
            <a:avLst/>
          </a:prstGeom>
          <a:noFill/>
          <a:effectLst/>
        </p:spPr>
        <p:txBody>
          <a:bodyPr wrap="square" rtlCol="0">
            <a:spAutoFit/>
          </a:bodyPr>
          <a:lstStyle/>
          <a:p>
            <a:pPr>
              <a:spcAft>
                <a:spcPts val="1200"/>
              </a:spcAft>
              <a:defRPr b="0" i="0"/>
            </a:pPr>
            <a:r>
              <a:rPr lang="104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Promova a segurança</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25076"/>
            <a:ext cx="10728960" cy="731520"/>
          </a:xfrm>
        </p:spPr>
        <p:txBody>
          <a:bodyPr>
            <a:normAutofit/>
          </a:bodyPr>
          <a:lstStyle/>
          <a:p>
            <a:pPr>
              <a:defRPr b="0" i="0"/>
            </a:pPr>
            <a:r>
              <a:rPr lang="1046" sz="2400" b="1">
                <a:solidFill>
                  <a:srgbClr val="0033A0"/>
                </a:solidFill>
                <a:latin typeface="Arial" panose="020B0604020202020204" pitchFamily="34" charset="0"/>
                <a:ea typeface="+mn-ea"/>
                <a:cs typeface="Arial" panose="020B0604020202020204" pitchFamily="34" charset="0"/>
              </a:rPr>
              <a:t>A jornada de segurança da Mauser</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2983" y="1609718"/>
            <a:ext cx="10016148" cy="3939454"/>
            <a:chOff x="792983" y="1824461"/>
            <a:chExt cx="10016148" cy="3939454"/>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3939454"/>
              <a:chOff x="815038" y="1131698"/>
              <a:chExt cx="10445157" cy="4304235"/>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6" sz="1400" b="1">
                    <a:solidFill>
                      <a:srgbClr val="84BD00"/>
                    </a:solidFill>
                    <a:latin typeface="Arial" panose="020B0604020202020204" pitchFamily="34" charset="0"/>
                    <a:cs typeface="Arial" panose="020B0604020202020204" pitchFamily="34" charset="0"/>
                  </a:rPr>
                  <a:t>Regras/regulamentos do governo e da empresa</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6" sz="1400" b="1">
                    <a:solidFill>
                      <a:srgbClr val="84BD00"/>
                    </a:solidFill>
                    <a:latin typeface="Arial" panose="020B0604020202020204" pitchFamily="34" charset="0"/>
                    <a:cs typeface="Arial" panose="020B0604020202020204" pitchFamily="34" charset="0"/>
                  </a:rPr>
                  <a:t>Desenvolvimento de um ambiente de trabalho seguro</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6" sz="1400" b="1">
                    <a:solidFill>
                      <a:srgbClr val="84BD00"/>
                    </a:solidFill>
                    <a:latin typeface="Arial" panose="020B0604020202020204" pitchFamily="34" charset="0"/>
                    <a:cs typeface="Arial" panose="020B0604020202020204" pitchFamily="34" charset="0"/>
                  </a:rPr>
                  <a:t>Controles de engenharia</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6" sz="1400" b="1">
                    <a:solidFill>
                      <a:srgbClr val="84BD00"/>
                    </a:solidFill>
                    <a:latin typeface="Arial" panose="020B0604020202020204" pitchFamily="34" charset="0"/>
                    <a:cs typeface="Arial" panose="020B0604020202020204" pitchFamily="34" charset="0"/>
                  </a:rPr>
                  <a:t>Liderança</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31849" y="3852955"/>
                <a:ext cx="2748689" cy="1430100"/>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6" sz="1200">
                    <a:latin typeface="Arial" panose="020B0604020202020204" pitchFamily="34" charset="0"/>
                    <a:cs typeface="Arial" panose="020B0604020202020204" pitchFamily="34" charset="0"/>
                  </a:rPr>
                  <a:t>Nos últimos anos, identificação de gargalos de ativos de alto risco, projeto e instalação de proteções necessárias em máquinas.</a:t>
                </a:r>
              </a:p>
              <a:p>
                <a:pPr>
                  <a:lnSpc>
                    <a:spcPct val="90000"/>
                  </a:lnSpc>
                  <a:spcBef>
                    <a:spcPts val="1200"/>
                  </a:spcBef>
                  <a:spcAft>
                    <a:spcPts val="600"/>
                  </a:spcAft>
                  <a:buClr>
                    <a:schemeClr val="tx1"/>
                  </a:buClr>
                  <a:defRPr b="0" i="0"/>
                </a:pPr>
                <a:r>
                  <a:rPr lang="1046" sz="1200" b="1">
                    <a:latin typeface="Arial" panose="020B0604020202020204" pitchFamily="34" charset="0"/>
                    <a:cs typeface="Arial" panose="020B0604020202020204" pitchFamily="34" charset="0"/>
                  </a:rPr>
                  <a:t>Foco: Eliminação de                                          riscos de segurança</a:t>
                </a:r>
                <a:endParaRPr lang="en-US"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5944" cy="940066"/>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6" sz="1400">
                    <a:latin typeface="Arial" panose="020B0604020202020204" pitchFamily="34" charset="0"/>
                    <a:cs typeface="Arial" panose="020B0604020202020204" pitchFamily="34" charset="0"/>
                  </a:rPr>
                  <a:t>Os principais elementos para o desenvolvimento e manutenção de um ambiente de trabalho seguro</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3898352"/>
                <a:ext cx="2793374" cy="1430100"/>
              </a:xfrm>
              <a:prstGeom prst="rect">
                <a:avLst/>
              </a:prstGeom>
              <a:noFill/>
            </p:spPr>
            <p:txBody>
              <a:bodyPr wrap="square" rtlCol="0">
                <a:spAutoFit/>
              </a:bodyPr>
              <a:lstStyle/>
              <a:p>
                <a:pPr>
                  <a:lnSpc>
                    <a:spcPct val="90000"/>
                  </a:lnSpc>
                  <a:spcBef>
                    <a:spcPts val="1200"/>
                  </a:spcBef>
                  <a:spcAft>
                    <a:spcPts val="600"/>
                  </a:spcAft>
                  <a:buClr>
                    <a:schemeClr val="tx1"/>
                  </a:buClr>
                  <a:defRPr b="0" i="0"/>
                </a:pPr>
                <a:r>
                  <a:rPr lang="1046" sz="1200">
                    <a:latin typeface="Arial" panose="020B0604020202020204" pitchFamily="34" charset="0"/>
                    <a:cs typeface="Arial" panose="020B0604020202020204" pitchFamily="34" charset="0"/>
                  </a:rPr>
                  <a:t>Nos últimos cinco anos, a Mauser aumentou seu compromisso com os regulamentos da OSHA, juntamente com a introdução das nossas “Regras que salvam vidas”.</a:t>
                </a:r>
              </a:p>
              <a:p>
                <a:pPr>
                  <a:lnSpc>
                    <a:spcPct val="90000"/>
                  </a:lnSpc>
                  <a:spcBef>
                    <a:spcPts val="1200"/>
                  </a:spcBef>
                  <a:spcAft>
                    <a:spcPts val="600"/>
                  </a:spcAft>
                  <a:buClr>
                    <a:schemeClr val="tx1"/>
                  </a:buClr>
                  <a:defRPr b="0" i="0"/>
                </a:pPr>
                <a:r>
                  <a:rPr lang="1046" sz="1200" b="1">
                    <a:latin typeface="Arial" panose="020B0604020202020204" pitchFamily="34" charset="0"/>
                    <a:cs typeface="Arial" panose="020B0604020202020204" pitchFamily="34" charset="0"/>
                  </a:rPr>
                  <a:t>Foco: Conformidade</a:t>
                </a:r>
                <a:endParaRPr lang="en-US"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63929" y="3822474"/>
                <a:ext cx="2748689" cy="1610113"/>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6" sz="1200">
                    <a:latin typeface="Arial" panose="020B0604020202020204" pitchFamily="34" charset="0"/>
                    <a:cs typeface="Arial" panose="020B0604020202020204" pitchFamily="34" charset="0"/>
                  </a:rPr>
                  <a:t>Desenvolvimento dos nossos líderes em relação a comportamentos e ações que endossem uma cultura em que os colaboradores participem ativamente da segurança.</a:t>
                </a:r>
              </a:p>
              <a:p>
                <a:pPr>
                  <a:lnSpc>
                    <a:spcPct val="90000"/>
                  </a:lnSpc>
                  <a:spcBef>
                    <a:spcPts val="1200"/>
                  </a:spcBef>
                  <a:spcAft>
                    <a:spcPts val="600"/>
                  </a:spcAft>
                  <a:buClr>
                    <a:schemeClr val="tx1"/>
                  </a:buClr>
                  <a:defRPr b="0" i="0"/>
                </a:pPr>
                <a:r>
                  <a:rPr lang="1046" sz="1200" b="1">
                    <a:latin typeface="Arial" panose="020B0604020202020204" pitchFamily="34" charset="0"/>
                    <a:cs typeface="Arial" panose="020B0604020202020204" pitchFamily="34" charset="0"/>
                  </a:rPr>
                  <a:t>Foco: Compromisso</a:t>
                </a:r>
                <a:endParaRPr lang="en-US" sz="120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2983" y="3067893"/>
              <a:ext cx="1614904"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6" sz="1200" b="1">
                  <a:solidFill>
                    <a:srgbClr val="84BD00"/>
                  </a:solidFill>
                  <a:latin typeface="Arial" panose="020B0604020202020204" pitchFamily="34" charset="0"/>
                  <a:cs typeface="Arial" panose="020B0604020202020204" pitchFamily="34" charset="0"/>
                </a:rPr>
                <a:t>Onde começamos</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207839" y="3067893"/>
              <a:ext cx="1698367" cy="258532"/>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6" sz="1200" b="1">
                  <a:solidFill>
                    <a:srgbClr val="84BD00"/>
                  </a:solidFill>
                  <a:latin typeface="Arial" panose="020B0604020202020204" pitchFamily="34" charset="0"/>
                  <a:cs typeface="Arial" panose="020B0604020202020204" pitchFamily="34" charset="0"/>
                </a:rPr>
                <a:t>O que temos feito</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3755" y="3067893"/>
              <a:ext cx="1355059"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6" sz="1200" b="1">
                  <a:solidFill>
                    <a:srgbClr val="84BD00"/>
                  </a:solidFill>
                  <a:latin typeface="Arial" panose="020B0604020202020204" pitchFamily="34" charset="0"/>
                  <a:cs typeface="Arial" panose="020B0604020202020204" pitchFamily="34" charset="0"/>
                </a:rPr>
                <a:t>Onde estamos</a:t>
              </a:r>
            </a:p>
          </p:txBody>
        </p:sp>
      </p:grpSp>
    </p:spTree>
    <p:extLst>
      <p:ext uri="{BB962C8B-B14F-4D97-AF65-F5344CB8AC3E}">
        <p14:creationId xmlns:p14="http://schemas.microsoft.com/office/powerpoint/2010/main" val="1725687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46" sz="3600" b="1">
                <a:solidFill>
                  <a:srgbClr val="0033A0"/>
                </a:solidFill>
                <a:latin typeface="Arial" panose="020B0604020202020204" pitchFamily="34" charset="0"/>
                <a:cs typeface="Arial" panose="020B0604020202020204" pitchFamily="34" charset="0"/>
              </a:rPr>
              <a:t>Os pilares da nossa cultura de segurança</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cfbbe8b-0315-4333-80c0-0d9bf9bb1cae">
      <Terms xmlns="http://schemas.microsoft.com/office/infopath/2007/PartnerControls"/>
    </lcf76f155ced4ddcb4097134ff3c332f>
    <TaxCatchAll xmlns="16a9e357-cab0-4ee7-b340-887158dfc22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6" ma:contentTypeDescription="Create a new document." ma:contentTypeScope="" ma:versionID="567d86a56796cb6bfaada5efc241091a">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aacd2eda064a7a65f1eea34cd907d275"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99dcb-4bd7-428e-ad5a-507112b7cd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c4bfc-ca6c-45c9-a64f-598e809ef649}" ma:internalName="TaxCatchAll" ma:showField="CatchAllData" ma:web="16a9e357-cab0-4ee7-b340-887158dfc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 ds:uri="acfbbe8b-0315-4333-80c0-0d9bf9bb1cae"/>
    <ds:schemaRef ds:uri="16a9e357-cab0-4ee7-b340-887158dfc22e"/>
  </ds:schemaRefs>
</ds:datastoreItem>
</file>

<file path=customXml/itemProps2.xml><?xml version="1.0" encoding="utf-8"?>
<ds:datastoreItem xmlns:ds="http://schemas.openxmlformats.org/officeDocument/2006/customXml" ds:itemID="{5948726E-8085-43C5-8757-4AC240FAC929}">
  <ds:schemaRefs>
    <ds:schemaRef ds:uri="http://schemas.microsoft.com/sharepoint/v3/contenttype/forms"/>
  </ds:schemaRefs>
</ds:datastoreItem>
</file>

<file path=customXml/itemProps3.xml><?xml version="1.0" encoding="utf-8"?>
<ds:datastoreItem xmlns:ds="http://schemas.openxmlformats.org/officeDocument/2006/customXml" ds:itemID="{45675535-C1F8-4AA2-B627-74F89B18CB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bbe8b-0315-4333-80c0-0d9bf9bb1cae"/>
    <ds:schemaRef ds:uri="16a9e357-cab0-4ee7-b340-887158dfc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13342</TotalTime>
  <Words>3050</Words>
  <Application>Microsoft Office PowerPoint</Application>
  <PresentationFormat>Widescreen</PresentationFormat>
  <Paragraphs>321</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Acme Gothic</vt:lpstr>
      <vt:lpstr>Arial</vt:lpstr>
      <vt:lpstr>Arial Black</vt:lpstr>
      <vt:lpstr>Calibri</vt:lpstr>
      <vt:lpstr>Calibri Light</vt:lpstr>
      <vt:lpstr>DIN Pro</vt:lpstr>
      <vt:lpstr>Wingdings</vt:lpstr>
      <vt:lpstr>Office Theme</vt:lpstr>
      <vt:lpstr>PowerPoint Presentation</vt:lpstr>
      <vt:lpstr>PowerPoint Presentation</vt:lpstr>
      <vt:lpstr>PowerPoint Presentation</vt:lpstr>
      <vt:lpstr>PowerPoint Presentation</vt:lpstr>
      <vt:lpstr>A NOSSA JORNADA DE SEGURANÇA </vt:lpstr>
      <vt:lpstr>PowerPoint Presentation</vt:lpstr>
      <vt:lpstr>LESÕES NO 1º TRIMESTRE DE 2023 </vt:lpstr>
      <vt:lpstr>A jornada de segurança da Mauser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Melissa DeLorenzo</cp:lastModifiedBy>
  <cp:revision>33</cp:revision>
  <dcterms:created xsi:type="dcterms:W3CDTF">2023-04-05T19:27:26Z</dcterms:created>
  <dcterms:modified xsi:type="dcterms:W3CDTF">2023-05-23T21:02:25Z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0x010100B3D3BBDE03C62B42B7D1AAD33A91D428</vt:lpwstr>
  </property>
  <property fmtid="{D5CDD505-2E9C-101B-9397-08002B2CF9AE}" pid="3" name="MediaServiceImageTags">
    <vt:lpwstr/>
  </property>
</Properties>
</file>