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7CAC0-A893-4E3D-A579-F077491382F1}" v="5" dt="2023-05-23T20:44:26.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56" d="100"/>
          <a:sy n="56" d="100"/>
        </p:scale>
        <p:origin x="78" y="81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Lorenzo" userId="0f5fd004-ffbc-41ed-80ea-8d5ed1e813b8" providerId="ADAL" clId="{1247CAC0-A893-4E3D-A579-F077491382F1}"/>
    <pc:docChg chg="undo custSel modSld modMainMaster">
      <pc:chgData name="Melissa DeLorenzo" userId="0f5fd004-ffbc-41ed-80ea-8d5ed1e813b8" providerId="ADAL" clId="{1247CAC0-A893-4E3D-A579-F077491382F1}" dt="2023-05-23T20:46:17.881" v="252" actId="1035"/>
      <pc:docMkLst>
        <pc:docMk/>
      </pc:docMkLst>
      <pc:sldChg chg="modSp mod">
        <pc:chgData name="Melissa DeLorenzo" userId="0f5fd004-ffbc-41ed-80ea-8d5ed1e813b8" providerId="ADAL" clId="{1247CAC0-A893-4E3D-A579-F077491382F1}" dt="2023-05-23T20:34:33.547" v="19" actId="1035"/>
        <pc:sldMkLst>
          <pc:docMk/>
          <pc:sldMk cId="309841290" sldId="256"/>
        </pc:sldMkLst>
        <pc:spChg chg="mod">
          <ac:chgData name="Melissa DeLorenzo" userId="0f5fd004-ffbc-41ed-80ea-8d5ed1e813b8" providerId="ADAL" clId="{1247CAC0-A893-4E3D-A579-F077491382F1}" dt="2023-05-23T20:34:33.547" v="19" actId="1035"/>
          <ac:spMkLst>
            <pc:docMk/>
            <pc:sldMk cId="309841290" sldId="256"/>
            <ac:spMk id="9" creationId="{1CA947BF-ABA2-4088-9D40-250C382CFAF0}"/>
          </ac:spMkLst>
        </pc:spChg>
      </pc:sldChg>
      <pc:sldChg chg="addSp modSp mod">
        <pc:chgData name="Melissa DeLorenzo" userId="0f5fd004-ffbc-41ed-80ea-8d5ed1e813b8" providerId="ADAL" clId="{1247CAC0-A893-4E3D-A579-F077491382F1}" dt="2023-05-23T20:44:43.795" v="225" actId="1038"/>
        <pc:sldMkLst>
          <pc:docMk/>
          <pc:sldMk cId="1904048126" sldId="265"/>
        </pc:sldMkLst>
        <pc:spChg chg="add mod">
          <ac:chgData name="Melissa DeLorenzo" userId="0f5fd004-ffbc-41ed-80ea-8d5ed1e813b8" providerId="ADAL" clId="{1247CAC0-A893-4E3D-A579-F077491382F1}" dt="2023-05-23T20:44:11.180" v="188" actId="1076"/>
          <ac:spMkLst>
            <pc:docMk/>
            <pc:sldMk cId="1904048126" sldId="265"/>
            <ac:spMk id="2" creationId="{8FC7FAAA-2404-B51A-4F83-9E12DA94FFD3}"/>
          </ac:spMkLst>
        </pc:spChg>
        <pc:spChg chg="add mod">
          <ac:chgData name="Melissa DeLorenzo" userId="0f5fd004-ffbc-41ed-80ea-8d5ed1e813b8" providerId="ADAL" clId="{1247CAC0-A893-4E3D-A579-F077491382F1}" dt="2023-05-23T20:44:16.291" v="190" actId="1076"/>
          <ac:spMkLst>
            <pc:docMk/>
            <pc:sldMk cId="1904048126" sldId="265"/>
            <ac:spMk id="8" creationId="{AEF56282-D05D-895C-83D2-DE62DAD5C594}"/>
          </ac:spMkLst>
        </pc:spChg>
        <pc:spChg chg="add mod">
          <ac:chgData name="Melissa DeLorenzo" userId="0f5fd004-ffbc-41ed-80ea-8d5ed1e813b8" providerId="ADAL" clId="{1247CAC0-A893-4E3D-A579-F077491382F1}" dt="2023-05-23T20:44:20.341" v="192" actId="1076"/>
          <ac:spMkLst>
            <pc:docMk/>
            <pc:sldMk cId="1904048126" sldId="265"/>
            <ac:spMk id="11" creationId="{D9E2F6EF-6C21-5210-6F27-C49B59688BF3}"/>
          </ac:spMkLst>
        </pc:spChg>
        <pc:spChg chg="mod">
          <ac:chgData name="Melissa DeLorenzo" userId="0f5fd004-ffbc-41ed-80ea-8d5ed1e813b8" providerId="ADAL" clId="{1247CAC0-A893-4E3D-A579-F077491382F1}" dt="2023-05-23T20:43:56.261" v="184" actId="1076"/>
          <ac:spMkLst>
            <pc:docMk/>
            <pc:sldMk cId="1904048126" sldId="265"/>
            <ac:spMk id="14" creationId="{CADB3204-155B-43F9-8F9F-B28A4BEB3462}"/>
          </ac:spMkLst>
        </pc:spChg>
        <pc:spChg chg="add mod">
          <ac:chgData name="Melissa DeLorenzo" userId="0f5fd004-ffbc-41ed-80ea-8d5ed1e813b8" providerId="ADAL" clId="{1247CAC0-A893-4E3D-A579-F077491382F1}" dt="2023-05-23T20:44:35.256" v="197" actId="1038"/>
          <ac:spMkLst>
            <pc:docMk/>
            <pc:sldMk cId="1904048126" sldId="265"/>
            <ac:spMk id="15" creationId="{28EA2394-4D12-B480-A693-EB3F77E6575C}"/>
          </ac:spMkLst>
        </pc:spChg>
        <pc:spChg chg="mod">
          <ac:chgData name="Melissa DeLorenzo" userId="0f5fd004-ffbc-41ed-80ea-8d5ed1e813b8" providerId="ADAL" clId="{1247CAC0-A893-4E3D-A579-F077491382F1}" dt="2023-05-23T20:44:02.646" v="186" actId="14100"/>
          <ac:spMkLst>
            <pc:docMk/>
            <pc:sldMk cId="1904048126" sldId="265"/>
            <ac:spMk id="16" creationId="{FC67E012-7BC7-4D9E-864B-154D8A49DB83}"/>
          </ac:spMkLst>
        </pc:spChg>
        <pc:spChg chg="add mod">
          <ac:chgData name="Melissa DeLorenzo" userId="0f5fd004-ffbc-41ed-80ea-8d5ed1e813b8" providerId="ADAL" clId="{1247CAC0-A893-4E3D-A579-F077491382F1}" dt="2023-05-23T20:44:30.239" v="196" actId="1076"/>
          <ac:spMkLst>
            <pc:docMk/>
            <pc:sldMk cId="1904048126" sldId="265"/>
            <ac:spMk id="20" creationId="{268C59B1-C85A-43A1-B4CD-94585DB8AFFC}"/>
          </ac:spMkLst>
        </pc:spChg>
        <pc:spChg chg="mod">
          <ac:chgData name="Melissa DeLorenzo" userId="0f5fd004-ffbc-41ed-80ea-8d5ed1e813b8" providerId="ADAL" clId="{1247CAC0-A893-4E3D-A579-F077491382F1}" dt="2023-05-23T20:44:43.795" v="225" actId="1038"/>
          <ac:spMkLst>
            <pc:docMk/>
            <pc:sldMk cId="1904048126" sldId="265"/>
            <ac:spMk id="36" creationId="{BB61ADA6-1279-4166-8A36-130DCBA8FA5E}"/>
          </ac:spMkLst>
        </pc:spChg>
      </pc:sldChg>
      <pc:sldChg chg="modSp mod">
        <pc:chgData name="Melissa DeLorenzo" userId="0f5fd004-ffbc-41ed-80ea-8d5ed1e813b8" providerId="ADAL" clId="{1247CAC0-A893-4E3D-A579-F077491382F1}" dt="2023-05-23T20:46:17.881" v="252" actId="1035"/>
        <pc:sldMkLst>
          <pc:docMk/>
          <pc:sldMk cId="2686354981" sldId="266"/>
        </pc:sldMkLst>
        <pc:spChg chg="mod">
          <ac:chgData name="Melissa DeLorenzo" userId="0f5fd004-ffbc-41ed-80ea-8d5ed1e813b8" providerId="ADAL" clId="{1247CAC0-A893-4E3D-A579-F077491382F1}" dt="2023-05-23T20:46:17.881" v="252" actId="1035"/>
          <ac:spMkLst>
            <pc:docMk/>
            <pc:sldMk cId="2686354981" sldId="266"/>
            <ac:spMk id="20" creationId="{84DE6014-B219-4037-92AC-6765DC402175}"/>
          </ac:spMkLst>
        </pc:spChg>
        <pc:spChg chg="mod">
          <ac:chgData name="Melissa DeLorenzo" userId="0f5fd004-ffbc-41ed-80ea-8d5ed1e813b8" providerId="ADAL" clId="{1247CAC0-A893-4E3D-A579-F077491382F1}" dt="2023-05-23T20:45:47.775" v="249" actId="1035"/>
          <ac:spMkLst>
            <pc:docMk/>
            <pc:sldMk cId="2686354981" sldId="266"/>
            <ac:spMk id="21" creationId="{920972AF-996A-44CF-B9BE-904936B9535D}"/>
          </ac:spMkLst>
        </pc:spChg>
        <pc:grpChg chg="mod">
          <ac:chgData name="Melissa DeLorenzo" userId="0f5fd004-ffbc-41ed-80ea-8d5ed1e813b8" providerId="ADAL" clId="{1247CAC0-A893-4E3D-A579-F077491382F1}" dt="2023-05-23T20:45:33.808" v="238" actId="1076"/>
          <ac:grpSpMkLst>
            <pc:docMk/>
            <pc:sldMk cId="2686354981" sldId="266"/>
            <ac:grpSpMk id="29" creationId="{D9038892-7A7B-437F-8D34-4DE73695E805}"/>
          </ac:grpSpMkLst>
        </pc:grpChg>
      </pc:sldChg>
      <pc:sldChg chg="modSp mod">
        <pc:chgData name="Melissa DeLorenzo" userId="0f5fd004-ffbc-41ed-80ea-8d5ed1e813b8" providerId="ADAL" clId="{1247CAC0-A893-4E3D-A579-F077491382F1}" dt="2023-05-23T20:37:22.898" v="64" actId="1036"/>
        <pc:sldMkLst>
          <pc:docMk/>
          <pc:sldMk cId="3733820978" sldId="268"/>
        </pc:sldMkLst>
        <pc:spChg chg="mod">
          <ac:chgData name="Melissa DeLorenzo" userId="0f5fd004-ffbc-41ed-80ea-8d5ed1e813b8" providerId="ADAL" clId="{1247CAC0-A893-4E3D-A579-F077491382F1}" dt="2023-05-23T20:36:43.162" v="29" actId="14100"/>
          <ac:spMkLst>
            <pc:docMk/>
            <pc:sldMk cId="3733820978" sldId="268"/>
            <ac:spMk id="3" creationId="{E107C2F1-C247-6520-EA6F-2E94F9662346}"/>
          </ac:spMkLst>
        </pc:spChg>
        <pc:spChg chg="mod">
          <ac:chgData name="Melissa DeLorenzo" userId="0f5fd004-ffbc-41ed-80ea-8d5ed1e813b8" providerId="ADAL" clId="{1247CAC0-A893-4E3D-A579-F077491382F1}" dt="2023-05-23T20:37:22.898" v="64" actId="1036"/>
          <ac:spMkLst>
            <pc:docMk/>
            <pc:sldMk cId="3733820978" sldId="268"/>
            <ac:spMk id="4" creationId="{A728602C-AF9A-06C8-1097-D858633E2663}"/>
          </ac:spMkLst>
        </pc:spChg>
        <pc:spChg chg="mod">
          <ac:chgData name="Melissa DeLorenzo" userId="0f5fd004-ffbc-41ed-80ea-8d5ed1e813b8" providerId="ADAL" clId="{1247CAC0-A893-4E3D-A579-F077491382F1}" dt="2023-05-23T20:37:16.188" v="63" actId="1035"/>
          <ac:spMkLst>
            <pc:docMk/>
            <pc:sldMk cId="3733820978" sldId="268"/>
            <ac:spMk id="10" creationId="{6EE39A9F-B7DA-20FB-92B4-1F1072597373}"/>
          </ac:spMkLst>
        </pc:spChg>
        <pc:spChg chg="mod">
          <ac:chgData name="Melissa DeLorenzo" userId="0f5fd004-ffbc-41ed-80ea-8d5ed1e813b8" providerId="ADAL" clId="{1247CAC0-A893-4E3D-A579-F077491382F1}" dt="2023-05-23T20:36:51.974" v="37" actId="1036"/>
          <ac:spMkLst>
            <pc:docMk/>
            <pc:sldMk cId="3733820978" sldId="268"/>
            <ac:spMk id="11" creationId="{7D069281-99D8-0643-5301-FC8ACE8238AC}"/>
          </ac:spMkLst>
        </pc:spChg>
        <pc:grpChg chg="mod">
          <ac:chgData name="Melissa DeLorenzo" userId="0f5fd004-ffbc-41ed-80ea-8d5ed1e813b8" providerId="ADAL" clId="{1247CAC0-A893-4E3D-A579-F077491382F1}" dt="2023-05-23T20:37:06.660" v="55" actId="1036"/>
          <ac:grpSpMkLst>
            <pc:docMk/>
            <pc:sldMk cId="3733820978" sldId="268"/>
            <ac:grpSpMk id="7" creationId="{DBC5C22A-60FE-3F64-D330-03FD567B5D4F}"/>
          </ac:grpSpMkLst>
        </pc:grpChg>
      </pc:sldChg>
      <pc:sldChg chg="modSp mod">
        <pc:chgData name="Melissa DeLorenzo" userId="0f5fd004-ffbc-41ed-80ea-8d5ed1e813b8" providerId="ADAL" clId="{1247CAC0-A893-4E3D-A579-F077491382F1}" dt="2023-05-23T20:42:42.815" v="181" actId="1036"/>
        <pc:sldMkLst>
          <pc:docMk/>
          <pc:sldMk cId="3549175973" sldId="272"/>
        </pc:sldMkLst>
        <pc:spChg chg="mod">
          <ac:chgData name="Melissa DeLorenzo" userId="0f5fd004-ffbc-41ed-80ea-8d5ed1e813b8" providerId="ADAL" clId="{1247CAC0-A893-4E3D-A579-F077491382F1}" dt="2023-05-23T20:42:33.944" v="173" actId="14100"/>
          <ac:spMkLst>
            <pc:docMk/>
            <pc:sldMk cId="3549175973" sldId="272"/>
            <ac:spMk id="17" creationId="{AC12A048-4D6C-E8CA-53D3-6A5629B0508B}"/>
          </ac:spMkLst>
        </pc:spChg>
        <pc:spChg chg="mod">
          <ac:chgData name="Melissa DeLorenzo" userId="0f5fd004-ffbc-41ed-80ea-8d5ed1e813b8" providerId="ADAL" clId="{1247CAC0-A893-4E3D-A579-F077491382F1}" dt="2023-05-23T20:42:39.848" v="178" actId="1036"/>
          <ac:spMkLst>
            <pc:docMk/>
            <pc:sldMk cId="3549175973" sldId="272"/>
            <ac:spMk id="18" creationId="{C818F5E7-3D1D-0A06-D068-2B14CF2C80E0}"/>
          </ac:spMkLst>
        </pc:spChg>
        <pc:picChg chg="mod">
          <ac:chgData name="Melissa DeLorenzo" userId="0f5fd004-ffbc-41ed-80ea-8d5ed1e813b8" providerId="ADAL" clId="{1247CAC0-A893-4E3D-A579-F077491382F1}" dt="2023-05-23T20:42:42.815" v="181" actId="1036"/>
          <ac:picMkLst>
            <pc:docMk/>
            <pc:sldMk cId="3549175973" sldId="272"/>
            <ac:picMk id="10" creationId="{6524E9F2-5456-0605-6458-D7906E3BC424}"/>
          </ac:picMkLst>
        </pc:picChg>
      </pc:sldChg>
      <pc:sldChg chg="modSp mod">
        <pc:chgData name="Melissa DeLorenzo" userId="0f5fd004-ffbc-41ed-80ea-8d5ed1e813b8" providerId="ADAL" clId="{1247CAC0-A893-4E3D-A579-F077491382F1}" dt="2023-05-23T20:42:19.075" v="172" actId="20577"/>
        <pc:sldMkLst>
          <pc:docMk/>
          <pc:sldMk cId="2387088000" sldId="274"/>
        </pc:sldMkLst>
        <pc:spChg chg="mod">
          <ac:chgData name="Melissa DeLorenzo" userId="0f5fd004-ffbc-41ed-80ea-8d5ed1e813b8" providerId="ADAL" clId="{1247CAC0-A893-4E3D-A579-F077491382F1}" dt="2023-05-23T20:42:19.075" v="172" actId="20577"/>
          <ac:spMkLst>
            <pc:docMk/>
            <pc:sldMk cId="2387088000" sldId="274"/>
            <ac:spMk id="3" creationId="{3C6CF977-0EB9-F35D-2830-6414223C44DB}"/>
          </ac:spMkLst>
        </pc:spChg>
        <pc:spChg chg="mod">
          <ac:chgData name="Melissa DeLorenzo" userId="0f5fd004-ffbc-41ed-80ea-8d5ed1e813b8" providerId="ADAL" clId="{1247CAC0-A893-4E3D-A579-F077491382F1}" dt="2023-05-23T20:41:10.559" v="133" actId="1037"/>
          <ac:spMkLst>
            <pc:docMk/>
            <pc:sldMk cId="2387088000" sldId="274"/>
            <ac:spMk id="32" creationId="{713E9475-CCCC-973D-1F68-CAD1592DE9DD}"/>
          </ac:spMkLst>
        </pc:spChg>
        <pc:spChg chg="mod">
          <ac:chgData name="Melissa DeLorenzo" userId="0f5fd004-ffbc-41ed-80ea-8d5ed1e813b8" providerId="ADAL" clId="{1247CAC0-A893-4E3D-A579-F077491382F1}" dt="2023-05-23T20:41:34.091" v="157" actId="1038"/>
          <ac:spMkLst>
            <pc:docMk/>
            <pc:sldMk cId="2387088000" sldId="274"/>
            <ac:spMk id="34" creationId="{1A683D8C-1124-9658-60A1-4DA53C804474}"/>
          </ac:spMkLst>
        </pc:spChg>
        <pc:spChg chg="mod">
          <ac:chgData name="Melissa DeLorenzo" userId="0f5fd004-ffbc-41ed-80ea-8d5ed1e813b8" providerId="ADAL" clId="{1247CAC0-A893-4E3D-A579-F077491382F1}" dt="2023-05-23T20:41:22.951" v="146" actId="1037"/>
          <ac:spMkLst>
            <pc:docMk/>
            <pc:sldMk cId="2387088000" sldId="274"/>
            <ac:spMk id="36" creationId="{8C4A820A-9754-9379-6DC1-BACB17EE1024}"/>
          </ac:spMkLst>
        </pc:spChg>
        <pc:spChg chg="mod">
          <ac:chgData name="Melissa DeLorenzo" userId="0f5fd004-ffbc-41ed-80ea-8d5ed1e813b8" providerId="ADAL" clId="{1247CAC0-A893-4E3D-A579-F077491382F1}" dt="2023-05-23T20:41:45.741" v="164" actId="1037"/>
          <ac:spMkLst>
            <pc:docMk/>
            <pc:sldMk cId="2387088000" sldId="274"/>
            <ac:spMk id="38" creationId="{E0671D7B-F6C7-F58E-45D2-3AB725D681A2}"/>
          </ac:spMkLst>
        </pc:spChg>
      </pc:sldChg>
      <pc:sldChg chg="modSp mod">
        <pc:chgData name="Melissa DeLorenzo" userId="0f5fd004-ffbc-41ed-80ea-8d5ed1e813b8" providerId="ADAL" clId="{1247CAC0-A893-4E3D-A579-F077491382F1}" dt="2023-05-23T20:39:58.454" v="116" actId="1036"/>
        <pc:sldMkLst>
          <pc:docMk/>
          <pc:sldMk cId="1725687730" sldId="279"/>
        </pc:sldMkLst>
        <pc:spChg chg="mod">
          <ac:chgData name="Melissa DeLorenzo" userId="0f5fd004-ffbc-41ed-80ea-8d5ed1e813b8" providerId="ADAL" clId="{1247CAC0-A893-4E3D-A579-F077491382F1}" dt="2023-05-23T20:38:28.373" v="100" actId="1035"/>
          <ac:spMkLst>
            <pc:docMk/>
            <pc:sldMk cId="1725687730" sldId="279"/>
            <ac:spMk id="22" creationId="{E35CCE02-048E-42A5-AC9C-3EEA70D46DA3}"/>
          </ac:spMkLst>
        </pc:spChg>
        <pc:spChg chg="mod">
          <ac:chgData name="Melissa DeLorenzo" userId="0f5fd004-ffbc-41ed-80ea-8d5ed1e813b8" providerId="ADAL" clId="{1247CAC0-A893-4E3D-A579-F077491382F1}" dt="2023-05-23T20:38:34.165" v="114" actId="1035"/>
          <ac:spMkLst>
            <pc:docMk/>
            <pc:sldMk cId="1725687730" sldId="279"/>
            <ac:spMk id="24" creationId="{4BBD237D-8360-49B5-8D42-E979C2737F58}"/>
          </ac:spMkLst>
        </pc:spChg>
        <pc:spChg chg="mod">
          <ac:chgData name="Melissa DeLorenzo" userId="0f5fd004-ffbc-41ed-80ea-8d5ed1e813b8" providerId="ADAL" clId="{1247CAC0-A893-4E3D-A579-F077491382F1}" dt="2023-05-23T20:38:20.539" v="86" actId="1035"/>
          <ac:spMkLst>
            <pc:docMk/>
            <pc:sldMk cId="1725687730" sldId="279"/>
            <ac:spMk id="25" creationId="{BC0C7589-0E66-4D48-B611-5FF233E8DED8}"/>
          </ac:spMkLst>
        </pc:spChg>
        <pc:picChg chg="mod">
          <ac:chgData name="Melissa DeLorenzo" userId="0f5fd004-ffbc-41ed-80ea-8d5ed1e813b8" providerId="ADAL" clId="{1247CAC0-A893-4E3D-A579-F077491382F1}" dt="2023-05-23T20:39:58.454" v="116" actId="1036"/>
          <ac:picMkLst>
            <pc:docMk/>
            <pc:sldMk cId="1725687730" sldId="279"/>
            <ac:picMk id="10" creationId="{A42AADD5-9949-4AA0-8452-76B32B2B8ABD}"/>
          </ac:picMkLst>
        </pc:picChg>
      </pc:sldChg>
      <pc:sldChg chg="modSp mod">
        <pc:chgData name="Melissa DeLorenzo" userId="0f5fd004-ffbc-41ed-80ea-8d5ed1e813b8" providerId="ADAL" clId="{1247CAC0-A893-4E3D-A579-F077491382F1}" dt="2023-05-23T20:36:23.770" v="28" actId="14100"/>
        <pc:sldMkLst>
          <pc:docMk/>
          <pc:sldMk cId="2505631305" sldId="287"/>
        </pc:sldMkLst>
        <pc:spChg chg="mod">
          <ac:chgData name="Melissa DeLorenzo" userId="0f5fd004-ffbc-41ed-80ea-8d5ed1e813b8" providerId="ADAL" clId="{1247CAC0-A893-4E3D-A579-F077491382F1}" dt="2023-05-23T20:36:10.172" v="27" actId="255"/>
          <ac:spMkLst>
            <pc:docMk/>
            <pc:sldMk cId="2505631305" sldId="287"/>
            <ac:spMk id="5" creationId="{7FEB3E2A-D8E4-46B5-3538-31BD09D60911}"/>
          </ac:spMkLst>
        </pc:spChg>
        <pc:spChg chg="mod">
          <ac:chgData name="Melissa DeLorenzo" userId="0f5fd004-ffbc-41ed-80ea-8d5ed1e813b8" providerId="ADAL" clId="{1247CAC0-A893-4E3D-A579-F077491382F1}" dt="2023-05-23T20:36:10.172" v="27" actId="255"/>
          <ac:spMkLst>
            <pc:docMk/>
            <pc:sldMk cId="2505631305" sldId="287"/>
            <ac:spMk id="6" creationId="{ED40876D-AB57-D86F-1E44-1A4D83D57B3A}"/>
          </ac:spMkLst>
        </pc:spChg>
        <pc:spChg chg="mod">
          <ac:chgData name="Melissa DeLorenzo" userId="0f5fd004-ffbc-41ed-80ea-8d5ed1e813b8" providerId="ADAL" clId="{1247CAC0-A893-4E3D-A579-F077491382F1}" dt="2023-05-23T20:36:23.770" v="28" actId="14100"/>
          <ac:spMkLst>
            <pc:docMk/>
            <pc:sldMk cId="2505631305" sldId="287"/>
            <ac:spMk id="7" creationId="{5D5780F3-4B9B-7346-2C85-59069685659F}"/>
          </ac:spMkLst>
        </pc:spChg>
        <pc:spChg chg="mod">
          <ac:chgData name="Melissa DeLorenzo" userId="0f5fd004-ffbc-41ed-80ea-8d5ed1e813b8" providerId="ADAL" clId="{1247CAC0-A893-4E3D-A579-F077491382F1}" dt="2023-05-23T20:36:10.172" v="27" actId="255"/>
          <ac:spMkLst>
            <pc:docMk/>
            <pc:sldMk cId="2505631305" sldId="287"/>
            <ac:spMk id="8" creationId="{3155C707-374A-8AF6-711E-4052FD808BCD}"/>
          </ac:spMkLst>
        </pc:spChg>
        <pc:spChg chg="mod">
          <ac:chgData name="Melissa DeLorenzo" userId="0f5fd004-ffbc-41ed-80ea-8d5ed1e813b8" providerId="ADAL" clId="{1247CAC0-A893-4E3D-A579-F077491382F1}" dt="2023-05-23T20:36:10.172" v="27" actId="255"/>
          <ac:spMkLst>
            <pc:docMk/>
            <pc:sldMk cId="2505631305" sldId="287"/>
            <ac:spMk id="9" creationId="{EB2C0E3A-CCB2-74F0-935A-A7CE609B8DD8}"/>
          </ac:spMkLst>
        </pc:spChg>
        <pc:spChg chg="mod">
          <ac:chgData name="Melissa DeLorenzo" userId="0f5fd004-ffbc-41ed-80ea-8d5ed1e813b8" providerId="ADAL" clId="{1247CAC0-A893-4E3D-A579-F077491382F1}" dt="2023-05-23T20:36:10.172" v="27" actId="255"/>
          <ac:spMkLst>
            <pc:docMk/>
            <pc:sldMk cId="2505631305" sldId="287"/>
            <ac:spMk id="10" creationId="{2A1ADE7B-E79C-6B47-D544-E356DE9B3A4D}"/>
          </ac:spMkLst>
        </pc:spChg>
        <pc:spChg chg="mod">
          <ac:chgData name="Melissa DeLorenzo" userId="0f5fd004-ffbc-41ed-80ea-8d5ed1e813b8" providerId="ADAL" clId="{1247CAC0-A893-4E3D-A579-F077491382F1}" dt="2023-05-23T20:36:10.172" v="27" actId="255"/>
          <ac:spMkLst>
            <pc:docMk/>
            <pc:sldMk cId="2505631305" sldId="287"/>
            <ac:spMk id="11" creationId="{BFD16266-15F8-DCA3-F15B-B4768683AB85}"/>
          </ac:spMkLst>
        </pc:spChg>
      </pc:sldChg>
      <pc:sldChg chg="modSp mod">
        <pc:chgData name="Melissa DeLorenzo" userId="0f5fd004-ffbc-41ed-80ea-8d5ed1e813b8" providerId="ADAL" clId="{1247CAC0-A893-4E3D-A579-F077491382F1}" dt="2023-05-23T20:37:43.854" v="67" actId="1036"/>
        <pc:sldMkLst>
          <pc:docMk/>
          <pc:sldMk cId="4000896723" sldId="288"/>
        </pc:sldMkLst>
        <pc:spChg chg="mod">
          <ac:chgData name="Melissa DeLorenzo" userId="0f5fd004-ffbc-41ed-80ea-8d5ed1e813b8" providerId="ADAL" clId="{1247CAC0-A893-4E3D-A579-F077491382F1}" dt="2023-05-23T20:37:43.854" v="67" actId="1036"/>
          <ac:spMkLst>
            <pc:docMk/>
            <pc:sldMk cId="4000896723" sldId="288"/>
            <ac:spMk id="13" creationId="{827B44CC-02AB-4FAA-92DA-82FD43C4F608}"/>
          </ac:spMkLst>
        </pc:spChg>
        <pc:spChg chg="mod">
          <ac:chgData name="Melissa DeLorenzo" userId="0f5fd004-ffbc-41ed-80ea-8d5ed1e813b8" providerId="ADAL" clId="{1247CAC0-A893-4E3D-A579-F077491382F1}" dt="2023-05-23T20:37:36.609" v="65" actId="14100"/>
          <ac:spMkLst>
            <pc:docMk/>
            <pc:sldMk cId="4000896723" sldId="288"/>
            <ac:spMk id="27" creationId="{1B90EA53-4CE2-509E-0366-79D4AC1C9CAB}"/>
          </ac:spMkLst>
        </pc:spChg>
      </pc:sldChg>
      <pc:sldChg chg="modSp mod">
        <pc:chgData name="Melissa DeLorenzo" userId="0f5fd004-ffbc-41ed-80ea-8d5ed1e813b8" providerId="ADAL" clId="{1247CAC0-A893-4E3D-A579-F077491382F1}" dt="2023-05-23T20:40:17.889" v="123" actId="1037"/>
        <pc:sldMkLst>
          <pc:docMk/>
          <pc:sldMk cId="2746914033" sldId="292"/>
        </pc:sldMkLst>
        <pc:spChg chg="mod">
          <ac:chgData name="Melissa DeLorenzo" userId="0f5fd004-ffbc-41ed-80ea-8d5ed1e813b8" providerId="ADAL" clId="{1247CAC0-A893-4E3D-A579-F077491382F1}" dt="2023-05-23T20:40:17.889" v="123" actId="1037"/>
          <ac:spMkLst>
            <pc:docMk/>
            <pc:sldMk cId="2746914033" sldId="292"/>
            <ac:spMk id="8" creationId="{5B7F00A6-7B0F-B3BA-1631-49BDF167E626}"/>
          </ac:spMkLst>
        </pc:spChg>
      </pc:sldChg>
      <pc:sldMasterChg chg="modSldLayout">
        <pc:chgData name="Melissa DeLorenzo" userId="0f5fd004-ffbc-41ed-80ea-8d5ed1e813b8" providerId="ADAL" clId="{1247CAC0-A893-4E3D-A579-F077491382F1}" dt="2023-05-23T20:35:23.401" v="21"/>
        <pc:sldMasterMkLst>
          <pc:docMk/>
          <pc:sldMasterMk cId="620836877" sldId="2147483648"/>
        </pc:sldMasterMkLst>
        <pc:sldLayoutChg chg="modSp mod">
          <pc:chgData name="Melissa DeLorenzo" userId="0f5fd004-ffbc-41ed-80ea-8d5ed1e813b8" providerId="ADAL" clId="{1247CAC0-A893-4E3D-A579-F077491382F1}" dt="2023-05-23T20:35:23.401" v="21"/>
          <pc:sldLayoutMkLst>
            <pc:docMk/>
            <pc:sldMasterMk cId="620836877" sldId="2147483648"/>
            <pc:sldLayoutMk cId="698946327" sldId="2147483650"/>
          </pc:sldLayoutMkLst>
          <pc:spChg chg="mod">
            <ac:chgData name="Melissa DeLorenzo" userId="0f5fd004-ffbc-41ed-80ea-8d5ed1e813b8" providerId="ADAL" clId="{1247CAC0-A893-4E3D-A579-F077491382F1}" dt="2023-05-23T20:35:10.514" v="20"/>
            <ac:spMkLst>
              <pc:docMk/>
              <pc:sldMasterMk cId="620836877" sldId="2147483648"/>
              <pc:sldLayoutMk cId="698946327" sldId="2147483650"/>
              <ac:spMk id="9" creationId="{86E4AD7D-8731-4923-0BEE-3EC0892111FA}"/>
            </ac:spMkLst>
          </pc:spChg>
          <pc:spChg chg="mod">
            <ac:chgData name="Melissa DeLorenzo" userId="0f5fd004-ffbc-41ed-80ea-8d5ed1e813b8" providerId="ADAL" clId="{1247CAC0-A893-4E3D-A579-F077491382F1}" dt="2023-05-23T20:35:23.401" v="21"/>
            <ac:spMkLst>
              <pc:docMk/>
              <pc:sldMasterMk cId="620836877" sldId="2147483648"/>
              <pc:sldLayoutMk cId="698946327" sldId="2147483650"/>
              <ac:spMk id="13" creationId="{12FC4D6D-0EFD-E57A-00F0-528344AA3A9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5" sz="1600"/>
              <a:t>2020-2023 MPS YTD IR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5" sz="1600"/>
              <a:t>Porównanie 2020-2023 MPS YTD IR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pl-PL"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2023</a:t>
            </a:r>
            <a:endParaRPr lang="en-US"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20067" y="3424829"/>
            <a:ext cx="11319255" cy="2227265"/>
          </a:xfrm>
          <a:prstGeom prst="rect">
            <a:avLst/>
          </a:prstGeom>
          <a:noFill/>
        </p:spPr>
        <p:txBody>
          <a:bodyPr wrap="square" rtlCol="0">
            <a:spAutoFit/>
          </a:bodyPr>
          <a:lstStyle/>
          <a:p>
            <a:pPr>
              <a:spcAft>
                <a:spcPts val="1200"/>
              </a:spcAft>
              <a:defRPr b="0" i="0"/>
            </a:pPr>
            <a:r>
              <a:rPr lang="1045" sz="48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2023</a:t>
            </a:r>
          </a:p>
          <a:p>
            <a:pPr algn="r">
              <a:defRPr b="0" i="0"/>
            </a:pPr>
            <a:r>
              <a:rPr lang="1045" sz="3400">
                <a:solidFill>
                  <a:srgbClr val="05223F"/>
                </a:solidFill>
                <a:latin typeface="Arial" panose="020B0604020202020204" pitchFamily="34" charset="0"/>
                <a:cs typeface="Arial" panose="020B0604020202020204" pitchFamily="34" charset="0"/>
              </a:rPr>
              <a:t>„Postaw na bezpieczeństwo”</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TRZY FILARY NASZEJ KULTURY BEZPIECZEŃSTWA</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45" sz="1900" b="1" spc="30">
                  <a:solidFill>
                    <a:schemeClr val="bg1"/>
                  </a:solidFill>
                  <a:latin typeface="Arial" panose="020B0604020202020204" pitchFamily="34" charset="0"/>
                  <a:cs typeface="Arial" panose="020B0604020202020204" pitchFamily="34" charset="0"/>
                </a:rPr>
                <a:t>ZAANGAŻOWANIE</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45" sz="1400" b="1">
                  <a:latin typeface="Arial" panose="020B0604020202020204" pitchFamily="34" charset="0"/>
                  <a:cs typeface="Arial" panose="020B0604020202020204" pitchFamily="34" charset="0"/>
                </a:rPr>
                <a:t>Polityka bezpieczeństwa</a:t>
              </a:r>
            </a:p>
            <a:p>
              <a:pPr algn="ctr">
                <a:defRPr b="0" i="0"/>
              </a:pPr>
              <a:r>
                <a:rPr lang="1045" sz="1400">
                  <a:latin typeface="Arial" panose="020B0604020202020204" pitchFamily="34" charset="0"/>
                  <a:cs typeface="Arial" panose="020B0604020202020204" pitchFamily="34" charset="0"/>
                </a:rPr>
                <a:t>pisemne potwierdzenie naszego zaangażowania w kwestię bezpieczeństwa</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45" sz="1900" b="1" spc="30">
                  <a:solidFill>
                    <a:schemeClr val="bg1"/>
                  </a:solidFill>
                  <a:latin typeface="Arial" panose="020B0604020202020204" pitchFamily="34" charset="0"/>
                  <a:cs typeface="Arial" panose="020B0604020202020204" pitchFamily="34" charset="0"/>
                </a:rPr>
                <a:t>ZACHOWANIE</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45" sz="1400" b="1">
                  <a:latin typeface="Arial" panose="020B0604020202020204" pitchFamily="34" charset="0"/>
                  <a:cs typeface="Arial" panose="020B0604020202020204" pitchFamily="34" charset="0"/>
                </a:rPr>
                <a:t>Zasady ratujące życie</a:t>
              </a:r>
            </a:p>
            <a:p>
              <a:pPr algn="ctr">
                <a:defRPr b="0" i="0"/>
              </a:pPr>
              <a:r>
                <a:rPr lang="1045" sz="1400">
                  <a:latin typeface="Arial" panose="020B0604020202020204" pitchFamily="34" charset="0"/>
                  <a:cs typeface="Arial" panose="020B0604020202020204" pitchFamily="34" charset="0"/>
                </a:rPr>
                <a:t>podstawowe zasady naszego zaangażowania w kwestię bezpieczeństwa</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54302" y="1520610"/>
            <a:ext cx="2953581" cy="4050320"/>
            <a:chOff x="8155654" y="1624520"/>
            <a:chExt cx="2572800"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45" sz="1900" b="1" spc="30">
                  <a:solidFill>
                    <a:schemeClr val="bg1"/>
                  </a:solidFill>
                  <a:latin typeface="Arial" panose="020B0604020202020204" pitchFamily="34" charset="0"/>
                  <a:cs typeface="Arial" panose="020B0604020202020204" pitchFamily="34" charset="0"/>
                </a:rPr>
                <a:t>ŚRODOWISKO</a:t>
              </a:r>
            </a:p>
          </p:txBody>
        </p:sp>
        <p:sp>
          <p:nvSpPr>
            <p:cNvPr id="8" name="TextBox 7">
              <a:extLst>
                <a:ext uri="{FF2B5EF4-FFF2-40B4-BE49-F238E27FC236}">
                  <a16:creationId xmlns:a16="http://schemas.microsoft.com/office/drawing/2014/main" id="{5B7F00A6-7B0F-B3BA-1631-49BDF167E626}"/>
                </a:ext>
              </a:extLst>
            </p:cNvPr>
            <p:cNvSpPr txBox="1"/>
            <p:nvPr/>
          </p:nvSpPr>
          <p:spPr>
            <a:xfrm>
              <a:off x="8155654" y="1949188"/>
              <a:ext cx="2497656" cy="921175"/>
            </a:xfrm>
            <a:prstGeom prst="rect">
              <a:avLst/>
            </a:prstGeom>
            <a:noFill/>
          </p:spPr>
          <p:txBody>
            <a:bodyPr wrap="square">
              <a:spAutoFit/>
            </a:bodyPr>
            <a:lstStyle/>
            <a:p>
              <a:pPr algn="ctr">
                <a:defRPr b="0" i="0"/>
              </a:pPr>
              <a:r>
                <a:rPr lang="1045" sz="1400" b="1">
                  <a:latin typeface="Arial" panose="020B0604020202020204" pitchFamily="34" charset="0"/>
                  <a:cs typeface="Arial" panose="020B0604020202020204" pitchFamily="34" charset="0"/>
                </a:rPr>
                <a:t>Organizacja miejsca pracy (5S)</a:t>
              </a:r>
            </a:p>
            <a:p>
              <a:pPr algn="ctr">
                <a:defRPr b="0" i="0"/>
              </a:pPr>
              <a:r>
                <a:rPr lang="1045" sz="1400">
                  <a:latin typeface="Arial" panose="020B0604020202020204" pitchFamily="34" charset="0"/>
                  <a:cs typeface="Arial" panose="020B0604020202020204" pitchFamily="34" charset="0"/>
                </a:rPr>
                <a:t>stworzenie miejsca pracy, w którym można wdrażać bezpieczeństwo</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45" sz="2400" b="1">
                <a:solidFill>
                  <a:srgbClr val="0033A0"/>
                </a:solidFill>
                <a:latin typeface="Arial" panose="020B0604020202020204" pitchFamily="34" charset="0"/>
                <a:cs typeface="Arial" panose="020B0604020202020204" pitchFamily="34" charset="0"/>
              </a:rPr>
              <a:t>Liderzy bezpieczeństwa są potrzebni na </a:t>
            </a:r>
            <a:r>
              <a:rPr lang="1045" sz="2400" b="1">
                <a:solidFill>
                  <a:srgbClr val="84BD00"/>
                </a:solidFill>
                <a:latin typeface="Arial" panose="020B0604020202020204" pitchFamily="34" charset="0"/>
                <a:cs typeface="Arial" panose="020B0604020202020204" pitchFamily="34" charset="0"/>
              </a:rPr>
              <a:t>każdym szczeblu </a:t>
            </a:r>
            <a:r>
              <a:rPr lang="1045" sz="2400" b="1">
                <a:solidFill>
                  <a:srgbClr val="0033A0"/>
                </a:solidFill>
                <a:latin typeface="Arial" panose="020B0604020202020204" pitchFamily="34" charset="0"/>
                <a:cs typeface="Arial" panose="020B0604020202020204" pitchFamily="34" charset="0"/>
              </a:rPr>
              <a:t>organizacji, </a:t>
            </a:r>
            <a:br>
              <a:rPr lang="1045" sz="2400" b="1">
                <a:solidFill>
                  <a:srgbClr val="0033A0"/>
                </a:solidFill>
                <a:latin typeface="Arial" panose="020B0604020202020204" pitchFamily="34" charset="0"/>
                <a:cs typeface="Arial" panose="020B0604020202020204" pitchFamily="34" charset="0"/>
              </a:rPr>
            </a:br>
            <a:r>
              <a:rPr lang="1045" sz="2400" b="1">
                <a:solidFill>
                  <a:srgbClr val="0033A0"/>
                </a:solidFill>
                <a:latin typeface="Arial" panose="020B0604020202020204" pitchFamily="34" charset="0"/>
                <a:cs typeface="Arial" panose="020B0604020202020204" pitchFamily="34" charset="0"/>
              </a:rPr>
              <a:t>aby </a:t>
            </a:r>
            <a:r>
              <a:rPr lang="1045" sz="2400" b="1">
                <a:solidFill>
                  <a:srgbClr val="84BD00"/>
                </a:solidFill>
                <a:latin typeface="Arial" panose="020B0604020202020204" pitchFamily="34" charset="0"/>
                <a:cs typeface="Arial" panose="020B0604020202020204" pitchFamily="34" charset="0"/>
              </a:rPr>
              <a:t>rozwijać</a:t>
            </a:r>
            <a:r>
              <a:rPr lang="1045" sz="2400" b="1">
                <a:solidFill>
                  <a:srgbClr val="0033A0"/>
                </a:solidFill>
                <a:latin typeface="Arial" panose="020B0604020202020204" pitchFamily="34" charset="0"/>
                <a:cs typeface="Arial" panose="020B0604020202020204" pitchFamily="34" charset="0"/>
              </a:rPr>
              <a:t> i </a:t>
            </a:r>
            <a:r>
              <a:rPr lang="1045" sz="2400" b="1">
                <a:solidFill>
                  <a:srgbClr val="84BD00"/>
                </a:solidFill>
                <a:latin typeface="Arial" panose="020B0604020202020204" pitchFamily="34" charset="0"/>
                <a:cs typeface="Arial" panose="020B0604020202020204" pitchFamily="34" charset="0"/>
              </a:rPr>
              <a:t>wspierać</a:t>
            </a:r>
            <a:r>
              <a:rPr lang="1045" sz="2400" b="1">
                <a:solidFill>
                  <a:srgbClr val="0033A0"/>
                </a:solidFill>
                <a:latin typeface="Arial" panose="020B0604020202020204" pitchFamily="34" charset="0"/>
                <a:cs typeface="Arial" panose="020B0604020202020204" pitchFamily="34" charset="0"/>
              </a:rPr>
              <a:t> kulturę bezpieczeństwa.</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NASZA POLITYKA BEZPIECZEŃSTWA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5" b="1">
                <a:latin typeface="Arial" panose="020B0604020202020204" pitchFamily="34" charset="0"/>
                <a:cs typeface="Arial" panose="020B0604020202020204" pitchFamily="34" charset="0"/>
              </a:rPr>
              <a:t>Najważniejsze założenia naszej polityki:</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Bezpieczeństwo to podstawowa wartość, a nie priorytet. Dążymy do bezpieczeństwa nieustannie.</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Nieodłączna część naszej kultury.</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Obejmuje społeczność, w której pracujemy oraz wykonawców.</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Stanowi naszą odpowiedzialność jako pracowników firmy Mauser, wraz z obiektami firmy.</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Odpowiedzialność liderów.</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Procesy dotyczące wypadków, uczenie się i kształtowanie naszego bezpieczeństwa.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478194"/>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ZASADY RATUJĄCE ŻYCIE</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5">
                <a:latin typeface="Arial" panose="020B0604020202020204" pitchFamily="34" charset="0"/>
                <a:cs typeface="Arial" panose="020B0604020202020204" pitchFamily="34" charset="0"/>
              </a:rPr>
              <a:t>Zasady ratujące życie (ang. LSR) to </a:t>
            </a:r>
            <a:r>
              <a:rPr lang="1045" b="1">
                <a:solidFill>
                  <a:srgbClr val="84BD00"/>
                </a:solidFill>
                <a:latin typeface="Arial" panose="020B0604020202020204" pitchFamily="34" charset="0"/>
                <a:cs typeface="Arial" panose="020B0604020202020204" pitchFamily="34" charset="0"/>
              </a:rPr>
              <a:t>najważniejsze zasady bezpieczeństwa </a:t>
            </a:r>
            <a:r>
              <a:rPr lang="1045">
                <a:latin typeface="Arial" panose="020B0604020202020204" pitchFamily="34" charset="0"/>
                <a:cs typeface="Arial" panose="020B0604020202020204" pitchFamily="34" charset="0"/>
              </a:rPr>
              <a:t>dotyczące zagrożeń charakterystycznych dla naszych działań. Zasady te chronią nas przed poważnymi obrażeniami ciała lub śmiercią.</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69667"/>
          </a:xfrm>
          <a:prstGeom prst="rect">
            <a:avLst/>
          </a:prstGeom>
          <a:noFill/>
        </p:spPr>
        <p:txBody>
          <a:bodyPr wrap="square">
            <a:spAutoFit/>
          </a:bodyPr>
          <a:lstStyle/>
          <a:p>
            <a:pPr algn="l">
              <a:spcAft>
                <a:spcPts val="600"/>
              </a:spcAft>
              <a:buClr>
                <a:srgbClr val="84BD00"/>
              </a:buClr>
              <a:buSzPct val="125000"/>
              <a:defRPr b="0" i="0"/>
            </a:pPr>
            <a:r>
              <a:rPr lang="1045" b="1">
                <a:latin typeface="Arial" panose="020B0604020202020204" pitchFamily="34" charset="0"/>
                <a:cs typeface="Arial" panose="020B0604020202020204" pitchFamily="34" charset="0"/>
              </a:rPr>
              <a:t>Aktywne zaangażowanie w zasady ratujące życie:</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Edukacja</a:t>
            </a:r>
            <a:r>
              <a:rPr lang="1045">
                <a:latin typeface="Arial" panose="020B0604020202020204" pitchFamily="34" charset="0"/>
                <a:cs typeface="Arial" panose="020B0604020202020204" pitchFamily="34" charset="0"/>
              </a:rPr>
              <a:t> - </a:t>
            </a:r>
            <a:r>
              <a:rPr lang="en-US">
                <a:latin typeface="Arial" panose="020B0604020202020204" pitchFamily="34" charset="0"/>
                <a:cs typeface="Arial" panose="020B0604020202020204" pitchFamily="34" charset="0"/>
              </a:rPr>
              <a:t>T</a:t>
            </a:r>
            <a:r>
              <a:rPr lang="1045">
                <a:latin typeface="Arial" panose="020B0604020202020204" pitchFamily="34" charset="0"/>
                <a:cs typeface="Arial" panose="020B0604020202020204" pitchFamily="34" charset="0"/>
              </a:rPr>
              <a:t>o Ty odpowiadasz za zrozumienie zasad ratujących życie. Jeśli coś jest niejasne, pytaj!</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Przestrzeganie</a:t>
            </a:r>
            <a:r>
              <a:rPr lang="1045">
                <a:latin typeface="Arial" panose="020B0604020202020204" pitchFamily="34" charset="0"/>
                <a:cs typeface="Arial" panose="020B0604020202020204" pitchFamily="34" charset="0"/>
              </a:rPr>
              <a:t> zasad ratujących życie – każdy ma obowiązek przestrzegania tych zasad niezależnie od stanowiska czy roli w firmie</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Ocena ryzyka </a:t>
            </a:r>
            <a:r>
              <a:rPr lang="1045">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P</a:t>
            </a:r>
            <a:r>
              <a:rPr lang="1045">
                <a:latin typeface="Arial" panose="020B0604020202020204" pitchFamily="34" charset="0"/>
                <a:cs typeface="Arial" panose="020B0604020202020204" pitchFamily="34" charset="0"/>
              </a:rPr>
              <a:t>rzed wykonaniem zadania trzeba sprawdzić jego zgodność z zasadami ratującymi życie.</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Interwencja</a:t>
            </a:r>
            <a:r>
              <a:rPr lang="1045">
                <a:latin typeface="Arial" panose="020B0604020202020204" pitchFamily="34" charset="0"/>
                <a:cs typeface="Arial" panose="020B0604020202020204" pitchFamily="34" charset="0"/>
              </a:rPr>
              <a:t> - </a:t>
            </a:r>
            <a:r>
              <a:rPr lang="en-US">
                <a:latin typeface="Arial" panose="020B0604020202020204" pitchFamily="34" charset="0"/>
                <a:cs typeface="Arial" panose="020B0604020202020204" pitchFamily="34" charset="0"/>
              </a:rPr>
              <a:t>K</a:t>
            </a:r>
            <a:r>
              <a:rPr lang="1045">
                <a:latin typeface="Arial" panose="020B0604020202020204" pitchFamily="34" charset="0"/>
                <a:cs typeface="Arial" panose="020B0604020202020204" pitchFamily="34" charset="0"/>
              </a:rPr>
              <a:t>ażdy ma prawo zażądać przerwania działania lub czynności, jeśli sądzi, że naruszają one zasady ratujące życie i stwarzają ryzyko dla pracowników.</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Aktywne współdziałanie</a:t>
            </a:r>
            <a:r>
              <a:rPr lang="1045" b="0">
                <a:solidFill>
                  <a:srgbClr val="84BD00"/>
                </a:solidFill>
                <a:latin typeface="Arial" panose="020B0604020202020204" pitchFamily="34" charset="0"/>
                <a:cs typeface="Arial" panose="020B0604020202020204" pitchFamily="34" charset="0"/>
              </a:rPr>
              <a:t> </a:t>
            </a:r>
            <a:r>
              <a:rPr lang="1045">
                <a:latin typeface="Arial" panose="020B0604020202020204" pitchFamily="34" charset="0"/>
                <a:cs typeface="Arial" panose="020B0604020202020204" pitchFamily="34" charset="0"/>
              </a:rPr>
              <a:t>- Jeżeli widzisz, że Twój współpracownik jest zagrożony, powiedz o tym</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1766674" y="5673703"/>
            <a:ext cx="1644215" cy="1382706"/>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Prace przy źródłach ciepła lub ognia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Ograniczona przestrzeń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45"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00108" y="5236514"/>
            <a:ext cx="1159046" cy="1078022"/>
          </a:xfrm>
          <a:prstGeom prst="rect">
            <a:avLst/>
          </a:prstGeom>
          <a:noFill/>
        </p:spPr>
        <p:txBody>
          <a:bodyPr wrap="square" rtlCol="0">
            <a:noAutofit/>
          </a:bodyPr>
          <a:lstStyle/>
          <a:p>
            <a:pPr algn="ctr" defTabSz="685800">
              <a:buClr>
                <a:srgbClr val="0033A0"/>
              </a:buClr>
              <a:defRPr b="0" i="0"/>
            </a:pPr>
            <a:r>
              <a:rPr lang="1045" sz="1200" b="1">
                <a:solidFill>
                  <a:srgbClr val="0054A6"/>
                </a:solidFill>
                <a:latin typeface="Arial"/>
              </a:rPr>
              <a:t>Bezpieczne prowadzenie pojazdów</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Izolacja źródeł energii</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739930" y="5621944"/>
            <a:ext cx="1218045" cy="891540"/>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Praca w miejscach narażenia</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45"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45" sz="1200" b="1">
                <a:solidFill>
                  <a:srgbClr val="0054A6"/>
                </a:solidFill>
                <a:latin typeface="Arial"/>
              </a:rPr>
              <a:t>Materiały niebezpieczne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281311" y="5656450"/>
            <a:ext cx="1293923" cy="640833"/>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Ochrona przed upadkiem</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Kontrole bezpieczeństwa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7" y="3605704"/>
            <a:ext cx="5073353" cy="1446550"/>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SET IN ORDER (utrzymuj porządek</a:t>
            </a:r>
            <a:r>
              <a:rPr lang="1045" b="0">
                <a:solidFill>
                  <a:srgbClr val="84BD00"/>
                </a:solidFill>
                <a:latin typeface="Arial" panose="020B0604020202020204" pitchFamily="34" charset="0"/>
                <a:cs typeface="Arial" panose="020B0604020202020204" pitchFamily="34" charset="0"/>
              </a:rPr>
              <a:t>)</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Mniejsze prawdopodobieństwo, że pracownik weźmie niewłaściwe narzędzie.</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Użycie złych narzędzi lub przedmiotów może spowodować poważne zagrożenia dla bezpieczeństwa.</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1006846"/>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ORGANIZACJA MIEJSCA PRACY – 5S</a:t>
            </a:r>
          </a:p>
          <a:p>
            <a:pPr algn="l">
              <a:buClr>
                <a:srgbClr val="84BD00"/>
              </a:buClr>
              <a:buSzPct val="125000"/>
              <a:defRPr b="0" i="0"/>
            </a:pPr>
            <a:r>
              <a:rPr lang="1045">
                <a:latin typeface="Arial" panose="020B0604020202020204" pitchFamily="34" charset="0"/>
                <a:cs typeface="Arial" panose="020B0604020202020204" pitchFamily="34" charset="0"/>
              </a:rPr>
              <a:t>Tzw. system 5S oznacza proces ciągłego doskonalenia na rzecz poprawy wydajności i zwiększenia bezpieczeństwa w miejscu pracy.</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72645"/>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647566"/>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SORT (układaj</a:t>
            </a:r>
            <a:r>
              <a:rPr lang="1045" b="0">
                <a:solidFill>
                  <a:srgbClr val="84BD00"/>
                </a:solidFill>
                <a:latin typeface="Arial" panose="020B0604020202020204" pitchFamily="34" charset="0"/>
                <a:cs typeface="Arial" panose="020B0604020202020204" pitchFamily="34" charset="0"/>
              </a:rPr>
              <a:t>)</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Wyklucza przeszkody.</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Mniej przedmiotów, na które można wpaść, o które można się potknąć lub które mogą się zapalić, czy też wywołać inne rodzaje uszkodzenia. Dobrze poukładane miejsce pracy jest bezpieczniejsze</a:t>
            </a:r>
            <a:r>
              <a:rPr lang="1045"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5007151"/>
            <a:ext cx="4614514" cy="1220419"/>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SHINE (sprzątaj)</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Sprzątanie kurzu i oleju wyklucza ryzyko pożaru.</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Usuwanie rozlanych cieczy zmniejsza ryzyko poślizgnięć i upadków.</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861139"/>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STANDARDIZE (wprowadzaj standardy)</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Mniejsze ryzyko awarii, wypadków i innych problemów z bezpieczeństwem.</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Miejsca pracy, w których stosuje się standardowe procesy, okazały się bezpieczniejsze.</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Większe oczekiwania od nowych pracowników związane z miejscami pracy.</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SUSTAIN (utrzymuj)</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Im dłużej przestrzega się metodologii 5S i ulepsza ją, tym bezpieczniejszy staje się dany obiekt.</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Zakład, w którym utrzymuje się starania w tej kwestii, będzie bezpieczniejszy.</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ORGANIZACJA MIEJSCA PRACY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45" b="1">
                <a:latin typeface="Arial" panose="020B0604020202020204" pitchFamily="34" charset="0"/>
                <a:cs typeface="Arial" panose="020B0604020202020204" pitchFamily="34" charset="0"/>
              </a:rPr>
              <a:t>Zalety zorganizowanego miejsca pracy:</a:t>
            </a:r>
          </a:p>
          <a:p>
            <a:pPr marL="285750" indent="-285750" algn="l">
              <a:lnSpc>
                <a:spcPct val="150000"/>
              </a:lnSpc>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Niższe ryzyko wypadków</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Bardziej optymalne zużycie czasu</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Mniej zmarnowanej przestrzeni</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Krótsze przestoje wyposażenia</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Większa spójność i wyższa jakość</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Podwyższone morale</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45" sz="1300"/>
              <a:t>Około 42% urazów, do których doszło w 2022 r. należało do kategorii, w których bezpieczeństwo można poprawić dzięki organizacji miejsca pracy.</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5" sz="1600"/>
              <a:t>Obrażenia z poszczególnych kategorii w 2022 r.</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45" sz="3600" b="1">
                <a:solidFill>
                  <a:srgbClr val="0033A0"/>
                </a:solidFill>
                <a:latin typeface="Arial" panose="020B0604020202020204" pitchFamily="34" charset="0"/>
                <a:cs typeface="Arial" panose="020B0604020202020204" pitchFamily="34" charset="0"/>
              </a:rPr>
              <a:t>Pozycja lidera w kwestii bezpieczeństwa:</a:t>
            </a:r>
            <a:br>
              <a:rPr lang="1045" sz="3600" b="1">
                <a:solidFill>
                  <a:srgbClr val="0033A0"/>
                </a:solidFill>
                <a:latin typeface="Arial" panose="020B0604020202020204" pitchFamily="34" charset="0"/>
                <a:cs typeface="Arial" panose="020B0604020202020204" pitchFamily="34" charset="0"/>
              </a:rPr>
            </a:br>
            <a:r>
              <a:rPr lang="1045" sz="3600" b="1">
                <a:solidFill>
                  <a:srgbClr val="0033A0"/>
                </a:solidFill>
                <a:latin typeface="Arial" panose="020B0604020202020204" pitchFamily="34" charset="0"/>
                <a:cs typeface="Arial" panose="020B0604020202020204" pitchFamily="34" charset="0"/>
              </a:rPr>
              <a:t>każdy ma do odegrania własną rolę.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927443"/>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CO OZNACZA POZYCJA LIDERA W KWESTII BEZPIECZEŃSTWA?</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5">
                <a:latin typeface="Arial" panose="020B0604020202020204" pitchFamily="34" charset="0"/>
                <a:cs typeface="Arial" panose="020B0604020202020204" pitchFamily="34" charset="0"/>
              </a:rPr>
              <a:t>Pozycja lidera w zakresie bezpieczeństwa nie musi dotyczyć osoby, która rzeczywiście pełni rolę lidera.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5" b="1">
                <a:latin typeface="Arial" panose="020B0604020202020204" pitchFamily="34" charset="0"/>
                <a:cs typeface="Arial" panose="020B0604020202020204" pitchFamily="34" charset="0"/>
              </a:rPr>
              <a:t>Liderzy w kwestii bezpieczeństwa:</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Przejawiaj</a:t>
            </a:r>
            <a:r>
              <a:rPr lang="1045">
                <a:latin typeface="Arial" panose="020B0604020202020204" pitchFamily="34" charset="0"/>
                <a:cs typeface="Arial" panose="020B0604020202020204" pitchFamily="34" charset="0"/>
              </a:rPr>
              <a:t> odpowiednie zachowania dot. bezpieczeństwa</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Bądź inspiracją</a:t>
            </a:r>
            <a:r>
              <a:rPr lang="1045">
                <a:latin typeface="Arial" panose="020B0604020202020204" pitchFamily="34" charset="0"/>
                <a:cs typeface="Arial" panose="020B0604020202020204" pitchFamily="34" charset="0"/>
              </a:rPr>
              <a:t> dla innych</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Przestrzegaj</a:t>
            </a:r>
            <a:r>
              <a:rPr lang="1045">
                <a:latin typeface="Arial" panose="020B0604020202020204" pitchFamily="34" charset="0"/>
                <a:cs typeface="Arial" panose="020B0604020202020204" pitchFamily="34" charset="0"/>
              </a:rPr>
              <a:t> procedur bezpieczeństwa – co do joty</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Wygłaszaj swoje opinie </a:t>
            </a:r>
            <a:r>
              <a:rPr lang="1045">
                <a:latin typeface="Arial" panose="020B0604020202020204" pitchFamily="34" charset="0"/>
                <a:cs typeface="Arial" panose="020B0604020202020204" pitchFamily="34" charset="0"/>
              </a:rPr>
              <a:t>konstruktywnie </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Doceniaj</a:t>
            </a:r>
            <a:r>
              <a:rPr lang="1045">
                <a:latin typeface="Arial" panose="020B0604020202020204" pitchFamily="34" charset="0"/>
                <a:cs typeface="Arial" panose="020B0604020202020204" pitchFamily="34" charset="0"/>
              </a:rPr>
              <a:t> pracowników, którzy dbają o bezpieczeństwo </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Słuchaj</a:t>
            </a:r>
            <a:r>
              <a:rPr lang="1045">
                <a:latin typeface="Arial" panose="020B0604020202020204" pitchFamily="34" charset="0"/>
                <a:cs typeface="Arial" panose="020B0604020202020204" pitchFamily="34" charset="0"/>
              </a:rPr>
              <a:t> obaw pracowników w zakresie bezpieczeństwa</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F6AC4B39-CD44-452A-84BB-5569EAB0BBE0}"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sp>
        <p:nvSpPr>
          <p:cNvPr id="14" name="Rectangle 13">
            <a:extLst>
              <a:ext uri="{FF2B5EF4-FFF2-40B4-BE49-F238E27FC236}">
                <a16:creationId xmlns:a16="http://schemas.microsoft.com/office/drawing/2014/main" id="{CADB3204-155B-43F9-8F9F-B28A4BEB3462}"/>
              </a:ext>
            </a:extLst>
          </p:cNvPr>
          <p:cNvSpPr/>
          <p:nvPr/>
        </p:nvSpPr>
        <p:spPr>
          <a:xfrm>
            <a:off x="311958" y="1188393"/>
            <a:ext cx="3878983" cy="2806964"/>
          </a:xfrm>
          <a:prstGeom prst="rect">
            <a:avLst/>
          </a:prstGeom>
        </p:spPr>
        <p:txBody>
          <a:bodyPr wrap="square">
            <a:spAutoFit/>
          </a:bodyPr>
          <a:lstStyle/>
          <a:p>
            <a:pPr>
              <a:spcAft>
                <a:spcPts val="1200"/>
              </a:spcAft>
              <a:defRPr b="0" i="0"/>
            </a:pPr>
            <a:r>
              <a:rPr lang="1045" sz="2400" b="1">
                <a:solidFill>
                  <a:srgbClr val="0033A0"/>
                </a:solidFill>
                <a:latin typeface="Arial" panose="020B0604020202020204" pitchFamily="34" charset="0"/>
                <a:cs typeface="Arial" panose="020B0604020202020204" pitchFamily="34" charset="0"/>
              </a:rPr>
              <a:t>Analiza przyczyn źródłowych</a:t>
            </a:r>
          </a:p>
          <a:p>
            <a:pPr>
              <a:spcAft>
                <a:spcPts val="1200"/>
              </a:spcAft>
              <a:defRPr b="0" i="0"/>
            </a:pPr>
            <a:r>
              <a:rPr lang="1045" b="1">
                <a:latin typeface="Arial" panose="020B0604020202020204" pitchFamily="34" charset="0"/>
                <a:cs typeface="Arial" panose="020B0604020202020204" pitchFamily="34" charset="0"/>
              </a:rPr>
              <a:t>Dlaczego tak ważne jest określenie przyczyny źródłowej?</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Naprawiaj problemy</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Zrezygnuj z obwiniania innych</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Rozliczaj osoby odpowiedzialne</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4865298" y="2073500"/>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5" sz="1400" kern="1200">
                <a:latin typeface="Arial" panose="020B0604020202020204" pitchFamily="34" charset="0"/>
                <a:cs typeface="Arial" panose="020B0604020202020204" pitchFamily="34" charset="0"/>
              </a:rPr>
              <a:t>Zatrzymano mnie za przekroczenie prędkości</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5" sz="1400">
                <a:latin typeface="Arial" panose="020B0604020202020204" pitchFamily="34" charset="0"/>
                <a:cs typeface="Arial" panose="020B0604020202020204" pitchFamily="34" charset="0"/>
              </a:rPr>
              <a:t>Byłem spóźniony do pracy</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5" sz="1400">
                <a:latin typeface="Arial" panose="020B0604020202020204" pitchFamily="34" charset="0"/>
                <a:cs typeface="Arial" panose="020B0604020202020204" pitchFamily="34" charset="0"/>
              </a:rPr>
              <a:t>Zaspałem</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5" sz="1400">
                <a:latin typeface="Arial" panose="020B0604020202020204" pitchFamily="34" charset="0"/>
                <a:cs typeface="Arial" panose="020B0604020202020204" pitchFamily="34" charset="0"/>
              </a:rPr>
              <a:t>Budzik nie zadzwonił</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5" sz="1400" kern="1200">
                <a:latin typeface="Arial" panose="020B0604020202020204" pitchFamily="34" charset="0"/>
                <a:cs typeface="Arial" panose="020B0604020202020204" pitchFamily="34" charset="0"/>
              </a:rPr>
              <a:t>Baterie padły</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5" sz="1400" kern="1200">
                <a:latin typeface="Arial" panose="020B0604020202020204" pitchFamily="34" charset="0"/>
                <a:cs typeface="Arial" panose="020B0604020202020204" pitchFamily="34" charset="0"/>
              </a:rPr>
              <a:t>Nie wymieniłem baterii na czas</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45" b="1">
                <a:solidFill>
                  <a:srgbClr val="0033A0"/>
                </a:solidFill>
                <a:latin typeface="Arial" panose="020B0604020202020204" pitchFamily="34" charset="0"/>
                <a:cs typeface="Arial" panose="020B0604020202020204" pitchFamily="34" charset="0"/>
              </a:rPr>
              <a:t>Przykład:</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45" sz="1600" b="1">
                <a:latin typeface="Arial" panose="020B0604020202020204" pitchFamily="34" charset="0"/>
                <a:cs typeface="Arial" panose="020B0604020202020204" pitchFamily="34" charset="0"/>
              </a:rPr>
              <a:t>Zdarzenie:</a:t>
            </a:r>
            <a:r>
              <a:rPr lang="1045" sz="1600" b="0">
                <a:latin typeface="Arial" panose="020B0604020202020204" pitchFamily="34" charset="0"/>
                <a:cs typeface="Arial" panose="020B0604020202020204" pitchFamily="34" charset="0"/>
              </a:rPr>
              <a:t> Dostałem mandat za przekroczenie prędkości</a:t>
            </a:r>
          </a:p>
        </p:txBody>
      </p:sp>
      <p:sp>
        <p:nvSpPr>
          <p:cNvPr id="36" name="Rectangle 35">
            <a:extLst>
              <a:ext uri="{FF2B5EF4-FFF2-40B4-BE49-F238E27FC236}">
                <a16:creationId xmlns:a16="http://schemas.microsoft.com/office/drawing/2014/main" id="{BB61ADA6-1279-4166-8A36-130DCBA8FA5E}"/>
              </a:ext>
            </a:extLst>
          </p:cNvPr>
          <p:cNvSpPr/>
          <p:nvPr/>
        </p:nvSpPr>
        <p:spPr>
          <a:xfrm>
            <a:off x="7936302" y="5564171"/>
            <a:ext cx="5438672" cy="584775"/>
          </a:xfrm>
          <a:prstGeom prst="rect">
            <a:avLst/>
          </a:prstGeom>
        </p:spPr>
        <p:txBody>
          <a:bodyPr wrap="square">
            <a:spAutoFit/>
          </a:bodyPr>
          <a:lstStyle/>
          <a:p>
            <a:pPr>
              <a:spcAft>
                <a:spcPts val="1200"/>
              </a:spcAft>
              <a:defRPr b="0" i="0"/>
            </a:pPr>
            <a:r>
              <a:rPr lang="1045" sz="1600" b="1">
                <a:latin typeface="Arial" panose="020B0604020202020204" pitchFamily="34" charset="0"/>
                <a:cs typeface="Arial" panose="020B0604020202020204" pitchFamily="34" charset="0"/>
              </a:rPr>
              <a:t>Rozwiązanie:</a:t>
            </a:r>
            <a:r>
              <a:rPr lang="1045" sz="1600" b="0">
                <a:latin typeface="Arial" panose="020B0604020202020204" pitchFamily="34" charset="0"/>
                <a:cs typeface="Arial" panose="020B0604020202020204" pitchFamily="34" charset="0"/>
              </a:rPr>
              <a:t> Podłączyć budzik do prądu </a:t>
            </a:r>
            <a:br>
              <a:rPr lang="1045" sz="1600" b="0">
                <a:latin typeface="Arial" panose="020B0604020202020204" pitchFamily="34" charset="0"/>
                <a:cs typeface="Arial" panose="020B0604020202020204" pitchFamily="34" charset="0"/>
              </a:rPr>
            </a:br>
            <a:r>
              <a:rPr lang="1045" sz="1600" b="0">
                <a:latin typeface="Arial" panose="020B0604020202020204" pitchFamily="34" charset="0"/>
                <a:cs typeface="Arial" panose="020B0604020202020204" pitchFamily="34" charset="0"/>
              </a:rPr>
              <a:t>lub wymienić baterie zanim się wyczerpią.</a:t>
            </a:r>
          </a:p>
        </p:txBody>
      </p:sp>
      <p:sp>
        <p:nvSpPr>
          <p:cNvPr id="2" name="Freeform: Shape 1">
            <a:extLst>
              <a:ext uri="{FF2B5EF4-FFF2-40B4-BE49-F238E27FC236}">
                <a16:creationId xmlns:a16="http://schemas.microsoft.com/office/drawing/2014/main" id="{8FC7FAAA-2404-B51A-4F83-9E12DA94FFD3}"/>
              </a:ext>
            </a:extLst>
          </p:cNvPr>
          <p:cNvSpPr/>
          <p:nvPr/>
        </p:nvSpPr>
        <p:spPr>
          <a:xfrm>
            <a:off x="5555030" y="2657629"/>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8" name="Freeform: Shape 7">
            <a:extLst>
              <a:ext uri="{FF2B5EF4-FFF2-40B4-BE49-F238E27FC236}">
                <a16:creationId xmlns:a16="http://schemas.microsoft.com/office/drawing/2014/main" id="{AEF56282-D05D-895C-83D2-DE62DAD5C594}"/>
              </a:ext>
            </a:extLst>
          </p:cNvPr>
          <p:cNvSpPr/>
          <p:nvPr/>
        </p:nvSpPr>
        <p:spPr>
          <a:xfrm>
            <a:off x="6244762" y="3244254"/>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11" name="Freeform: Shape 10">
            <a:extLst>
              <a:ext uri="{FF2B5EF4-FFF2-40B4-BE49-F238E27FC236}">
                <a16:creationId xmlns:a16="http://schemas.microsoft.com/office/drawing/2014/main" id="{D9E2F6EF-6C21-5210-6F27-C49B59688BF3}"/>
              </a:ext>
            </a:extLst>
          </p:cNvPr>
          <p:cNvSpPr/>
          <p:nvPr/>
        </p:nvSpPr>
        <p:spPr>
          <a:xfrm>
            <a:off x="6934494" y="3812932"/>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15" name="Freeform: Shape 14">
            <a:extLst>
              <a:ext uri="{FF2B5EF4-FFF2-40B4-BE49-F238E27FC236}">
                <a16:creationId xmlns:a16="http://schemas.microsoft.com/office/drawing/2014/main" id="{28EA2394-4D12-B480-A693-EB3F77E6575C}"/>
              </a:ext>
            </a:extLst>
          </p:cNvPr>
          <p:cNvSpPr/>
          <p:nvPr/>
        </p:nvSpPr>
        <p:spPr>
          <a:xfrm>
            <a:off x="7597034" y="4365923"/>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20" name="Freeform: Shape 19">
            <a:extLst>
              <a:ext uri="{FF2B5EF4-FFF2-40B4-BE49-F238E27FC236}">
                <a16:creationId xmlns:a16="http://schemas.microsoft.com/office/drawing/2014/main" id="{268C59B1-C85A-43A1-B4CD-94585DB8AFFC}"/>
              </a:ext>
            </a:extLst>
          </p:cNvPr>
          <p:cNvSpPr/>
          <p:nvPr/>
        </p:nvSpPr>
        <p:spPr>
          <a:xfrm>
            <a:off x="8388083" y="4968110"/>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9EC18A5-11CA-44A5-B18B-4CDC2F21A88E}"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45" sz="2400" b="1">
                <a:solidFill>
                  <a:srgbClr val="0033A0"/>
                </a:solidFill>
                <a:latin typeface="Arial" panose="020B0604020202020204" pitchFamily="34" charset="0"/>
                <a:cs typeface="Arial" panose="020B0604020202020204" pitchFamily="34" charset="0"/>
              </a:rPr>
              <a:t>Każdy odpowiada za bezpieczeństwo</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Przestrzegaj procedur</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Odpowiadaj za własne zadania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4642955" y="3150719"/>
            <a:ext cx="7126095" cy="2154436"/>
          </a:xfrm>
          <a:prstGeom prst="rect">
            <a:avLst/>
          </a:prstGeom>
        </p:spPr>
        <p:txBody>
          <a:bodyPr wrap="square">
            <a:spAutoFit/>
          </a:bodyPr>
          <a:lstStyle/>
          <a:p>
            <a:pPr>
              <a:spcAft>
                <a:spcPts val="1200"/>
              </a:spcAft>
              <a:defRPr b="0" i="0"/>
            </a:pPr>
            <a:r>
              <a:rPr lang="1045" sz="2000" b="1">
                <a:solidFill>
                  <a:srgbClr val="0033A0"/>
                </a:solidFill>
                <a:latin typeface="Arial" panose="020B0604020202020204" pitchFamily="34" charset="0"/>
                <a:cs typeface="Arial" panose="020B0604020202020204" pitchFamily="34" charset="0"/>
              </a:rPr>
              <a:t>Masz prawo przerwać pracę i zgłosić niepokojące okoliczności</a:t>
            </a:r>
          </a:p>
          <a:p>
            <a:pPr marL="285750" indent="-285750">
              <a:spcAft>
                <a:spcPts val="1200"/>
              </a:spcAft>
              <a:buClr>
                <a:srgbClr val="84BD00"/>
              </a:buClr>
              <a:buFont typeface="Wingdings" panose="05000000000000000000" pitchFamily="2" charset="2"/>
              <a:buChar char="ü"/>
              <a:defRPr b="0" i="0"/>
            </a:pPr>
            <a:r>
              <a:rPr lang="1045" sz="1600" b="1">
                <a:solidFill>
                  <a:srgbClr val="84BD00"/>
                </a:solidFill>
                <a:latin typeface="Arial" panose="020B0604020202020204" pitchFamily="34" charset="0"/>
                <a:cs typeface="Arial" panose="020B0604020202020204" pitchFamily="34" charset="0"/>
              </a:rPr>
              <a:t>Wkraczaj do akcji,</a:t>
            </a:r>
            <a:r>
              <a:rPr lang="1045" sz="1600">
                <a:latin typeface="Arial" panose="020B0604020202020204" pitchFamily="34" charset="0"/>
                <a:cs typeface="Arial" panose="020B0604020202020204" pitchFamily="34" charset="0"/>
              </a:rPr>
              <a:t> gdy pewne działania lub środowisko wydają się niebezpieczne</a:t>
            </a:r>
          </a:p>
          <a:p>
            <a:pPr marL="285750" indent="-285750">
              <a:spcAft>
                <a:spcPts val="1200"/>
              </a:spcAft>
              <a:buClr>
                <a:srgbClr val="84BD00"/>
              </a:buClr>
              <a:buFont typeface="Wingdings" panose="05000000000000000000" pitchFamily="2" charset="2"/>
              <a:buChar char="ü"/>
              <a:defRPr b="0" i="0"/>
            </a:pPr>
            <a:r>
              <a:rPr lang="1045" sz="1600" b="1">
                <a:solidFill>
                  <a:srgbClr val="84BD00"/>
                </a:solidFill>
                <a:latin typeface="Arial" panose="020B0604020202020204" pitchFamily="34" charset="0"/>
                <a:cs typeface="Arial" panose="020B0604020202020204" pitchFamily="34" charset="0"/>
              </a:rPr>
              <a:t>Zadawaj</a:t>
            </a:r>
            <a:r>
              <a:rPr lang="1045" sz="1600" b="0">
                <a:solidFill>
                  <a:srgbClr val="84BD00"/>
                </a:solidFill>
                <a:latin typeface="Arial" panose="020B0604020202020204" pitchFamily="34" charset="0"/>
                <a:cs typeface="Arial" panose="020B0604020202020204" pitchFamily="34" charset="0"/>
              </a:rPr>
              <a:t> </a:t>
            </a:r>
            <a:r>
              <a:rPr lang="1045" sz="1600">
                <a:latin typeface="Arial" panose="020B0604020202020204" pitchFamily="34" charset="0"/>
                <a:cs typeface="Arial" panose="020B0604020202020204" pitchFamily="34" charset="0"/>
              </a:rPr>
              <a:t>pytania, aby zdecydować, czy dana sytuacja jest niebezpieczna</a:t>
            </a:r>
          </a:p>
          <a:p>
            <a:pPr marL="285750" indent="-285750">
              <a:spcAft>
                <a:spcPts val="1200"/>
              </a:spcAft>
              <a:buClr>
                <a:srgbClr val="84BD00"/>
              </a:buClr>
              <a:buFont typeface="Wingdings" panose="05000000000000000000" pitchFamily="2" charset="2"/>
              <a:buChar char="ü"/>
              <a:defRPr b="0" i="0"/>
            </a:pPr>
            <a:r>
              <a:rPr lang="1045" sz="1600" b="1">
                <a:solidFill>
                  <a:srgbClr val="84BD00"/>
                </a:solidFill>
                <a:latin typeface="Arial" panose="020B0604020202020204" pitchFamily="34" charset="0"/>
                <a:cs typeface="Arial" panose="020B0604020202020204" pitchFamily="34" charset="0"/>
              </a:rPr>
              <a:t>Zgłaszaj uwagi</a:t>
            </a:r>
            <a:r>
              <a:rPr lang="1045" sz="1600">
                <a:latin typeface="Arial" panose="020B0604020202020204" pitchFamily="34" charset="0"/>
                <a:cs typeface="Arial" panose="020B0604020202020204" pitchFamily="34" charset="0"/>
              </a:rPr>
              <a:t> do kierownika lub przełożonego</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283695"/>
            <a:ext cx="11346100" cy="1067867"/>
          </a:xfrm>
          <a:prstGeom prst="rect">
            <a:avLst/>
          </a:prstGeom>
        </p:spPr>
        <p:txBody>
          <a:bodyPr wrap="square">
            <a:spAutoFit/>
          </a:bodyPr>
          <a:lstStyle/>
          <a:p>
            <a:pPr algn="ctr">
              <a:spcAft>
                <a:spcPts val="1200"/>
              </a:spcAft>
              <a:defRPr b="0" i="0"/>
            </a:pPr>
            <a:r>
              <a:rPr lang="1045" sz="3100" b="1">
                <a:solidFill>
                  <a:srgbClr val="0033A0"/>
                </a:solidFill>
                <a:latin typeface="Arial" panose="020B0604020202020204" pitchFamily="34" charset="0"/>
                <a:cs typeface="Arial" panose="020B0604020202020204" pitchFamily="34" charset="0"/>
              </a:rPr>
              <a:t>Bezpieczeństwo to </a:t>
            </a:r>
            <a:r>
              <a:rPr lang="1045" sz="3100" b="1">
                <a:solidFill>
                  <a:srgbClr val="84BD00"/>
                </a:solidFill>
                <a:latin typeface="Arial" panose="020B0604020202020204" pitchFamily="34" charset="0"/>
                <a:cs typeface="Arial" panose="020B0604020202020204" pitchFamily="34" charset="0"/>
              </a:rPr>
              <a:t>sprawa osobista</a:t>
            </a:r>
            <a:r>
              <a:rPr lang="1045" sz="3100" b="1">
                <a:solidFill>
                  <a:srgbClr val="0033A0"/>
                </a:solidFill>
                <a:latin typeface="Arial" panose="020B0604020202020204" pitchFamily="34" charset="0"/>
                <a:cs typeface="Arial" panose="020B0604020202020204" pitchFamily="34" charset="0"/>
              </a:rPr>
              <a:t> – Przynieś je do pracy i zabierz do domu! </a:t>
            </a:r>
            <a:endParaRPr lang="en-US" sz="31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537333"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Nasze zaangażowanie w kwestię bezpieczeństwa</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Nasza przygoda z bezpieczeństwem</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0" y="2784428"/>
            <a:ext cx="5653549"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Filary naszej kultury bezpieczeństwa – Polityka bezpieczeństwa</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Filary naszej kultury bezpieczeństwa – Zasady ratujące życie</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Filary naszej kultury bezpieczeństwa – Organizacja miejsca pracy</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Tworzenie kultury bezpieczeństwa</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Pozycja lidera w kwestii bezpieczeństwa</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FEEDE6A-0EF3-498A-AF03-3C8FEBAF4EA6}"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349307"/>
          </a:xfrm>
          <a:prstGeom prst="rect">
            <a:avLst/>
          </a:prstGeom>
        </p:spPr>
        <p:txBody>
          <a:bodyPr wrap="square">
            <a:spAutoFit/>
          </a:bodyPr>
          <a:lstStyle/>
          <a:p>
            <a:pPr algn="ctr">
              <a:spcAft>
                <a:spcPts val="1200"/>
              </a:spcAft>
              <a:defRPr b="0" i="0"/>
            </a:pPr>
            <a:r>
              <a:rPr lang="1045" sz="3600" b="1">
                <a:solidFill>
                  <a:srgbClr val="0033A0"/>
                </a:solidFill>
                <a:latin typeface="Arial" panose="020B0604020202020204" pitchFamily="34" charset="0"/>
                <a:cs typeface="Arial" panose="020B0604020202020204" pitchFamily="34" charset="0"/>
              </a:rPr>
              <a:t>A co </a:t>
            </a:r>
            <a:r>
              <a:rPr lang="1045" sz="3600" b="1">
                <a:solidFill>
                  <a:srgbClr val="84BD00"/>
                </a:solidFill>
                <a:latin typeface="Arial" panose="020B0604020202020204" pitchFamily="34" charset="0"/>
                <a:cs typeface="Arial" panose="020B0604020202020204" pitchFamily="34" charset="0"/>
              </a:rPr>
              <a:t>TY</a:t>
            </a:r>
            <a:r>
              <a:rPr lang="1045" sz="3600" b="1">
                <a:solidFill>
                  <a:srgbClr val="0033A0"/>
                </a:solidFill>
                <a:latin typeface="Arial" panose="020B0604020202020204" pitchFamily="34" charset="0"/>
                <a:cs typeface="Arial" panose="020B0604020202020204" pitchFamily="34" charset="0"/>
              </a:rPr>
              <a:t> dziś zrobisz?</a:t>
            </a:r>
            <a:br>
              <a:rPr lang="1045"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45" sz="3600" b="1">
                <a:solidFill>
                  <a:srgbClr val="0033A0"/>
                </a:solidFill>
                <a:latin typeface="Arial" panose="020B0604020202020204" pitchFamily="34" charset="0"/>
                <a:cs typeface="Arial" panose="020B0604020202020204" pitchFamily="34" charset="0"/>
              </a:rPr>
              <a:t>Już czas powiedzieć sobie…</a:t>
            </a:r>
          </a:p>
          <a:p>
            <a:pPr algn="ctr">
              <a:spcAft>
                <a:spcPts val="1200"/>
              </a:spcAft>
              <a:defRPr b="0" i="0"/>
            </a:pPr>
            <a:r>
              <a:rPr lang="1045" sz="3600" b="1" i="1">
                <a:solidFill>
                  <a:srgbClr val="84BD00"/>
                </a:solidFill>
                <a:latin typeface="Arial" panose="020B0604020202020204" pitchFamily="34" charset="0"/>
                <a:cs typeface="Arial" panose="020B0604020202020204" pitchFamily="34" charset="0"/>
              </a:rPr>
              <a:t>„Postaw na bezpieczeństwo”</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618783"/>
            <a:ext cx="5822924" cy="2193109"/>
            <a:chOff x="2201532" y="2952144"/>
            <a:chExt cx="3808162"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45"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45"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66199"/>
              <a:ext cx="3604832" cy="1525524"/>
            </a:xfrm>
            <a:prstGeom prst="rect">
              <a:avLst/>
            </a:prstGeom>
          </p:spPr>
          <p:txBody>
            <a:bodyPr wrap="square">
              <a:spAutoFit/>
            </a:bodyPr>
            <a:lstStyle/>
            <a:p>
              <a:pPr algn="ctr">
                <a:defRPr b="0" i="0"/>
              </a:pPr>
              <a:r>
                <a:rPr lang="1045" sz="1600">
                  <a:solidFill>
                    <a:schemeClr val="tx1">
                      <a:lumMod val="50000"/>
                      <a:lumOff val="50000"/>
                    </a:schemeClr>
                  </a:solidFill>
                  <a:latin typeface="Arial" panose="020B0604020202020204" pitchFamily="34" charset="0"/>
                  <a:cs typeface="Arial" panose="020B0604020202020204" pitchFamily="34" charset="0"/>
                </a:rPr>
                <a:t>Naszym obowiązkiem etycznym jako firmy jest zapewnienie sytuacji, w której każdy pracownik codziennie bezpiecznie wraca do domu.</a:t>
              </a:r>
            </a:p>
            <a:p>
              <a:pPr algn="ctr">
                <a:defRPr b="0" i="0"/>
              </a:pPr>
              <a:r>
                <a:rPr lang="1045" sz="1600">
                  <a:solidFill>
                    <a:schemeClr val="tx1">
                      <a:lumMod val="50000"/>
                      <a:lumOff val="50000"/>
                    </a:schemeClr>
                  </a:solidFill>
                  <a:latin typeface="Arial" panose="020B0604020202020204" pitchFamily="34" charset="0"/>
                  <a:cs typeface="Arial" panose="020B0604020202020204" pitchFamily="34" charset="0"/>
                </a:rPr>
                <a:t>Bezpieczeństwo stanowi ważny element każdej naszej decyzji.</a:t>
              </a:r>
            </a:p>
            <a:p>
              <a:pPr algn="ctr">
                <a:defRPr b="0" i="0"/>
              </a:pPr>
              <a:r>
                <a:rPr lang="1045" sz="1400" i="1">
                  <a:solidFill>
                    <a:schemeClr val="tx1">
                      <a:lumMod val="50000"/>
                      <a:lumOff val="50000"/>
                    </a:schemeClr>
                  </a:solidFill>
                  <a:latin typeface="Arial" panose="020B0604020202020204" pitchFamily="34" charset="0"/>
                  <a:cs typeface="Arial" panose="020B0604020202020204" pitchFamily="34" charset="0"/>
                </a:rPr>
                <a:t>– Mark Burgess, Prezes i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788211"/>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Nic nie jest warte narażania własnego zdrowia i życia.</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Wszystkim obrażeniom można zapobiec.</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Będziemy zarządzać bezpieczeństwem.</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Bezpieczne zachowanie to warunek zatrudnienia wszystkich pracowników.</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51511"/>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8094198" cy="830997"/>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NASZE ZAANGAŻOWANIE W KWESTIĘ BEZPIECZEŃSTWA JAKO PODSTAWOWA WARTOŚĆ</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5" sz="3600" b="1">
                <a:solidFill>
                  <a:srgbClr val="0033A0"/>
                </a:solidFill>
                <a:latin typeface="Arial" panose="020B0604020202020204" pitchFamily="34" charset="0"/>
                <a:cs typeface="Arial" panose="020B0604020202020204" pitchFamily="34" charset="0"/>
              </a:rPr>
              <a:t>Bieżąca sytuacja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33EDCF73-34CB-42D0-A7BC-9EABEC8EB58A}"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63748"/>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5" sz="2400" b="1">
                <a:solidFill>
                  <a:srgbClr val="0033A0"/>
                </a:solidFill>
                <a:latin typeface="Arial" panose="020B0604020202020204" pitchFamily="34" charset="0"/>
                <a:ea typeface="+mn-ea"/>
                <a:cs typeface="Arial" panose="020B0604020202020204" pitchFamily="34" charset="0"/>
              </a:rPr>
              <a:t>NASZA PRZYGODA Z BEZPIECZEŃSTWEM</a:t>
            </a:r>
            <a:br>
              <a:rPr lang="1045"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3096362"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5" sz="1600"/>
              <a:t>Bieżący spadek w por. z 2020 r.</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45" sz="1200" b="1">
                  <a:solidFill>
                    <a:srgbClr val="0033A0"/>
                  </a:solidFill>
                  <a:latin typeface="Arial Black" panose="020B0A04020102020204" pitchFamily="34" charset="0"/>
                  <a:cs typeface="Arial" panose="020B0604020202020204" pitchFamily="34" charset="0"/>
                </a:rPr>
                <a:t>TRIR</a:t>
              </a:r>
            </a:p>
            <a:p>
              <a:pPr algn="r">
                <a:defRPr b="0" i="0"/>
              </a:pPr>
              <a:r>
                <a:rPr lang="1045" sz="1200" b="1">
                  <a:solidFill>
                    <a:srgbClr val="0033A0"/>
                  </a:solidFill>
                  <a:latin typeface="Arial" panose="020B0604020202020204" pitchFamily="34" charset="0"/>
                  <a:cs typeface="Arial" panose="020B0604020202020204" pitchFamily="34" charset="0"/>
                </a:rPr>
                <a:t>Wskaźnik częstości</a:t>
              </a:r>
            </a:p>
            <a:p>
              <a:pPr algn="r">
                <a:defRPr b="0" i="0"/>
              </a:pPr>
              <a:r>
                <a:rPr lang="1045" sz="1200" b="1">
                  <a:solidFill>
                    <a:srgbClr val="0033A0"/>
                  </a:solidFill>
                  <a:latin typeface="Arial" panose="020B0604020202020204" pitchFamily="34" charset="0"/>
                  <a:cs typeface="Arial" panose="020B0604020202020204" pitchFamily="34" charset="0"/>
                </a:rPr>
                <a:t>Wypadków</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1045" sz="3200" b="1">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823783"/>
            </a:xfrm>
            <a:prstGeom prst="rect">
              <a:avLst/>
            </a:prstGeom>
            <a:noFill/>
          </p:spPr>
          <p:txBody>
            <a:bodyPr wrap="square" rtlCol="0">
              <a:spAutoFit/>
            </a:bodyPr>
            <a:lstStyle/>
            <a:p>
              <a:pPr algn="r">
                <a:defRPr b="0" i="0"/>
              </a:pPr>
              <a:r>
                <a:rPr lang="1045" sz="1200" b="1">
                  <a:solidFill>
                    <a:srgbClr val="0033A0"/>
                  </a:solidFill>
                  <a:latin typeface="Arial Black" panose="020B0A04020102020204" pitchFamily="34" charset="0"/>
                  <a:cs typeface="Arial" panose="020B0604020202020204" pitchFamily="34" charset="0"/>
                </a:rPr>
                <a:t>LTIR</a:t>
              </a:r>
            </a:p>
            <a:p>
              <a:pPr algn="r">
                <a:defRPr b="0" i="0"/>
              </a:pPr>
              <a:r>
                <a:rPr lang="1045" sz="1200" b="1">
                  <a:solidFill>
                    <a:srgbClr val="0033A0"/>
                  </a:solidFill>
                  <a:latin typeface="Arial" panose="020B0604020202020204" pitchFamily="34" charset="0"/>
                  <a:cs typeface="Arial" panose="020B0604020202020204" pitchFamily="34" charset="0"/>
                </a:rPr>
                <a:t>Wskaźnik wypadków</a:t>
              </a:r>
            </a:p>
            <a:p>
              <a:pPr algn="r">
                <a:defRPr b="0" i="0"/>
              </a:pPr>
              <a:r>
                <a:rPr lang="1045" sz="1200" b="1">
                  <a:solidFill>
                    <a:srgbClr val="0033A0"/>
                  </a:solidFill>
                  <a:latin typeface="Arial" panose="020B0604020202020204" pitchFamily="34" charset="0"/>
                  <a:cs typeface="Arial" panose="020B0604020202020204" pitchFamily="34" charset="0"/>
                </a:rPr>
                <a:t>Wypadków</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1045" sz="3200" b="1">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081558"/>
          </a:xfrm>
          <a:prstGeom prst="rect">
            <a:avLst/>
          </a:prstGeom>
        </p:spPr>
        <p:txBody>
          <a:bodyPr wrap="square">
            <a:spAutoFit/>
          </a:bodyPr>
          <a:lstStyle/>
          <a:p>
            <a:pPr>
              <a:spcAft>
                <a:spcPts val="1200"/>
              </a:spcAft>
              <a:defRPr b="0" i="0"/>
            </a:pPr>
            <a:r>
              <a:rPr lang="1045" sz="2400" b="1">
                <a:solidFill>
                  <a:srgbClr val="0033A0"/>
                </a:solidFill>
                <a:latin typeface="Arial" panose="020B0604020202020204" pitchFamily="34" charset="0"/>
                <a:cs typeface="Arial" panose="020B0604020202020204" pitchFamily="34" charset="0"/>
              </a:rPr>
              <a:t>Inwestycje firmy w bezpieczeństwo</a:t>
            </a:r>
          </a:p>
          <a:p>
            <a:pPr marL="342900" indent="-342900">
              <a:spcAft>
                <a:spcPts val="1200"/>
              </a:spcAft>
              <a:buClr>
                <a:srgbClr val="84BD00"/>
              </a:buClr>
              <a:buSzPct val="126000"/>
              <a:buFont typeface="Wingdings" panose="05000000000000000000" pitchFamily="2" charset="2"/>
              <a:buChar char="ü"/>
              <a:defRPr b="0" i="0"/>
            </a:pPr>
            <a:r>
              <a:rPr lang="1045" sz="2000">
                <a:solidFill>
                  <a:srgbClr val="84BD00"/>
                </a:solidFill>
                <a:latin typeface="Arial" panose="020B0604020202020204" pitchFamily="34" charset="0"/>
                <a:cs typeface="Arial" panose="020B0604020202020204" pitchFamily="34" charset="0"/>
              </a:rPr>
              <a:t>Inwestycje w infrastrukturę</a:t>
            </a:r>
            <a:br>
              <a:rPr lang="1045" sz="2000">
                <a:solidFill>
                  <a:srgbClr val="84BD00"/>
                </a:solidFill>
                <a:latin typeface="Arial" panose="020B0604020202020204" pitchFamily="34" charset="0"/>
                <a:cs typeface="Arial" panose="020B0604020202020204" pitchFamily="34" charset="0"/>
              </a:rPr>
            </a:br>
            <a:r>
              <a:rPr lang="1045" sz="1600">
                <a:latin typeface="Arial" panose="020B0604020202020204" pitchFamily="34" charset="0"/>
                <a:cs typeface="Arial" panose="020B0604020202020204" pitchFamily="34" charset="0"/>
              </a:rPr>
              <a:t>Znaczące inwestycje w postaci wydatków kapitałowych (CAPEX) w ciągu kilku lat na rzecz bezpośredniego ulepszenia infrastruktury bezpieczeństwa w obiektach.  </a:t>
            </a:r>
          </a:p>
          <a:p>
            <a:pPr marL="342900" lvl="0" indent="-342900">
              <a:spcAft>
                <a:spcPts val="1200"/>
              </a:spcAft>
              <a:buClr>
                <a:srgbClr val="84BD00"/>
              </a:buClr>
              <a:buSzPct val="126000"/>
              <a:buFont typeface="Wingdings" panose="05000000000000000000" pitchFamily="2" charset="2"/>
              <a:buChar char="ü"/>
              <a:defRPr b="0" i="0"/>
            </a:pPr>
            <a:r>
              <a:rPr lang="1045" sz="2000">
                <a:solidFill>
                  <a:srgbClr val="84BD00"/>
                </a:solidFill>
                <a:latin typeface="Arial" panose="020B0604020202020204" pitchFamily="34" charset="0"/>
                <a:cs typeface="Arial" panose="020B0604020202020204" pitchFamily="34" charset="0"/>
              </a:rPr>
              <a:t>Inwestycje w szkolenia</a:t>
            </a:r>
            <a:br>
              <a:rPr lang="1045" sz="2000">
                <a:solidFill>
                  <a:srgbClr val="84BD00"/>
                </a:solidFill>
                <a:latin typeface="Arial" panose="020B0604020202020204" pitchFamily="34" charset="0"/>
                <a:cs typeface="Arial" panose="020B0604020202020204" pitchFamily="34" charset="0"/>
              </a:rPr>
            </a:br>
            <a:r>
              <a:rPr lang="1045" sz="1600">
                <a:solidFill>
                  <a:prstClr val="black"/>
                </a:solidFill>
                <a:latin typeface="Arial" panose="020B0604020202020204" pitchFamily="34" charset="0"/>
                <a:cs typeface="Arial" panose="020B0604020202020204" pitchFamily="34" charset="0"/>
              </a:rPr>
              <a:t>Dodatkowa uwaga i inwestycje w programy szkoleniowe w dziedzinie bezpieczeństwa, w tym, organizowane dla osób nowo zatrudnionych oraz warsztaty na temat bezpieczeństwa dla przełożonych.</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6B4DA82-9C20-4542-B723-954884721EA5}"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5" sz="2400" b="1">
                <a:solidFill>
                  <a:srgbClr val="0033A0"/>
                </a:solidFill>
                <a:latin typeface="Arial" panose="020B0604020202020204" pitchFamily="34" charset="0"/>
                <a:ea typeface="+mn-ea"/>
                <a:cs typeface="Arial" panose="020B0604020202020204" pitchFamily="34" charset="0"/>
              </a:rPr>
              <a:t>OBRAŻENIA, 1. KWARTAŁ 2023 R.</a:t>
            </a:r>
            <a:br>
              <a:rPr lang="1045"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2013692"/>
          </a:xfrm>
          <a:prstGeom prst="rect">
            <a:avLst/>
          </a:prstGeom>
          <a:noFill/>
        </p:spPr>
        <p:txBody>
          <a:bodyPr wrap="square">
            <a:spAutoFit/>
          </a:bodyPr>
          <a:lstStyle/>
          <a:p>
            <a:pPr rtl="0">
              <a:defRPr b="0" i="0"/>
            </a:pPr>
            <a:r>
              <a:rPr lang="1045">
                <a:latin typeface="Arial" panose="020B0604020202020204" pitchFamily="34" charset="0"/>
                <a:cs typeface="Arial" panose="020B0604020202020204" pitchFamily="34" charset="0"/>
              </a:rPr>
              <a:t>Mamy coraz lepsze wyniki na naszej drodze w kierunku całkowitego bezpieczeństwa, ale nasi pracownicy wciąż odnoszą obrażenia, które zmieniają ich życie.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80209"/>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FE99D6D-7C5A-419E-8816-BC6A2EDDC32E}"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45" sz="2400" b="1">
                <a:solidFill>
                  <a:srgbClr val="0033A0"/>
                </a:solidFill>
                <a:latin typeface="Arial" panose="020B0604020202020204" pitchFamily="34" charset="0"/>
                <a:ea typeface="+mn-ea"/>
                <a:cs typeface="Arial" panose="020B0604020202020204" pitchFamily="34" charset="0"/>
              </a:rPr>
              <a:t>Przygoda Mauser z bezpieczeństwem</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3" y="1609718"/>
            <a:ext cx="10016148" cy="4055049"/>
            <a:chOff x="792983" y="1824461"/>
            <a:chExt cx="10016148" cy="4055049"/>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4055049"/>
              <a:chOff x="815038" y="1131698"/>
              <a:chExt cx="10445157" cy="4430530"/>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5" sz="1400" b="1">
                    <a:solidFill>
                      <a:srgbClr val="84BD00"/>
                    </a:solidFill>
                    <a:latin typeface="Arial" panose="020B0604020202020204" pitchFamily="34" charset="0"/>
                    <a:cs typeface="Arial" panose="020B0604020202020204" pitchFamily="34" charset="0"/>
                  </a:rPr>
                  <a:t>Rządowe i firmowe przepisy/regulacje</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5" sz="1400" b="1">
                    <a:solidFill>
                      <a:srgbClr val="84BD00"/>
                    </a:solidFill>
                    <a:latin typeface="Arial" panose="020B0604020202020204" pitchFamily="34" charset="0"/>
                    <a:cs typeface="Arial" panose="020B0604020202020204" pitchFamily="34" charset="0"/>
                  </a:rPr>
                  <a:t>Tworzenie bezpiecznego środowiska pracy</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5" sz="1400" b="1">
                    <a:solidFill>
                      <a:srgbClr val="84BD00"/>
                    </a:solidFill>
                    <a:latin typeface="Arial" panose="020B0604020202020204" pitchFamily="34" charset="0"/>
                    <a:cs typeface="Arial" panose="020B0604020202020204" pitchFamily="34" charset="0"/>
                  </a:rPr>
                  <a:t>Kontrole inżynierskie</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5" sz="1400" b="1">
                    <a:solidFill>
                      <a:srgbClr val="84BD00"/>
                    </a:solidFill>
                    <a:latin typeface="Arial" panose="020B0604020202020204" pitchFamily="34" charset="0"/>
                    <a:cs typeface="Arial" panose="020B0604020202020204" pitchFamily="34" charset="0"/>
                  </a:rPr>
                  <a:t>Pozycja lidera</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31849" y="3723562"/>
                <a:ext cx="2748689" cy="179012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5" sz="1200">
                    <a:latin typeface="Arial" panose="020B0604020202020204" pitchFamily="34" charset="0"/>
                    <a:cs typeface="Arial" panose="020B0604020202020204" pitchFamily="34" charset="0"/>
                  </a:rPr>
                  <a:t>W okresie ostatnich kilku lat udało nam się określić punkty wysokiego ryzyka, a także zaprojektować i zamontować niezbędne zabezpieczenia maszyn.</a:t>
                </a:r>
              </a:p>
              <a:p>
                <a:pPr>
                  <a:lnSpc>
                    <a:spcPct val="90000"/>
                  </a:lnSpc>
                  <a:spcBef>
                    <a:spcPts val="1200"/>
                  </a:spcBef>
                  <a:spcAft>
                    <a:spcPts val="600"/>
                  </a:spcAft>
                  <a:buClr>
                    <a:schemeClr val="tx1"/>
                  </a:buClr>
                  <a:defRPr b="0" i="0"/>
                </a:pPr>
                <a:r>
                  <a:rPr lang="1045" sz="1200" b="1">
                    <a:latin typeface="Arial" panose="020B0604020202020204" pitchFamily="34" charset="0"/>
                    <a:cs typeface="Arial" panose="020B0604020202020204" pitchFamily="34" charset="0"/>
                  </a:rPr>
                  <a:t>Punkt kluczowy: Wykluczenie                                          zagrożeń dla bezpieczeństwa</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5" sz="1400">
                    <a:latin typeface="Arial" panose="020B0604020202020204" pitchFamily="34" charset="0"/>
                    <a:cs typeface="Arial" panose="020B0604020202020204" pitchFamily="34" charset="0"/>
                  </a:rPr>
                  <a:t>Najważniejsze aspekty tworzenia i utrzymywania bezpiecznego środowiska pracy</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87186" y="3772102"/>
                <a:ext cx="2793374" cy="1790126"/>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45" sz="1200">
                    <a:latin typeface="Arial" panose="020B0604020202020204" pitchFamily="34" charset="0"/>
                    <a:cs typeface="Arial" panose="020B0604020202020204" pitchFamily="34" charset="0"/>
                  </a:rPr>
                  <a:t>W okresie ostatnich pięciu lat firma Mauser zwiększyła zaangażowanie w zgodność z przepisami OSHA, a także wdrożyła swoje własne zasady ratujące życie.</a:t>
                </a:r>
              </a:p>
              <a:p>
                <a:pPr>
                  <a:lnSpc>
                    <a:spcPct val="90000"/>
                  </a:lnSpc>
                  <a:spcBef>
                    <a:spcPts val="1200"/>
                  </a:spcBef>
                  <a:spcAft>
                    <a:spcPts val="600"/>
                  </a:spcAft>
                  <a:buClr>
                    <a:schemeClr val="tx1"/>
                  </a:buClr>
                  <a:defRPr b="0" i="0"/>
                </a:pPr>
                <a:r>
                  <a:rPr lang="1045" sz="1200" b="1">
                    <a:latin typeface="Arial" panose="020B0604020202020204" pitchFamily="34" charset="0"/>
                    <a:cs typeface="Arial" panose="020B0604020202020204" pitchFamily="34" charset="0"/>
                  </a:rPr>
                  <a:t>Punkt kluczowy: Zgodność z przepisami</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6637" y="3672145"/>
                <a:ext cx="2748689" cy="179012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5" sz="1200">
                    <a:latin typeface="Arial" panose="020B0604020202020204" pitchFamily="34" charset="0"/>
                    <a:cs typeface="Arial" panose="020B0604020202020204" pitchFamily="34" charset="0"/>
                  </a:rPr>
                  <a:t>Rozwój naszych liderów w zakresie właściwych zachowań i działań na rzecz kultury przedsiębiorstwa, w której pracownicy są zaangażowani w kwestie bezpieczeństwa.</a:t>
                </a:r>
              </a:p>
              <a:p>
                <a:pPr>
                  <a:lnSpc>
                    <a:spcPct val="90000"/>
                  </a:lnSpc>
                  <a:spcBef>
                    <a:spcPts val="1200"/>
                  </a:spcBef>
                  <a:spcAft>
                    <a:spcPts val="600"/>
                  </a:spcAft>
                  <a:buClr>
                    <a:schemeClr val="tx1"/>
                  </a:buClr>
                  <a:defRPr b="0" i="0"/>
                </a:pPr>
                <a:r>
                  <a:rPr lang="1045" sz="1200" b="1">
                    <a:latin typeface="Arial" panose="020B0604020202020204" pitchFamily="34" charset="0"/>
                    <a:cs typeface="Arial" panose="020B0604020202020204" pitchFamily="34" charset="0"/>
                  </a:rPr>
                  <a:t>Punkt kluczowy: Zaangażowanie</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5" sz="1200" b="1">
                  <a:solidFill>
                    <a:srgbClr val="84BD00"/>
                  </a:solidFill>
                  <a:latin typeface="Arial" panose="020B0604020202020204" pitchFamily="34" charset="0"/>
                  <a:cs typeface="Arial" panose="020B0604020202020204" pitchFamily="34" charset="0"/>
                </a:rPr>
                <a:t>Nasz punkt wyjścia</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5" sz="1200" b="1">
                  <a:solidFill>
                    <a:srgbClr val="84BD00"/>
                  </a:solidFill>
                  <a:latin typeface="Arial" panose="020B0604020202020204" pitchFamily="34" charset="0"/>
                  <a:cs typeface="Arial" panose="020B0604020202020204" pitchFamily="34" charset="0"/>
                </a:rPr>
                <a:t>Nasze działania</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5" sz="1200" b="1">
                  <a:solidFill>
                    <a:srgbClr val="84BD00"/>
                  </a:solidFill>
                  <a:latin typeface="Arial" panose="020B0604020202020204" pitchFamily="34" charset="0"/>
                  <a:cs typeface="Arial" panose="020B0604020202020204" pitchFamily="34" charset="0"/>
                </a:rPr>
                <a:t>Tu jesteśmy</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5" sz="3600" b="1">
                <a:solidFill>
                  <a:srgbClr val="0033A0"/>
                </a:solidFill>
                <a:latin typeface="Arial" panose="020B0604020202020204" pitchFamily="34" charset="0"/>
                <a:cs typeface="Arial" panose="020B0604020202020204" pitchFamily="34" charset="0"/>
              </a:rPr>
              <a:t>Filary naszej kultury bezpieczeństwa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3E78C938-52CE-4000-903D-DB07036FE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docProps/app.xml><?xml version="1.0" encoding="utf-8"?>
<Properties xmlns="http://schemas.openxmlformats.org/officeDocument/2006/extended-properties" xmlns:vt="http://schemas.openxmlformats.org/officeDocument/2006/docPropsVTypes">
  <TotalTime>13341</TotalTime>
  <Words>2919</Words>
  <Application>Microsoft Office PowerPoint</Application>
  <PresentationFormat>Widescreen</PresentationFormat>
  <Paragraphs>326</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NASZA PRZYGODA Z BEZPIECZEŃSTWEM </vt:lpstr>
      <vt:lpstr>PowerPoint Presentation</vt:lpstr>
      <vt:lpstr>OBRAŻENIA, 1. KWARTAŁ 2023 R. </vt:lpstr>
      <vt:lpstr>Przygoda Mauser z bezpieczeństwem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DeLorenzo</cp:lastModifiedBy>
  <cp:revision>33</cp:revision>
  <dcterms:created xsi:type="dcterms:W3CDTF">2023-04-05T19:27:26Z</dcterms:created>
  <dcterms:modified xsi:type="dcterms:W3CDTF">2023-05-23T20:46:28Z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