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87" r:id="rId6"/>
    <p:sldId id="268" r:id="rId7"/>
    <p:sldId id="289" r:id="rId8"/>
    <p:sldId id="288" r:id="rId9"/>
    <p:sldId id="290" r:id="rId10"/>
    <p:sldId id="267" r:id="rId11"/>
    <p:sldId id="279" r:id="rId12"/>
    <p:sldId id="297" r:id="rId13"/>
    <p:sldId id="292" r:id="rId14"/>
    <p:sldId id="271" r:id="rId15"/>
    <p:sldId id="270" r:id="rId16"/>
    <p:sldId id="274" r:id="rId17"/>
    <p:sldId id="272" r:id="rId18"/>
    <p:sldId id="275" r:id="rId19"/>
    <p:sldId id="291" r:id="rId20"/>
    <p:sldId id="280" r:id="rId21"/>
    <p:sldId id="265" r:id="rId22"/>
    <p:sldId id="266" r:id="rId23"/>
    <p:sldId id="264"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D00"/>
    <a:srgbClr val="0033A0"/>
    <a:srgbClr val="971C52"/>
    <a:srgbClr val="00A9E0"/>
    <a:srgbClr val="F1AF1D"/>
    <a:srgbClr val="035F19"/>
    <a:srgbClr val="0054A6"/>
    <a:srgbClr val="092643"/>
    <a:srgbClr val="3A5774"/>
    <a:srgbClr val="052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86486" autoAdjust="0"/>
  </p:normalViewPr>
  <p:slideViewPr>
    <p:cSldViewPr snapToGrid="0">
      <p:cViewPr varScale="1">
        <p:scale>
          <a:sx n="92" d="100"/>
          <a:sy n="92" d="100"/>
        </p:scale>
        <p:origin x="1182" y="6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DeLorenzo" userId="0f5fd004-ffbc-41ed-80ea-8d5ed1e813b8" providerId="ADAL" clId="{35B53B61-0197-4D71-AAC9-BAF7A8181E9E}"/>
    <pc:docChg chg="modSld">
      <pc:chgData name="Melissa DeLorenzo" userId="0f5fd004-ffbc-41ed-80ea-8d5ed1e813b8" providerId="ADAL" clId="{35B53B61-0197-4D71-AAC9-BAF7A8181E9E}" dt="2023-05-23T15:26:47.355" v="0"/>
      <pc:docMkLst>
        <pc:docMk/>
      </pc:docMkLst>
      <pc:sldChg chg="modSp mod">
        <pc:chgData name="Melissa DeLorenzo" userId="0f5fd004-ffbc-41ed-80ea-8d5ed1e813b8" providerId="ADAL" clId="{35B53B61-0197-4D71-AAC9-BAF7A8181E9E}" dt="2023-05-23T15:26:47.355" v="0"/>
        <pc:sldMkLst>
          <pc:docMk/>
          <pc:sldMk cId="3872770462" sldId="275"/>
        </pc:sldMkLst>
        <pc:spChg chg="mod">
          <ac:chgData name="Melissa DeLorenzo" userId="0f5fd004-ffbc-41ed-80ea-8d5ed1e813b8" providerId="ADAL" clId="{35B53B61-0197-4D71-AAC9-BAF7A8181E9E}" dt="2023-05-23T15:26:47.355" v="0"/>
          <ac:spMkLst>
            <pc:docMk/>
            <pc:sldMk cId="3872770462" sldId="275"/>
            <ac:spMk id="4" creationId="{BBAC1D03-7194-0721-AF15-6077EDE5388F}"/>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1081" sz="1600"/>
              <a:t>2020-2023 MPS YTD IR</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TRIR</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General</c:formatCode>
                <c:ptCount val="4"/>
                <c:pt idx="0">
                  <c:v>3.09</c:v>
                </c:pt>
                <c:pt idx="1">
                  <c:v>3.02</c:v>
                </c:pt>
                <c:pt idx="2">
                  <c:v>2.4500000000000002</c:v>
                </c:pt>
                <c:pt idx="3">
                  <c:v>2.4</c:v>
                </c:pt>
              </c:numCache>
            </c:numRef>
          </c:val>
          <c:extLst>
            <c:ext xmlns:c16="http://schemas.microsoft.com/office/drawing/2014/chart" uri="{C3380CC4-5D6E-409C-BE32-E72D297353CC}">
              <c16:uniqueId val="{00000000-5877-4475-B558-41D15C31545A}"/>
            </c:ext>
          </c:extLst>
        </c:ser>
        <c:ser>
          <c:idx val="1"/>
          <c:order val="1"/>
          <c:tx>
            <c:strRef>
              <c:f>Sheet1!$C$1</c:f>
              <c:strCache>
                <c:ptCount val="1"/>
                <c:pt idx="0">
                  <c:v>LTIR</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General</c:formatCode>
                <c:ptCount val="4"/>
                <c:pt idx="0">
                  <c:v>0.99</c:v>
                </c:pt>
                <c:pt idx="1">
                  <c:v>0.9</c:v>
                </c:pt>
                <c:pt idx="2">
                  <c:v>0.85</c:v>
                </c:pt>
                <c:pt idx="3">
                  <c:v>0.81</c:v>
                </c:pt>
              </c:numCache>
            </c:numRef>
          </c:val>
          <c:extLst>
            <c:ext xmlns:c16="http://schemas.microsoft.com/office/drawing/2014/chart" uri="{C3380CC4-5D6E-409C-BE32-E72D297353CC}">
              <c16:uniqueId val="{00000001-5877-4475-B558-41D15C31545A}"/>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1081" sz="1600"/>
              <a:t>2020-2023 MPS YTD IR तुलना</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Near Miss IR</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General</c:formatCode>
                <c:ptCount val="4"/>
                <c:pt idx="0">
                  <c:v>1.34</c:v>
                </c:pt>
                <c:pt idx="1">
                  <c:v>3.55</c:v>
                </c:pt>
                <c:pt idx="2">
                  <c:v>19.64</c:v>
                </c:pt>
                <c:pt idx="3">
                  <c:v>89.66</c:v>
                </c:pt>
              </c:numCache>
            </c:numRef>
          </c:val>
          <c:extLst>
            <c:ext xmlns:c16="http://schemas.microsoft.com/office/drawing/2014/chart" uri="{C3380CC4-5D6E-409C-BE32-E72D297353CC}">
              <c16:uniqueId val="{00000000-E095-41FF-8AE1-5DED9349ADAC}"/>
            </c:ext>
          </c:extLst>
        </c:ser>
        <c:ser>
          <c:idx val="1"/>
          <c:order val="1"/>
          <c:tx>
            <c:strRef>
              <c:f>Sheet1!$C$1</c:f>
              <c:strCache>
                <c:ptCount val="1"/>
                <c:pt idx="0">
                  <c:v>First Aid IR</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General</c:formatCode>
                <c:ptCount val="4"/>
                <c:pt idx="0">
                  <c:v>4.6900000000000004</c:v>
                </c:pt>
                <c:pt idx="1">
                  <c:v>4.3</c:v>
                </c:pt>
                <c:pt idx="2">
                  <c:v>6.41</c:v>
                </c:pt>
                <c:pt idx="3">
                  <c:v>5.95</c:v>
                </c:pt>
              </c:numCache>
            </c:numRef>
          </c:val>
          <c:extLst>
            <c:ext xmlns:c16="http://schemas.microsoft.com/office/drawing/2014/chart" uri="{C3380CC4-5D6E-409C-BE32-E72D297353CC}">
              <c16:uniqueId val="{00000001-E095-41FF-8AE1-5DED9349ADAC}"/>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Number of Injuries</c:v>
                </c:pt>
              </c:strCache>
            </c:strRef>
          </c:tx>
          <c:explosion val="1"/>
          <c:dPt>
            <c:idx val="0"/>
            <c:bubble3D val="0"/>
            <c:spPr>
              <a:solidFill>
                <a:srgbClr val="F1AF1D">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B388-4469-89CE-EBD287AC5DDC}"/>
              </c:ext>
            </c:extLst>
          </c:dPt>
          <c:dPt>
            <c:idx val="1"/>
            <c:bubble3D val="0"/>
            <c:spPr>
              <a:solidFill>
                <a:srgbClr val="00A9E0">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388-4469-89CE-EBD287AC5DDC}"/>
              </c:ext>
            </c:extLst>
          </c:dPt>
          <c:dPt>
            <c:idx val="2"/>
            <c:bubble3D val="0"/>
            <c:spPr>
              <a:solidFill>
                <a:srgbClr val="971C52">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B388-4469-89CE-EBD287AC5DDC}"/>
              </c:ext>
            </c:extLst>
          </c:dPt>
          <c:dPt>
            <c:idx val="3"/>
            <c:bubble3D val="0"/>
            <c:spPr>
              <a:solidFill>
                <a:srgbClr val="0033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388-4469-89CE-EBD287AC5DDC}"/>
              </c:ext>
            </c:extLst>
          </c:dPt>
          <c:dPt>
            <c:idx val="4"/>
            <c:bubble3D val="0"/>
            <c:spPr>
              <a:solidFill>
                <a:srgbClr val="84BD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388-4469-89CE-EBD287AC5DDC}"/>
              </c:ext>
            </c:extLst>
          </c:dPt>
          <c:dPt>
            <c:idx val="5"/>
            <c:bubble3D val="0"/>
            <c:spPr>
              <a:solidFill>
                <a:srgbClr val="035F1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B388-4469-89CE-EBD287AC5DDC}"/>
              </c:ext>
            </c:extLst>
          </c:dPt>
          <c:dPt>
            <c:idx val="6"/>
            <c:bubble3D val="0"/>
            <c:spPr>
              <a:solidFill>
                <a:schemeClr val="tx1">
                  <a:alpha val="25098"/>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388-4469-89CE-EBD287AC5DDC}"/>
              </c:ext>
            </c:extLst>
          </c:dPt>
          <c:dLbls>
            <c:dLbl>
              <c:idx val="0"/>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6-B388-4469-89CE-EBD287AC5DDC}"/>
                </c:ext>
              </c:extLst>
            </c:dLbl>
            <c:dLbl>
              <c:idx val="1"/>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B388-4469-89CE-EBD287AC5DDC}"/>
                </c:ext>
              </c:extLst>
            </c:dLbl>
            <c:dLbl>
              <c:idx val="2"/>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B388-4469-89CE-EBD287AC5DDC}"/>
                </c:ext>
              </c:extLst>
            </c:dLbl>
            <c:dLbl>
              <c:idx val="3"/>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B388-4469-89CE-EBD287AC5DDC}"/>
                </c:ext>
              </c:extLst>
            </c:dLbl>
            <c:dLbl>
              <c:idx val="4"/>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B388-4469-89CE-EBD287AC5DDC}"/>
                </c:ext>
              </c:extLst>
            </c:dLbl>
            <c:dLbl>
              <c:idx val="5"/>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4-B388-4469-89CE-EBD287AC5DDC}"/>
                </c:ext>
              </c:extLst>
            </c:dLbl>
            <c:dLbl>
              <c:idx val="6"/>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B388-4469-89CE-EBD287AC5DDC}"/>
                </c:ext>
              </c:extLst>
            </c:dLbl>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Cut / Puncture</c:v>
                </c:pt>
                <c:pt idx="1">
                  <c:v>Caught Between Object</c:v>
                </c:pt>
                <c:pt idx="2">
                  <c:v>Strain / Sprain</c:v>
                </c:pt>
                <c:pt idx="3">
                  <c:v>Slip / Trip / Fall</c:v>
                </c:pt>
                <c:pt idx="4">
                  <c:v>Struck by Object</c:v>
                </c:pt>
                <c:pt idx="5">
                  <c:v>Burn / Chemical Exposure</c:v>
                </c:pt>
                <c:pt idx="6">
                  <c:v>Other</c:v>
                </c:pt>
              </c:strCache>
            </c:strRef>
          </c:cat>
          <c:val>
            <c:numRef>
              <c:f>Sheet1!$B$2:$B$8</c:f>
              <c:numCache>
                <c:formatCode>General</c:formatCode>
                <c:ptCount val="7"/>
                <c:pt idx="0">
                  <c:v>44</c:v>
                </c:pt>
                <c:pt idx="1">
                  <c:v>37</c:v>
                </c:pt>
                <c:pt idx="2">
                  <c:v>47</c:v>
                </c:pt>
                <c:pt idx="3">
                  <c:v>45</c:v>
                </c:pt>
                <c:pt idx="4">
                  <c:v>39</c:v>
                </c:pt>
                <c:pt idx="5">
                  <c:v>26</c:v>
                </c:pt>
                <c:pt idx="6">
                  <c:v>22</c:v>
                </c:pt>
              </c:numCache>
            </c:numRef>
          </c:val>
          <c:extLst>
            <c:ext xmlns:c16="http://schemas.microsoft.com/office/drawing/2014/chart" uri="{C3380CC4-5D6E-409C-BE32-E72D297353CC}">
              <c16:uniqueId val="{00000000-B388-4469-89CE-EBD287AC5DD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3347C-A1AC-471D-B861-DB2A03951BB9}" type="datetimeFigureOut">
              <a:rPr lang="en-US" smtClean="0"/>
              <a:t>5/23/2023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1D0BE-AFD9-465E-B786-C6F7B19AABEF}" type="slidenum">
              <a:rPr lang="en-US" smtClean="0"/>
              <a:t>‹#›</a:t>
            </a:fld>
            <a:endParaRPr lang="en-US"/>
          </a:p>
        </p:txBody>
      </p:sp>
    </p:spTree>
    <p:extLst>
      <p:ext uri="{BB962C8B-B14F-4D97-AF65-F5344CB8AC3E}">
        <p14:creationId xmlns:p14="http://schemas.microsoft.com/office/powerpoint/2010/main" val="380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a:t>
            </a:fld>
            <a:endParaRPr lang="en-US"/>
          </a:p>
        </p:txBody>
      </p:sp>
    </p:spTree>
    <p:extLst>
      <p:ext uri="{BB962C8B-B14F-4D97-AF65-F5344CB8AC3E}">
        <p14:creationId xmlns:p14="http://schemas.microsoft.com/office/powerpoint/2010/main" val="1983056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Our first pillar is our Global Health and Safety Policy.</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This policy is a recognized written statement of our commitment to protect the health and safety of employees, those we work with and our community. </a:t>
            </a:r>
          </a:p>
          <a:p>
            <a:endParaRPr lang="en-US"/>
          </a:p>
          <a:p>
            <a:pPr algn="l">
              <a:spcAft>
                <a:spcPts val="600"/>
              </a:spcAft>
              <a:buClr>
                <a:srgbClr val="84BD00"/>
              </a:buClr>
              <a:buSzPct val="125000"/>
            </a:pPr>
            <a:r>
              <a:rPr lang="en-US" b="1">
                <a:latin typeface="Arial" panose="020B0604020202020204" pitchFamily="34" charset="0"/>
                <a:cs typeface="Arial" panose="020B0604020202020204" pitchFamily="34" charset="0"/>
              </a:rPr>
              <a:t>Highlights of our policy: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is a core value, not a priority. Relentless is our pursuit of safety.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Integral part of our culture.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Includes our community in which we work and contractors.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Our responsibility as Mauser employees along with our facilities.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Leadership’s accountability.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Incident processes, learning and evolving our safety.</a:t>
            </a:r>
          </a:p>
          <a:p>
            <a:endParaRPr lang="en-US"/>
          </a:p>
          <a:p>
            <a:r>
              <a:rPr lang="en-US"/>
              <a:t>Employees can access our Global Health and Safety Policy on MauserNOW and on communication boards.</a:t>
            </a:r>
          </a:p>
        </p:txBody>
      </p:sp>
      <p:sp>
        <p:nvSpPr>
          <p:cNvPr id="4" name="Slide Number Placeholder 3"/>
          <p:cNvSpPr>
            <a:spLocks noGrp="1"/>
          </p:cNvSpPr>
          <p:nvPr>
            <p:ph type="sldNum" sz="quarter" idx="5"/>
          </p:nvPr>
        </p:nvSpPr>
        <p:spPr/>
        <p:txBody>
          <a:bodyPr/>
          <a:lstStyle/>
          <a:p>
            <a:fld id="{1591D0BE-AFD9-465E-B786-C6F7B19AABEF}" type="slidenum">
              <a:rPr lang="en-US" smtClean="0"/>
              <a:t>11</a:t>
            </a:fld>
            <a:endParaRPr lang="en-US"/>
          </a:p>
        </p:txBody>
      </p:sp>
    </p:spTree>
    <p:extLst>
      <p:ext uri="{BB962C8B-B14F-4D97-AF65-F5344CB8AC3E}">
        <p14:creationId xmlns:p14="http://schemas.microsoft.com/office/powerpoint/2010/main" val="1038210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The second pillar is the Life Saving Rules which are key safety principles that address hazards specific to our operations protect us against serious injury or death.</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If our policy is the statement of our commitment to safety, then the Life Saving Rules are the guiding principles of how we practice this commitment.</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Implemented in 2020, the Life Saving Rules provide guidance for how all employees should act when dealing with hazardous situations or circumstances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12</a:t>
            </a:fld>
            <a:endParaRPr lang="en-US"/>
          </a:p>
        </p:txBody>
      </p:sp>
    </p:spTree>
    <p:extLst>
      <p:ext uri="{BB962C8B-B14F-4D97-AF65-F5344CB8AC3E}">
        <p14:creationId xmlns:p14="http://schemas.microsoft.com/office/powerpoint/2010/main" val="842091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Leaders have a responsibility to create an environment that enforces these rules, but every employee has a responsibility for demonstrating behaviors and actions that adhere to the Life Saving Rules.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An active commitment to the Life Saving Rules includes: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Education</a:t>
            </a:r>
            <a:r>
              <a:rPr lang="en-US">
                <a:latin typeface="Arial" panose="020B0604020202020204" pitchFamily="34" charset="0"/>
                <a:cs typeface="Arial" panose="020B0604020202020204" pitchFamily="34" charset="0"/>
              </a:rPr>
              <a:t> - It’s your responsibility to understand the Life Saving Rules. If unclear, ask!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Adherence</a:t>
            </a:r>
            <a:r>
              <a:rPr lang="en-US">
                <a:latin typeface="Arial" panose="020B0604020202020204" pitchFamily="34" charset="0"/>
                <a:cs typeface="Arial" panose="020B0604020202020204" pitchFamily="34" charset="0"/>
              </a:rPr>
              <a:t> to the Life Saving Rules – everyone is required to follow these rules regardless of position or job role</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Risk Assessment </a:t>
            </a:r>
            <a:r>
              <a:rPr lang="en-US">
                <a:latin typeface="Arial" panose="020B0604020202020204" pitchFamily="34" charset="0"/>
                <a:cs typeface="Arial" panose="020B0604020202020204" pitchFamily="34" charset="0"/>
              </a:rPr>
              <a:t>-Before conducting a task, review the task against the Life Saving Rules.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Intervention</a:t>
            </a:r>
            <a:r>
              <a:rPr lang="en-US">
                <a:latin typeface="Arial" panose="020B0604020202020204" pitchFamily="34" charset="0"/>
                <a:cs typeface="Arial" panose="020B0604020202020204" pitchFamily="34" charset="0"/>
              </a:rPr>
              <a:t> - Everyone has the right to request an operation or activity be stopped if they believe a Life Saving Rule is not being followed and employees are at risk.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Actively Working together</a:t>
            </a:r>
            <a:r>
              <a:rPr lang="en-US">
                <a:latin typeface="Arial" panose="020B0604020202020204" pitchFamily="34" charset="0"/>
                <a:cs typeface="Arial" panose="020B0604020202020204" pitchFamily="34" charset="0"/>
              </a:rPr>
              <a:t> - If you see a fellow worker at risk, say something</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i="0" u="none" strike="noStrike" baseline="0">
                <a:solidFill>
                  <a:srgbClr val="5A6670"/>
                </a:solidFill>
                <a:latin typeface="DIN Pro" panose="02000503040000020003" pitchFamily="50" charset="0"/>
              </a:rPr>
              <a:t>Life Savings Rules are not to be ignored or take on alternative meanings. They are to be respected, upheld and consistently executed. We are all responsible and accountable.</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13</a:t>
            </a:fld>
            <a:endParaRPr lang="en-US"/>
          </a:p>
        </p:txBody>
      </p:sp>
    </p:spTree>
    <p:extLst>
      <p:ext uri="{BB962C8B-B14F-4D97-AF65-F5344CB8AC3E}">
        <p14:creationId xmlns:p14="http://schemas.microsoft.com/office/powerpoint/2010/main" val="3663019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5S System is a continuous improvement process designed to improve productivity that also improves workplace safety. For each step in the 5S System, there are specific safety implications that create a safer work environment when followed.</a:t>
            </a:r>
          </a:p>
          <a:p>
            <a:endParaRPr lang="en-US"/>
          </a:p>
          <a:p>
            <a:pPr marL="171450" indent="-171450">
              <a:buFont typeface="Arial" panose="020B0604020202020204" pitchFamily="34" charset="0"/>
              <a:buChar char="•"/>
            </a:pPr>
            <a:r>
              <a:rPr lang="en-US"/>
              <a:t>Sorting removes unnecessary items from the work area creating less clutter do there are fewer obstacles causing trips and falls.</a:t>
            </a:r>
          </a:p>
          <a:p>
            <a:pPr marL="171450" indent="-171450">
              <a:buFont typeface="Arial" panose="020B0604020202020204" pitchFamily="34" charset="0"/>
              <a:buChar char="•"/>
            </a:pPr>
            <a:r>
              <a:rPr lang="en-US"/>
              <a:t>Setting in Order makes it easier to access tools reducing the likelihood that incorrect items are used that cause safety risks.</a:t>
            </a:r>
          </a:p>
          <a:p>
            <a:pPr marL="171450" indent="-171450">
              <a:buFont typeface="Arial" panose="020B0604020202020204" pitchFamily="34" charset="0"/>
              <a:buChar char="•"/>
            </a:pPr>
            <a:r>
              <a:rPr lang="en-US"/>
              <a:t>Shining created a clean workspace free of dust and oil that create fire hazards and spills that can cause slips and falls.</a:t>
            </a:r>
          </a:p>
          <a:p>
            <a:pPr marL="171450" indent="-171450">
              <a:buFont typeface="Arial" panose="020B0604020202020204" pitchFamily="34" charset="0"/>
              <a:buChar char="•"/>
            </a:pPr>
            <a:r>
              <a:rPr lang="en-US"/>
              <a:t>Standardization ensures everyone performs tasks in the same manner and reinforces safe behavior.</a:t>
            </a:r>
          </a:p>
          <a:p>
            <a:pPr marL="171450" indent="-171450">
              <a:buFont typeface="Arial" panose="020B0604020202020204" pitchFamily="34" charset="0"/>
              <a:buChar char="•"/>
            </a:pPr>
            <a:r>
              <a:rPr lang="en-US"/>
              <a:t>Sustaining is the practice of continually re-evaluating the workspace and behavior to ensure the safest space possible.</a:t>
            </a:r>
          </a:p>
        </p:txBody>
      </p:sp>
      <p:sp>
        <p:nvSpPr>
          <p:cNvPr id="4" name="Slide Number Placeholder 3"/>
          <p:cNvSpPr>
            <a:spLocks noGrp="1"/>
          </p:cNvSpPr>
          <p:nvPr>
            <p:ph type="sldNum" sz="quarter" idx="5"/>
          </p:nvPr>
        </p:nvSpPr>
        <p:spPr/>
        <p:txBody>
          <a:bodyPr/>
          <a:lstStyle/>
          <a:p>
            <a:fld id="{1591D0BE-AFD9-465E-B786-C6F7B19AABEF}" type="slidenum">
              <a:rPr lang="en-US" smtClean="0"/>
              <a:t>14</a:t>
            </a:fld>
            <a:endParaRPr lang="en-US"/>
          </a:p>
        </p:txBody>
      </p:sp>
    </p:spTree>
    <p:extLst>
      <p:ext uri="{BB962C8B-B14F-4D97-AF65-F5344CB8AC3E}">
        <p14:creationId xmlns:p14="http://schemas.microsoft.com/office/powerpoint/2010/main" val="3093472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Having a well organized and clutter-free working space lowers the risk of accidents such as slips and trips, toppling or falling objects, and exposure to hazardous materials.</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More than 60% of injuries in 2021 could have potentially been prevented with workplace organization—5S program. </a:t>
            </a:r>
          </a:p>
          <a:p>
            <a:pPr algn="l">
              <a:buClr>
                <a:srgbClr val="84BD00"/>
              </a:buClr>
              <a:buSzPct val="125000"/>
            </a:pPr>
            <a:endParaRPr lang="en-US" i="1">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An organized, clean work environment speaks to safety behavior and expectations </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Clutter in the workspace causes a higher risks of slips, trips and falls along with the potential of falling objects and blind walking spots.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If the work area is disorganized, cluttered or dirty, employees can question whether leadership cares about safety and whether they should care about safety. </a:t>
            </a:r>
            <a:br>
              <a:rPr lang="en-US">
                <a:latin typeface="Arial" panose="020B0604020202020204" pitchFamily="34" charset="0"/>
                <a:cs typeface="Arial" panose="020B0604020202020204" pitchFamily="34" charset="0"/>
              </a:rPr>
            </a:br>
            <a:endParaRPr lang="en-US" i="1">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15</a:t>
            </a:fld>
            <a:endParaRPr lang="en-US"/>
          </a:p>
        </p:txBody>
      </p:sp>
    </p:spTree>
    <p:extLst>
      <p:ext uri="{BB962C8B-B14F-4D97-AF65-F5344CB8AC3E}">
        <p14:creationId xmlns:p14="http://schemas.microsoft.com/office/powerpoint/2010/main" val="911783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Having the elements of safety culture means nothing means nothing unless it is </a:t>
            </a:r>
            <a:r>
              <a:rPr lang="en-US" sz="1200" b="0">
                <a:solidFill>
                  <a:srgbClr val="84BD00"/>
                </a:solidFill>
                <a:latin typeface="Arial" panose="020B0604020202020204" pitchFamily="34" charset="0"/>
                <a:cs typeface="Arial" panose="020B0604020202020204" pitchFamily="34" charset="0"/>
              </a:rPr>
              <a:t>embodied</a:t>
            </a:r>
            <a:r>
              <a:rPr lang="en-US" sz="1200" b="0">
                <a:solidFill>
                  <a:srgbClr val="0033A0"/>
                </a:solidFill>
                <a:latin typeface="Arial" panose="020B0604020202020204" pitchFamily="34" charset="0"/>
                <a:cs typeface="Arial" panose="020B0604020202020204" pitchFamily="34" charset="0"/>
              </a:rPr>
              <a:t> and </a:t>
            </a:r>
            <a:r>
              <a:rPr lang="en-US" sz="1200" b="0">
                <a:solidFill>
                  <a:srgbClr val="84BD00"/>
                </a:solidFill>
                <a:latin typeface="Arial" panose="020B0604020202020204" pitchFamily="34" charset="0"/>
                <a:cs typeface="Arial" panose="020B0604020202020204" pitchFamily="34" charset="0"/>
              </a:rPr>
              <a:t>practiced</a:t>
            </a:r>
            <a:r>
              <a:rPr lang="en-US" sz="1200" b="0">
                <a:solidFill>
                  <a:srgbClr val="0033A0"/>
                </a:solidFill>
                <a:latin typeface="Arial" panose="020B0604020202020204" pitchFamily="34" charset="0"/>
                <a:cs typeface="Arial" panose="020B0604020202020204" pitchFamily="34" charset="0"/>
              </a:rPr>
              <a:t> by employees.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a:solidFill>
                <a:srgbClr val="0033A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When it comes to safety everyone is a leader regardless or job role or title. </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16</a:t>
            </a:fld>
            <a:endParaRPr lang="en-US"/>
          </a:p>
        </p:txBody>
      </p:sp>
    </p:spTree>
    <p:extLst>
      <p:ext uri="{BB962C8B-B14F-4D97-AF65-F5344CB8AC3E}">
        <p14:creationId xmlns:p14="http://schemas.microsoft.com/office/powerpoint/2010/main" val="1934131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800" b="0" i="0" u="none" strike="noStrike" baseline="0">
                <a:solidFill>
                  <a:srgbClr val="000000"/>
                </a:solidFill>
                <a:latin typeface="Arial" panose="020B0604020202020204" pitchFamily="34" charset="0"/>
                <a:cs typeface="Arial" panose="020B0604020202020204" pitchFamily="34" charset="0"/>
              </a:rPr>
              <a:t>Safety leadership does not have to be a person in a leadership role (Lead hand, Supervisor, Manager). </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A safety leader is somebody who not only exhibits personal safety behaviors but inspires others to do the same. These are people who not only follow safety protocols precisely but speak up in a constructive way when they see that others could be doing something in a safer manner. They acknowledge employees working safely and take time to listen to employees’ safety concern.</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Having additional safety leaders results in more sustained, consistent and positive safety performance and behaviors.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17</a:t>
            </a:fld>
            <a:endParaRPr lang="en-US"/>
          </a:p>
        </p:txBody>
      </p:sp>
    </p:spTree>
    <p:extLst>
      <p:ext uri="{BB962C8B-B14F-4D97-AF65-F5344CB8AC3E}">
        <p14:creationId xmlns:p14="http://schemas.microsoft.com/office/powerpoint/2010/main" val="8701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incidents happen, it is easy to lay blame on the specific circumstances and individual involved but most safety incidents have more than one attributing factor. When we examine incidents to discover root causes, we realize there are many opportunities to accept responsibility and effect change. A change in behavior or circumstances at any level of the root cause analysis, could have prevented the incident in question. </a:t>
            </a:r>
          </a:p>
          <a:p>
            <a:endParaRPr lang="en-US"/>
          </a:p>
          <a:p>
            <a:r>
              <a:rPr lang="en-US"/>
              <a:t>When we all accept responsibility for creating the environment or circumstances that facilitated an incident, we can effectuate meaningful change that ensures a safe workplace for everyone.</a:t>
            </a:r>
          </a:p>
        </p:txBody>
      </p:sp>
      <p:sp>
        <p:nvSpPr>
          <p:cNvPr id="4" name="Slide Number Placeholder 3"/>
          <p:cNvSpPr>
            <a:spLocks noGrp="1"/>
          </p:cNvSpPr>
          <p:nvPr>
            <p:ph type="sldNum" sz="quarter" idx="5"/>
          </p:nvPr>
        </p:nvSpPr>
        <p:spPr/>
        <p:txBody>
          <a:bodyPr/>
          <a:lstStyle/>
          <a:p>
            <a:fld id="{1591D0BE-AFD9-465E-B786-C6F7B19AABEF}" type="slidenum">
              <a:rPr lang="en-US" smtClean="0"/>
              <a:t>18</a:t>
            </a:fld>
            <a:endParaRPr lang="en-US"/>
          </a:p>
        </p:txBody>
      </p:sp>
    </p:spTree>
    <p:extLst>
      <p:ext uri="{BB962C8B-B14F-4D97-AF65-F5344CB8AC3E}">
        <p14:creationId xmlns:p14="http://schemas.microsoft.com/office/powerpoint/2010/main" val="2911626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the building of a safety culture begins with leadership, everyone has a responsibility for the safety of ourselves and those around us. Each one of us shares the responsibility of making sure everyone goes home safe every day. We can achieve this by following the safety procedures that are in place and taking personal ownership for ensuring safety is the first element in every decision we make.</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t>Every employee has the right and responsibility to stop work and report unsafe conditions or actions. Any employee can intervene and has the right to request an operation or activity be stopped if they believe a situation is unsafe and employees are at risk. If you are not sure, you should at report the situation to a supervisor or manager. If your “gut” is telling you something is unsafe, then it probably is.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t>Safety is personal. So personal that you take it take it home. When you are mowing the lawn or hanging Christmas lights, what safety example are you setting for your neighbors or kids? No matter where you are or what you are doing, safety matters.</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591D0BE-AFD9-465E-B786-C6F7B19AABEF}" type="slidenum">
              <a:rPr lang="en-US" smtClean="0"/>
              <a:t>19</a:t>
            </a:fld>
            <a:endParaRPr lang="en-US"/>
          </a:p>
        </p:txBody>
      </p:sp>
    </p:spTree>
    <p:extLst>
      <p:ext uri="{BB962C8B-B14F-4D97-AF65-F5344CB8AC3E}">
        <p14:creationId xmlns:p14="http://schemas.microsoft.com/office/powerpoint/2010/main" val="2967027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Safety must be a commitment that is made by every employee everyday and we can all do something to improve our commitment to safety. Think about your work environment and action and make a commitment to improve or change something that will help keep you and your fellow employees safer. </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You will never know the injury that is prevented when you practice safety leadership.</a:t>
            </a:r>
          </a:p>
          <a:p>
            <a:endParaRPr lang="en-US"/>
          </a:p>
          <a:p>
            <a:r>
              <a:rPr lang="en-US"/>
              <a:t>What actions will YOU take?</a:t>
            </a:r>
          </a:p>
        </p:txBody>
      </p:sp>
      <p:sp>
        <p:nvSpPr>
          <p:cNvPr id="4" name="Slide Number Placeholder 3"/>
          <p:cNvSpPr>
            <a:spLocks noGrp="1"/>
          </p:cNvSpPr>
          <p:nvPr>
            <p:ph type="sldNum" sz="quarter" idx="5"/>
          </p:nvPr>
        </p:nvSpPr>
        <p:spPr/>
        <p:txBody>
          <a:bodyPr/>
          <a:lstStyle/>
          <a:p>
            <a:fld id="{1591D0BE-AFD9-465E-B786-C6F7B19AABEF}" type="slidenum">
              <a:rPr lang="en-US" smtClean="0"/>
              <a:t>20</a:t>
            </a:fld>
            <a:endParaRPr lang="en-US"/>
          </a:p>
        </p:txBody>
      </p:sp>
    </p:spTree>
    <p:extLst>
      <p:ext uri="{BB962C8B-B14F-4D97-AF65-F5344CB8AC3E}">
        <p14:creationId xmlns:p14="http://schemas.microsoft.com/office/powerpoint/2010/main" val="164754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At Mauser Packaging Solutions, we are all leaders when it comes to Safety. We all share equal responsibility for knowing and ability by our safety principles regardless of job, role or tenure. </a:t>
            </a:r>
          </a:p>
          <a:p>
            <a:pPr rtl="0"/>
            <a:r>
              <a:rPr lang="en-US">
                <a:latin typeface="Arial" panose="020B0604020202020204" pitchFamily="34" charset="0"/>
                <a:cs typeface="Arial" panose="020B0604020202020204" pitchFamily="34" charset="0"/>
              </a:rPr>
              <a:t> </a:t>
            </a:r>
          </a:p>
          <a:p>
            <a:pPr rtl="0">
              <a:spcAft>
                <a:spcPts val="1200"/>
              </a:spcAft>
            </a:pPr>
            <a:r>
              <a:rPr lang="en-US">
                <a:latin typeface="Arial" panose="020B0604020202020204" pitchFamily="34" charset="0"/>
                <a:cs typeface="Arial" panose="020B0604020202020204" pitchFamily="34" charset="0"/>
              </a:rPr>
              <a:t>We have a duty each and every day to remind ourselves of our core safety principles. Our core safety principles are: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Nothing is worth getting injured over.</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All injuries can be prevented.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will be managed.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 behavior is a condition of employment for all employees.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3</a:t>
            </a:fld>
            <a:endParaRPr lang="en-US"/>
          </a:p>
        </p:txBody>
      </p:sp>
    </p:spTree>
    <p:extLst>
      <p:ext uri="{BB962C8B-B14F-4D97-AF65-F5344CB8AC3E}">
        <p14:creationId xmlns:p14="http://schemas.microsoft.com/office/powerpoint/2010/main" val="2445280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4</a:t>
            </a:fld>
            <a:endParaRPr lang="en-US"/>
          </a:p>
        </p:txBody>
      </p:sp>
    </p:spTree>
    <p:extLst>
      <p:ext uri="{BB962C8B-B14F-4D97-AF65-F5344CB8AC3E}">
        <p14:creationId xmlns:p14="http://schemas.microsoft.com/office/powerpoint/2010/main" val="3321149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Overall, Mauser Packaging Solutions is making year over year improvement regarding safety based on both leading and lagging indicators. However, we still have life altering injuries happening in the workplace.</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5</a:t>
            </a:fld>
            <a:endParaRPr lang="en-US"/>
          </a:p>
        </p:txBody>
      </p:sp>
    </p:spTree>
    <p:extLst>
      <p:ext uri="{BB962C8B-B14F-4D97-AF65-F5344CB8AC3E}">
        <p14:creationId xmlns:p14="http://schemas.microsoft.com/office/powerpoint/2010/main" val="1139463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a corporate level, we are acting on our commitment to safety with investments in infrastructure, training and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latin typeface="Arial" panose="020B0604020202020204" pitchFamily="34" charset="0"/>
                <a:cs typeface="Arial" panose="020B0604020202020204" pitchFamily="34" charset="0"/>
              </a:rPr>
              <a:t>Over $XX of CAPEX investments made over the past X years that directly improve the safety infrastructure in facilities.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solidFill>
                  <a:prstClr val="black"/>
                </a:solidFill>
                <a:latin typeface="Arial" panose="020B0604020202020204" pitchFamily="34" charset="0"/>
                <a:cs typeface="Arial" panose="020B0604020202020204" pitchFamily="34" charset="0"/>
              </a:rPr>
              <a:t>Additional focus and investment made into safety training programs including new hire training and Safety Engagement Workshop for Supervisors.</a:t>
            </a:r>
            <a:endParaRPr lang="en-US" sz="1600">
              <a:solidFill>
                <a:srgbClr val="84BD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6</a:t>
            </a:fld>
            <a:endParaRPr lang="en-US"/>
          </a:p>
        </p:txBody>
      </p:sp>
    </p:spTree>
    <p:extLst>
      <p:ext uri="{BB962C8B-B14F-4D97-AF65-F5344CB8AC3E}">
        <p14:creationId xmlns:p14="http://schemas.microsoft.com/office/powerpoint/2010/main" val="1430085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We are improving in our safety journey, but employees are still experiencing life altering injuries. </a:t>
            </a:r>
          </a:p>
          <a:p>
            <a:pPr rtl="0"/>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7</a:t>
            </a:fld>
            <a:endParaRPr lang="en-US"/>
          </a:p>
        </p:txBody>
      </p:sp>
    </p:spTree>
    <p:extLst>
      <p:ext uri="{BB962C8B-B14F-4D97-AF65-F5344CB8AC3E}">
        <p14:creationId xmlns:p14="http://schemas.microsoft.com/office/powerpoint/2010/main" val="2230769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past five years, Mauser has been committed to ensuring compliance to OSHA regulations along with implementation of the Life Saving Rules to provide structure around the non-negotiable safety behaviors. We have also been investing significantly in engineering controls to provide the necessary infrastructure to protect employees from risk. But a true safety culture must begin with complete commitment from leadership in the company endorsing a culture where employees are engaged with safety. To take the next step in our safety journey, we are making a commitment at every level of the organization to prioritize safety above all other goals and objectives.</a:t>
            </a:r>
          </a:p>
        </p:txBody>
      </p:sp>
      <p:sp>
        <p:nvSpPr>
          <p:cNvPr id="4" name="Slide Number Placeholder 3"/>
          <p:cNvSpPr>
            <a:spLocks noGrp="1"/>
          </p:cNvSpPr>
          <p:nvPr>
            <p:ph type="sldNum" sz="quarter" idx="5"/>
          </p:nvPr>
        </p:nvSpPr>
        <p:spPr/>
        <p:txBody>
          <a:bodyPr/>
          <a:lstStyle/>
          <a:p>
            <a:fld id="{1591D0BE-AFD9-465E-B786-C6F7B19AABEF}" type="slidenum">
              <a:rPr lang="en-US" smtClean="0"/>
              <a:t>8</a:t>
            </a:fld>
            <a:endParaRPr lang="en-US"/>
          </a:p>
        </p:txBody>
      </p:sp>
    </p:spTree>
    <p:extLst>
      <p:ext uri="{BB962C8B-B14F-4D97-AF65-F5344CB8AC3E}">
        <p14:creationId xmlns:p14="http://schemas.microsoft.com/office/powerpoint/2010/main" val="142167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9</a:t>
            </a:fld>
            <a:endParaRPr lang="en-US"/>
          </a:p>
        </p:txBody>
      </p:sp>
    </p:spTree>
    <p:extLst>
      <p:ext uri="{BB962C8B-B14F-4D97-AF65-F5344CB8AC3E}">
        <p14:creationId xmlns:p14="http://schemas.microsoft.com/office/powerpoint/2010/main" val="1429711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Safety Culture is supported by three pillars </a:t>
            </a:r>
          </a:p>
          <a:p>
            <a:pPr marL="171450" indent="-171450">
              <a:buFont typeface="Arial" panose="020B0604020202020204" pitchFamily="34" charset="0"/>
              <a:buChar char="•"/>
            </a:pPr>
            <a:r>
              <a:rPr lang="en-US"/>
              <a:t>Our Global Health and Safety policy which is the written statement of our commitment to safety</a:t>
            </a:r>
          </a:p>
          <a:p>
            <a:pPr marL="171450" indent="-171450">
              <a:buFont typeface="Arial" panose="020B0604020202020204" pitchFamily="34" charset="0"/>
              <a:buChar char="•"/>
            </a:pPr>
            <a:r>
              <a:rPr lang="en-US"/>
              <a:t>The Life Saving Rules which are the guiding principles of how we practice out commitment to safety</a:t>
            </a:r>
          </a:p>
          <a:p>
            <a:pPr marL="171450" indent="-171450">
              <a:buFont typeface="Arial" panose="020B0604020202020204" pitchFamily="34" charset="0"/>
              <a:buChar char="•"/>
            </a:pPr>
            <a:r>
              <a:rPr lang="en-US"/>
              <a:t>And Workplace Organization which creates the physical space where safe work can be practiced. A safe work environment is created through many factors including machine guarding, automation, fall protection, ventilation, noise control, lighting and more, but organization created through 5S is one area where we all have ownership and responsibility.</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Undergirding these three pillars are safety leaders that are needed at every level of the organization to develop and support a safety culture. A safety culture is nothing without people who comply with it and nurture it every day.</a:t>
            </a:r>
          </a:p>
          <a:p>
            <a:pPr marL="0" indent="0">
              <a:buFont typeface="Arial" panose="020B0604020202020204" pitchFamily="34" charset="0"/>
              <a:buNone/>
            </a:pPr>
            <a:endParaRPr lang="en-US"/>
          </a:p>
          <a:p>
            <a:pPr marL="0" indent="0">
              <a:buFont typeface="Arial" panose="020B0604020202020204" pitchFamily="34" charset="0"/>
              <a:buNone/>
            </a:pPr>
            <a:r>
              <a:rPr lang="en-US"/>
              <a:t>Over the next few slides we will take a look at each of these three pillars.</a:t>
            </a:r>
          </a:p>
        </p:txBody>
      </p:sp>
      <p:sp>
        <p:nvSpPr>
          <p:cNvPr id="4" name="Slide Number Placeholder 3"/>
          <p:cNvSpPr>
            <a:spLocks noGrp="1"/>
          </p:cNvSpPr>
          <p:nvPr>
            <p:ph type="sldNum" sz="quarter" idx="5"/>
          </p:nvPr>
        </p:nvSpPr>
        <p:spPr/>
        <p:txBody>
          <a:bodyPr/>
          <a:lstStyle/>
          <a:p>
            <a:fld id="{1591D0BE-AFD9-465E-B786-C6F7B19AABEF}" type="slidenum">
              <a:rPr lang="en-US" smtClean="0"/>
              <a:t>10</a:t>
            </a:fld>
            <a:endParaRPr lang="en-US"/>
          </a:p>
        </p:txBody>
      </p:sp>
    </p:spTree>
    <p:extLst>
      <p:ext uri="{BB962C8B-B14F-4D97-AF65-F5344CB8AC3E}">
        <p14:creationId xmlns:p14="http://schemas.microsoft.com/office/powerpoint/2010/main" val="613909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C00D-9331-41A9-BF4B-10297AEFE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2A4938-A700-4D76-B5FC-398C210D6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7CEE9E-2AF4-418B-A030-0EE79D19D553}"/>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5" name="Footer Placeholder 4">
            <a:extLst>
              <a:ext uri="{FF2B5EF4-FFF2-40B4-BE49-F238E27FC236}">
                <a16:creationId xmlns:a16="http://schemas.microsoft.com/office/drawing/2014/main" id="{324332C3-19C8-4790-A36E-60116AE96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1055F-503B-4878-892F-B9AEDEDFCF6E}"/>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6988440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E0DE6-1F24-4DE7-B098-4792E5A3DB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BF635-F3FC-4286-827E-CB4F54DE3A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BCE3C-C3FD-4EE5-A4FC-0C432F71699C}"/>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5" name="Footer Placeholder 4">
            <a:extLst>
              <a:ext uri="{FF2B5EF4-FFF2-40B4-BE49-F238E27FC236}">
                <a16:creationId xmlns:a16="http://schemas.microsoft.com/office/drawing/2014/main" id="{6F6D0A89-267A-4E55-B238-4C2D0970F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4E342-DED8-4657-A7FE-9E667A6ABD16}"/>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2005925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56544C-A5AC-4BD4-9732-90E8129890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8621A9-0A1B-4CD3-A59D-C10A7B3F93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D7970-058F-405C-A537-947276906407}"/>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5" name="Footer Placeholder 4">
            <a:extLst>
              <a:ext uri="{FF2B5EF4-FFF2-40B4-BE49-F238E27FC236}">
                <a16:creationId xmlns:a16="http://schemas.microsoft.com/office/drawing/2014/main" id="{3688E72F-5E73-4E54-8E4D-2747AA767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CD02C-E3AD-4954-9652-A23DC19AEE0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01486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2E0F1F-2E19-32EF-6D21-1C64CBD364A0}"/>
              </a:ext>
            </a:extLst>
          </p:cNvPr>
          <p:cNvPicPr>
            <a:picLocks noChangeAspect="1"/>
          </p:cNvPicPr>
          <p:nvPr userDrawn="1"/>
        </p:nvPicPr>
        <p:blipFill>
          <a:blip r:embed="rId2">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8" name="Picture 7">
            <a:extLst>
              <a:ext uri="{FF2B5EF4-FFF2-40B4-BE49-F238E27FC236}">
                <a16:creationId xmlns:a16="http://schemas.microsoft.com/office/drawing/2014/main" id="{0226EE7E-8483-0F04-5D36-A677440EB8E5}"/>
              </a:ext>
            </a:extLst>
          </p:cNvPr>
          <p:cNvPicPr>
            <a:picLocks noChangeAspect="1"/>
          </p:cNvPicPr>
          <p:nvPr userDrawn="1"/>
        </p:nvPicPr>
        <p:blipFill>
          <a:blip r:embed="rId3">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9" name="TextBox 8">
            <a:extLst>
              <a:ext uri="{FF2B5EF4-FFF2-40B4-BE49-F238E27FC236}">
                <a16:creationId xmlns:a16="http://schemas.microsoft.com/office/drawing/2014/main" id="{86E4AD7D-8731-4923-0BEE-3EC0892111FA}"/>
              </a:ext>
            </a:extLst>
          </p:cNvPr>
          <p:cNvSpPr txBox="1"/>
          <p:nvPr userDrawn="1"/>
        </p:nvSpPr>
        <p:spPr>
          <a:xfrm>
            <a:off x="209550" y="273992"/>
            <a:ext cx="11296650" cy="461665"/>
          </a:xfrm>
          <a:prstGeom prst="rect">
            <a:avLst/>
          </a:prstGeom>
          <a:noFill/>
          <a:effectLst/>
        </p:spPr>
        <p:txBody>
          <a:bodyPr wrap="square" rtlCol="0">
            <a:spAutoFit/>
          </a:bodyPr>
          <a:lstStyle/>
          <a:p>
            <a:pPr>
              <a:spcAft>
                <a:spcPts val="1200"/>
              </a:spcAft>
            </a:pPr>
            <a:r>
              <a:rPr lang="hi-IN"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वैश्विक सुरक्षा समीक्षा 2023</a:t>
            </a:r>
          </a:p>
        </p:txBody>
      </p:sp>
      <p:sp>
        <p:nvSpPr>
          <p:cNvPr id="10" name="Slide Number Placeholder 8">
            <a:extLst>
              <a:ext uri="{FF2B5EF4-FFF2-40B4-BE49-F238E27FC236}">
                <a16:creationId xmlns:a16="http://schemas.microsoft.com/office/drawing/2014/main" id="{39C49FF0-3A34-1FC7-2F50-448C8A285020}"/>
              </a:ext>
            </a:extLst>
          </p:cNvPr>
          <p:cNvSpPr txBox="1"/>
          <p:nvPr userDrawn="1"/>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t>‹#›</a:t>
            </a:fld>
            <a:endParaRPr lang="en-US"/>
          </a:p>
        </p:txBody>
      </p:sp>
      <p:pic>
        <p:nvPicPr>
          <p:cNvPr id="11" name="Picture 10">
            <a:extLst>
              <a:ext uri="{FF2B5EF4-FFF2-40B4-BE49-F238E27FC236}">
                <a16:creationId xmlns:a16="http://schemas.microsoft.com/office/drawing/2014/main" id="{2BA1B9BD-3D09-FA59-2D3A-D20505794EB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12" name="Straight Connector 11">
            <a:extLst>
              <a:ext uri="{FF2B5EF4-FFF2-40B4-BE49-F238E27FC236}">
                <a16:creationId xmlns:a16="http://schemas.microsoft.com/office/drawing/2014/main" id="{B7EC8150-A69E-7BD5-88DC-A2D8DF167B82}"/>
              </a:ext>
            </a:extLst>
          </p:cNvPr>
          <p:cNvCxnSpPr/>
          <p:nvPr userDrawn="1"/>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2FC4D6D-0EFD-E57A-00F0-528344AA3A9A}"/>
              </a:ext>
            </a:extLst>
          </p:cNvPr>
          <p:cNvSpPr txBox="1"/>
          <p:nvPr userDrawn="1"/>
        </p:nvSpPr>
        <p:spPr>
          <a:xfrm>
            <a:off x="796208" y="6352913"/>
            <a:ext cx="9176468" cy="400110"/>
          </a:xfrm>
          <a:prstGeom prst="rect">
            <a:avLst/>
          </a:prstGeom>
          <a:noFill/>
          <a:effectLst/>
        </p:spPr>
        <p:txBody>
          <a:bodyPr wrap="square" rtlCol="0">
            <a:spAutoFit/>
          </a:bodyPr>
          <a:lstStyle/>
          <a:p>
            <a:pPr>
              <a:spcAft>
                <a:spcPts val="1200"/>
              </a:spcAft>
            </a:pPr>
            <a:r>
              <a:rPr lang="hi-IN"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सुरक्षा के लिए कदम बढ़ाएँ</a:t>
            </a:r>
            <a:endParaRPr lang="en-US"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25578306-AF4F-2A21-FA3E-09A6AE3BBDFD}"/>
              </a:ext>
            </a:extLst>
          </p:cNvPr>
          <p:cNvCxnSpPr/>
          <p:nvPr userDrawn="1"/>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9463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4320-CD27-4419-BDC6-1BD0A7094E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867644-56B0-4A09-A523-B71C17D38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F8D70D-F3BD-4763-90CF-2A5D3EC76EED}"/>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5" name="Footer Placeholder 4">
            <a:extLst>
              <a:ext uri="{FF2B5EF4-FFF2-40B4-BE49-F238E27FC236}">
                <a16:creationId xmlns:a16="http://schemas.microsoft.com/office/drawing/2014/main" id="{BF8F0732-A315-451B-99EF-E9ACD7AD4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FEC20-8E9D-4C43-8805-2CD2F38EA6A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07393289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95550-A671-4BA6-B734-C992107512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5AB48B-78EF-4089-A619-908EB7DF4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83D66F-7023-41B1-AA88-2E0BC924A8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30277F-F7C4-4AC6-BAFD-B3771C16815A}"/>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6" name="Footer Placeholder 5">
            <a:extLst>
              <a:ext uri="{FF2B5EF4-FFF2-40B4-BE49-F238E27FC236}">
                <a16:creationId xmlns:a16="http://schemas.microsoft.com/office/drawing/2014/main" id="{58300F81-A2DE-43E5-979D-E71D95009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B59245-4057-4D56-BDFD-AB27245E0CA4}"/>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78593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23A0-C64C-4CF4-A1A9-449EB33AF4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08C8AA-5FCC-4F7A-ABC8-2F414C1B65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5D29F5-9596-4B30-A5A7-970DE246C9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A60993-955F-44B9-9A55-BCF9475724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09B771-5B0D-460B-866E-D2D0310533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554863-E544-45B6-8F9B-65ED4ED25EB2}"/>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8" name="Footer Placeholder 7">
            <a:extLst>
              <a:ext uri="{FF2B5EF4-FFF2-40B4-BE49-F238E27FC236}">
                <a16:creationId xmlns:a16="http://schemas.microsoft.com/office/drawing/2014/main" id="{2E6473FF-A334-498F-B32D-A6A995B68E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DAA33C-9522-4CB8-BB73-7756696521B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4354881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A8992-87EA-4E3A-A54D-6FBE7E7D2C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C5629B-2E16-4C65-B44F-1CF63C62F85B}"/>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4" name="Footer Placeholder 3">
            <a:extLst>
              <a:ext uri="{FF2B5EF4-FFF2-40B4-BE49-F238E27FC236}">
                <a16:creationId xmlns:a16="http://schemas.microsoft.com/office/drawing/2014/main" id="{C53DE04B-BA00-4E80-94CA-99B7751048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D4FB45-4CDF-419A-AFEC-254A4FE3F9A1}"/>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8984712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8BDA2E-1BB7-4003-8D36-4DA4A4198238}"/>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3" name="Footer Placeholder 2">
            <a:extLst>
              <a:ext uri="{FF2B5EF4-FFF2-40B4-BE49-F238E27FC236}">
                <a16:creationId xmlns:a16="http://schemas.microsoft.com/office/drawing/2014/main" id="{D3B20B5D-41C4-4D48-93C1-300FEAE121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776A52-7F68-4B29-B60C-CDA613981510}"/>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6370531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85CB-AA68-430F-B835-C12997DF5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175E09-4DB3-43FE-AC91-0427D4590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B12C9E-DBC0-4130-9C60-60501DFB3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CD87AE-13FB-423F-9BB6-B530ADD9FFF7}"/>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6" name="Footer Placeholder 5">
            <a:extLst>
              <a:ext uri="{FF2B5EF4-FFF2-40B4-BE49-F238E27FC236}">
                <a16:creationId xmlns:a16="http://schemas.microsoft.com/office/drawing/2014/main" id="{EA8C0D91-1985-4B02-B388-71DB63DE4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749C02-5057-4E84-ACED-A35F13E5D16F}"/>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35387905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6AC1-AE50-4DA4-B2D2-862823B2A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A6394A-C1AF-4904-9B68-0ADE8C7743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798712-E46C-48B5-B904-D00A0B781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435A6-C64B-4971-A926-BAAF9E63B5EF}"/>
              </a:ext>
            </a:extLst>
          </p:cNvPr>
          <p:cNvSpPr>
            <a:spLocks noGrp="1"/>
          </p:cNvSpPr>
          <p:nvPr>
            <p:ph type="dt" sz="half" idx="10"/>
          </p:nvPr>
        </p:nvSpPr>
        <p:spPr/>
        <p:txBody>
          <a:bodyPr/>
          <a:lstStyle/>
          <a:p>
            <a:fld id="{9AA2D46E-9BC3-4CA1-A7E3-ABE9DF307ADA}" type="datetimeFigureOut">
              <a:rPr lang="en-US" smtClean="0"/>
              <a:t>5/23/2023</a:t>
            </a:fld>
            <a:endParaRPr lang="en-US"/>
          </a:p>
        </p:txBody>
      </p:sp>
      <p:sp>
        <p:nvSpPr>
          <p:cNvPr id="6" name="Footer Placeholder 5">
            <a:extLst>
              <a:ext uri="{FF2B5EF4-FFF2-40B4-BE49-F238E27FC236}">
                <a16:creationId xmlns:a16="http://schemas.microsoft.com/office/drawing/2014/main" id="{D5C09BF4-72B7-469F-859E-F7C18D1EBE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72DAE-359F-47FB-93A4-6B979BFB9AE8}"/>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9817122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9029DD-706A-4C08-B1A4-BCBE3AB05F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26AB80-EDA0-4E95-BB1D-2B8FE8EB8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54730-B5B3-4A09-A036-C7B39B6F9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2D46E-9BC3-4CA1-A7E3-ABE9DF307ADA}" type="datetimeFigureOut">
              <a:rPr lang="en-US" smtClean="0"/>
              <a:t>5/23/2023</a:t>
            </a:fld>
            <a:endParaRPr lang="en-US"/>
          </a:p>
        </p:txBody>
      </p:sp>
      <p:sp>
        <p:nvSpPr>
          <p:cNvPr id="5" name="Footer Placeholder 4">
            <a:extLst>
              <a:ext uri="{FF2B5EF4-FFF2-40B4-BE49-F238E27FC236}">
                <a16:creationId xmlns:a16="http://schemas.microsoft.com/office/drawing/2014/main" id="{E2D13EE9-DFB4-4A3B-B342-2990CB4A39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447578-61AC-4060-B123-4F198CD063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64312-E3E4-4564-8ECF-CE2C86642AEE}" type="slidenum">
              <a:rPr lang="en-US" smtClean="0"/>
              <a:t>‹#›</a:t>
            </a:fld>
            <a:endParaRPr lang="en-US"/>
          </a:p>
        </p:txBody>
      </p:sp>
    </p:spTree>
    <p:extLst>
      <p:ext uri="{BB962C8B-B14F-4D97-AF65-F5344CB8AC3E}">
        <p14:creationId xmlns:p14="http://schemas.microsoft.com/office/powerpoint/2010/main" val="620836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F8C577-5A53-4A6F-A5E8-C35920F0111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0D20442-C116-44FE-9388-F7DBF73D91FE}"/>
              </a:ext>
            </a:extLst>
          </p:cNvPr>
          <p:cNvSpPr/>
          <p:nvPr/>
        </p:nvSpPr>
        <p:spPr>
          <a:xfrm>
            <a:off x="0" y="3579505"/>
            <a:ext cx="12192000" cy="200632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CA947BF-ABA2-4088-9D40-250C382CFAF0}"/>
              </a:ext>
            </a:extLst>
          </p:cNvPr>
          <p:cNvSpPr txBox="1"/>
          <p:nvPr/>
        </p:nvSpPr>
        <p:spPr>
          <a:xfrm>
            <a:off x="331370" y="3787142"/>
            <a:ext cx="11319255" cy="2227265"/>
          </a:xfrm>
          <a:prstGeom prst="rect">
            <a:avLst/>
          </a:prstGeom>
          <a:noFill/>
        </p:spPr>
        <p:txBody>
          <a:bodyPr wrap="square" rtlCol="0">
            <a:spAutoFit/>
          </a:bodyPr>
          <a:lstStyle/>
          <a:p>
            <a:pPr>
              <a:spcAft>
                <a:spcPts val="1200"/>
              </a:spcAft>
              <a:defRPr b="0" i="0"/>
            </a:pPr>
            <a:r>
              <a:rPr lang="1081" sz="4800" b="1">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वैश्विक सुरक्षा समीक्षा 2023</a:t>
            </a:r>
          </a:p>
          <a:p>
            <a:pPr algn="r">
              <a:defRPr b="0" i="0"/>
            </a:pPr>
            <a:r>
              <a:rPr lang="1081" sz="3400">
                <a:solidFill>
                  <a:srgbClr val="05223F"/>
                </a:solidFill>
                <a:latin typeface="Arial" panose="020B0604020202020204" pitchFamily="34" charset="0"/>
                <a:cs typeface="Arial" panose="020B0604020202020204" pitchFamily="34" charset="0"/>
              </a:rPr>
              <a:t>“सुरक्षा के लिए कदम बढ़ाएँ”</a:t>
            </a:r>
          </a:p>
        </p:txBody>
      </p:sp>
      <p:pic>
        <p:nvPicPr>
          <p:cNvPr id="10" name="Picture 9" descr="A picture containing text, clipart&#10;&#10;Description automatically generated">
            <a:extLst>
              <a:ext uri="{FF2B5EF4-FFF2-40B4-BE49-F238E27FC236}">
                <a16:creationId xmlns:a16="http://schemas.microsoft.com/office/drawing/2014/main" id="{A0130519-3D72-4AEE-8663-DC4B839E94B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36411" y="569936"/>
            <a:ext cx="3226652" cy="992817"/>
          </a:xfrm>
          <a:prstGeom prst="rect">
            <a:avLst/>
          </a:prstGeom>
        </p:spPr>
      </p:pic>
      <p:pic>
        <p:nvPicPr>
          <p:cNvPr id="5" name="Picture 4">
            <a:extLst>
              <a:ext uri="{FF2B5EF4-FFF2-40B4-BE49-F238E27FC236}">
                <a16:creationId xmlns:a16="http://schemas.microsoft.com/office/drawing/2014/main" id="{D20F29E0-8C64-4736-819F-74F72FF8E6D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1"/>
            <a:ext cx="5979695" cy="36012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984129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E654F83F-FFD8-8D46-F4C4-A61A4FF0128C}"/>
              </a:ext>
            </a:extLst>
          </p:cNvPr>
          <p:cNvSpPr txBox="1"/>
          <p:nvPr/>
        </p:nvSpPr>
        <p:spPr>
          <a:xfrm>
            <a:off x="405114" y="1019410"/>
            <a:ext cx="11404546" cy="1006846"/>
          </a:xfrm>
          <a:prstGeom prst="rect">
            <a:avLst/>
          </a:prstGeom>
          <a:noFill/>
        </p:spPr>
        <p:txBody>
          <a:bodyPr wrap="square">
            <a:spAutoFit/>
          </a:bodyPr>
          <a:lstStyle/>
          <a:p>
            <a:pPr algn="l">
              <a:defRPr b="0" i="0"/>
            </a:pPr>
            <a:r>
              <a:rPr lang="1081" sz="2400" b="1">
                <a:solidFill>
                  <a:srgbClr val="0033A0"/>
                </a:solidFill>
                <a:latin typeface="Arial" panose="020B0604020202020204" pitchFamily="34" charset="0"/>
                <a:cs typeface="Arial" panose="020B0604020202020204" pitchFamily="34" charset="0"/>
              </a:rPr>
              <a:t>हमारी सुरक्षा संस्कृति के तीन स्तम्भ</a:t>
            </a:r>
          </a:p>
          <a:p>
            <a:pPr algn="l"/>
            <a:endParaRPr lang="en-US">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6A14ADD2-7885-811B-81A7-47EF04E54FD0}"/>
              </a:ext>
            </a:extLst>
          </p:cNvPr>
          <p:cNvGrpSpPr/>
          <p:nvPr/>
        </p:nvGrpSpPr>
        <p:grpSpPr>
          <a:xfrm>
            <a:off x="1463545" y="1520610"/>
            <a:ext cx="2943095" cy="4050320"/>
            <a:chOff x="1463546" y="1624520"/>
            <a:chExt cx="2563666" cy="3910518"/>
          </a:xfrm>
        </p:grpSpPr>
        <p:pic>
          <p:nvPicPr>
            <p:cNvPr id="23" name="Picture 22">
              <a:extLst>
                <a:ext uri="{FF2B5EF4-FFF2-40B4-BE49-F238E27FC236}">
                  <a16:creationId xmlns:a16="http://schemas.microsoft.com/office/drawing/2014/main" id="{61B3755E-C9F4-6A32-0773-F39447628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546" y="1624520"/>
              <a:ext cx="2563666" cy="3910518"/>
            </a:xfrm>
            <a:prstGeom prst="rect">
              <a:avLst/>
            </a:prstGeom>
          </p:spPr>
        </p:pic>
        <p:sp>
          <p:nvSpPr>
            <p:cNvPr id="2" name="TextBox 1">
              <a:extLst>
                <a:ext uri="{FF2B5EF4-FFF2-40B4-BE49-F238E27FC236}">
                  <a16:creationId xmlns:a16="http://schemas.microsoft.com/office/drawing/2014/main" id="{8A6BDCA1-4CB0-169B-46BA-28C3D08C7DA4}"/>
                </a:ext>
              </a:extLst>
            </p:cNvPr>
            <p:cNvSpPr txBox="1"/>
            <p:nvPr/>
          </p:nvSpPr>
          <p:spPr>
            <a:xfrm>
              <a:off x="1573431" y="1643533"/>
              <a:ext cx="2189136" cy="368217"/>
            </a:xfrm>
            <a:prstGeom prst="rect">
              <a:avLst/>
            </a:prstGeom>
            <a:noFill/>
          </p:spPr>
          <p:txBody>
            <a:bodyPr wrap="square" rtlCol="0">
              <a:spAutoFit/>
            </a:bodyPr>
            <a:lstStyle/>
            <a:p>
              <a:pPr algn="ctr">
                <a:defRPr b="0" i="0"/>
              </a:pPr>
              <a:r>
                <a:rPr lang="1081" sz="1900" b="1" spc="30">
                  <a:solidFill>
                    <a:schemeClr val="bg1"/>
                  </a:solidFill>
                  <a:latin typeface="Arial" panose="020B0604020202020204" pitchFamily="34" charset="0"/>
                  <a:cs typeface="Arial" panose="020B0604020202020204" pitchFamily="34" charset="0"/>
                </a:rPr>
                <a:t>प्रतिबद्धता</a:t>
              </a:r>
            </a:p>
          </p:txBody>
        </p:sp>
        <p:sp>
          <p:nvSpPr>
            <p:cNvPr id="4" name="TextBox 3">
              <a:extLst>
                <a:ext uri="{FF2B5EF4-FFF2-40B4-BE49-F238E27FC236}">
                  <a16:creationId xmlns:a16="http://schemas.microsoft.com/office/drawing/2014/main" id="{00044FF5-B95C-2C59-9778-DEBD38A69F6D}"/>
                </a:ext>
              </a:extLst>
            </p:cNvPr>
            <p:cNvSpPr txBox="1"/>
            <p:nvPr/>
          </p:nvSpPr>
          <p:spPr>
            <a:xfrm>
              <a:off x="1625860" y="1949188"/>
              <a:ext cx="2105449" cy="913179"/>
            </a:xfrm>
            <a:prstGeom prst="rect">
              <a:avLst/>
            </a:prstGeom>
            <a:noFill/>
          </p:spPr>
          <p:txBody>
            <a:bodyPr wrap="square">
              <a:spAutoFit/>
            </a:bodyPr>
            <a:lstStyle/>
            <a:p>
              <a:pPr algn="ctr">
                <a:defRPr b="0" i="0"/>
              </a:pPr>
              <a:r>
                <a:rPr lang="1081" sz="1400" b="1">
                  <a:latin typeface="Arial" panose="020B0604020202020204" pitchFamily="34" charset="0"/>
                  <a:cs typeface="Arial" panose="020B0604020202020204" pitchFamily="34" charset="0"/>
                </a:rPr>
                <a:t>सुरक्षा नीति</a:t>
              </a:r>
            </a:p>
            <a:p>
              <a:pPr algn="ctr">
                <a:defRPr b="0" i="0"/>
              </a:pPr>
              <a:r>
                <a:rPr lang="1081" sz="1400">
                  <a:latin typeface="Arial" panose="020B0604020202020204" pitchFamily="34" charset="0"/>
                  <a:cs typeface="Arial" panose="020B0604020202020204" pitchFamily="34" charset="0"/>
                </a:rPr>
                <a:t>सुरक्षा के लिए हमारी प्रतिबद्धता के बारे में लिखित कथन</a:t>
              </a:r>
            </a:p>
          </p:txBody>
        </p:sp>
      </p:grpSp>
      <p:grpSp>
        <p:nvGrpSpPr>
          <p:cNvPr id="10" name="Group 9">
            <a:extLst>
              <a:ext uri="{FF2B5EF4-FFF2-40B4-BE49-F238E27FC236}">
                <a16:creationId xmlns:a16="http://schemas.microsoft.com/office/drawing/2014/main" id="{0FBE7420-9302-7C87-49FD-8AC21467FA17}"/>
              </a:ext>
            </a:extLst>
          </p:cNvPr>
          <p:cNvGrpSpPr/>
          <p:nvPr/>
        </p:nvGrpSpPr>
        <p:grpSpPr>
          <a:xfrm>
            <a:off x="4827286" y="1550380"/>
            <a:ext cx="2932431" cy="4050320"/>
            <a:chOff x="4818812" y="1624520"/>
            <a:chExt cx="2554377" cy="3910518"/>
          </a:xfrm>
        </p:grpSpPr>
        <p:pic>
          <p:nvPicPr>
            <p:cNvPr id="21" name="Picture 20">
              <a:extLst>
                <a:ext uri="{FF2B5EF4-FFF2-40B4-BE49-F238E27FC236}">
                  <a16:creationId xmlns:a16="http://schemas.microsoft.com/office/drawing/2014/main" id="{E95A2A08-B540-4870-BC06-37FBE59AF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812" y="1624520"/>
              <a:ext cx="2554377" cy="3910518"/>
            </a:xfrm>
            <a:prstGeom prst="rect">
              <a:avLst/>
            </a:prstGeom>
          </p:spPr>
        </p:pic>
        <p:sp>
          <p:nvSpPr>
            <p:cNvPr id="5" name="TextBox 4">
              <a:extLst>
                <a:ext uri="{FF2B5EF4-FFF2-40B4-BE49-F238E27FC236}">
                  <a16:creationId xmlns:a16="http://schemas.microsoft.com/office/drawing/2014/main" id="{4EEBADD4-B21E-BE76-03DC-BD0FDE0636B2}"/>
                </a:ext>
              </a:extLst>
            </p:cNvPr>
            <p:cNvSpPr txBox="1"/>
            <p:nvPr/>
          </p:nvSpPr>
          <p:spPr>
            <a:xfrm>
              <a:off x="4928694" y="1643533"/>
              <a:ext cx="2189136" cy="368217"/>
            </a:xfrm>
            <a:prstGeom prst="rect">
              <a:avLst/>
            </a:prstGeom>
            <a:noFill/>
          </p:spPr>
          <p:txBody>
            <a:bodyPr wrap="square" rtlCol="0">
              <a:spAutoFit/>
            </a:bodyPr>
            <a:lstStyle/>
            <a:p>
              <a:pPr algn="ctr">
                <a:defRPr b="0" i="0"/>
              </a:pPr>
              <a:r>
                <a:rPr lang="1081" sz="1900" b="1" spc="30">
                  <a:solidFill>
                    <a:schemeClr val="bg1"/>
                  </a:solidFill>
                  <a:latin typeface="Arial" panose="020B0604020202020204" pitchFamily="34" charset="0"/>
                  <a:cs typeface="Arial" panose="020B0604020202020204" pitchFamily="34" charset="0"/>
                </a:rPr>
                <a:t>व्यवहार</a:t>
              </a:r>
            </a:p>
          </p:txBody>
        </p:sp>
        <p:sp>
          <p:nvSpPr>
            <p:cNvPr id="7" name="TextBox 6">
              <a:extLst>
                <a:ext uri="{FF2B5EF4-FFF2-40B4-BE49-F238E27FC236}">
                  <a16:creationId xmlns:a16="http://schemas.microsoft.com/office/drawing/2014/main" id="{3EF4BD03-3D26-0B51-59CB-7FC4284B2277}"/>
                </a:ext>
              </a:extLst>
            </p:cNvPr>
            <p:cNvSpPr txBox="1"/>
            <p:nvPr/>
          </p:nvSpPr>
          <p:spPr>
            <a:xfrm>
              <a:off x="4928637" y="1949188"/>
              <a:ext cx="2248215" cy="1325582"/>
            </a:xfrm>
            <a:prstGeom prst="rect">
              <a:avLst/>
            </a:prstGeom>
            <a:noFill/>
          </p:spPr>
          <p:txBody>
            <a:bodyPr wrap="square">
              <a:spAutoFit/>
            </a:bodyPr>
            <a:lstStyle/>
            <a:p>
              <a:pPr algn="ctr">
                <a:defRPr b="0" i="0"/>
              </a:pPr>
              <a:r>
                <a:rPr lang="1081" sz="1400" b="1">
                  <a:latin typeface="Arial" panose="020B0604020202020204" pitchFamily="34" charset="0"/>
                  <a:cs typeface="Arial" panose="020B0604020202020204" pitchFamily="34" charset="0"/>
                </a:rPr>
                <a:t>जीवन रक्षक नियम</a:t>
              </a:r>
            </a:p>
            <a:p>
              <a:pPr algn="ctr">
                <a:defRPr b="0" i="0"/>
              </a:pPr>
              <a:r>
                <a:rPr lang="1081" sz="1400">
                  <a:latin typeface="Arial" panose="020B0604020202020204" pitchFamily="34" charset="0"/>
                  <a:cs typeface="Arial" panose="020B0604020202020204" pitchFamily="34" charset="0"/>
                </a:rPr>
                <a:t>सुरक्षा के लिए अपनी प्रतिबद्धता का अभ्यास हम कैसे करते हैं इसके निर्देशक सिद्धान्त</a:t>
              </a:r>
            </a:p>
          </p:txBody>
        </p:sp>
      </p:grpSp>
      <p:grpSp>
        <p:nvGrpSpPr>
          <p:cNvPr id="9" name="Group 8">
            <a:extLst>
              <a:ext uri="{FF2B5EF4-FFF2-40B4-BE49-F238E27FC236}">
                <a16:creationId xmlns:a16="http://schemas.microsoft.com/office/drawing/2014/main" id="{21C57242-7424-3F6E-C0E4-8ABF9ED1AEF6}"/>
              </a:ext>
            </a:extLst>
          </p:cNvPr>
          <p:cNvGrpSpPr/>
          <p:nvPr/>
        </p:nvGrpSpPr>
        <p:grpSpPr>
          <a:xfrm>
            <a:off x="8164787" y="1520610"/>
            <a:ext cx="2943095" cy="4050320"/>
            <a:chOff x="8164788" y="1624520"/>
            <a:chExt cx="2563666" cy="3910518"/>
          </a:xfrm>
        </p:grpSpPr>
        <p:pic>
          <p:nvPicPr>
            <p:cNvPr id="25" name="Picture 24">
              <a:extLst>
                <a:ext uri="{FF2B5EF4-FFF2-40B4-BE49-F238E27FC236}">
                  <a16:creationId xmlns:a16="http://schemas.microsoft.com/office/drawing/2014/main" id="{1DE7CE9F-1C90-0645-44E4-DFBE7A803B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4788" y="1624520"/>
              <a:ext cx="2563666" cy="3910518"/>
            </a:xfrm>
            <a:prstGeom prst="rect">
              <a:avLst/>
            </a:prstGeom>
          </p:spPr>
        </p:pic>
        <p:sp>
          <p:nvSpPr>
            <p:cNvPr id="6" name="TextBox 5">
              <a:extLst>
                <a:ext uri="{FF2B5EF4-FFF2-40B4-BE49-F238E27FC236}">
                  <a16:creationId xmlns:a16="http://schemas.microsoft.com/office/drawing/2014/main" id="{D5C95B63-A856-B8F1-6CF8-5BBC6E6BE3EA}"/>
                </a:ext>
              </a:extLst>
            </p:cNvPr>
            <p:cNvSpPr txBox="1"/>
            <p:nvPr/>
          </p:nvSpPr>
          <p:spPr>
            <a:xfrm>
              <a:off x="8291885" y="1643533"/>
              <a:ext cx="2189136" cy="368217"/>
            </a:xfrm>
            <a:prstGeom prst="rect">
              <a:avLst/>
            </a:prstGeom>
            <a:noFill/>
          </p:spPr>
          <p:txBody>
            <a:bodyPr wrap="square" rtlCol="0">
              <a:spAutoFit/>
            </a:bodyPr>
            <a:lstStyle/>
            <a:p>
              <a:pPr algn="ctr">
                <a:defRPr b="0" i="0"/>
              </a:pPr>
              <a:r>
                <a:rPr lang="1081" sz="1900" b="1" spc="30">
                  <a:solidFill>
                    <a:schemeClr val="bg1"/>
                  </a:solidFill>
                  <a:latin typeface="Arial" panose="020B0604020202020204" pitchFamily="34" charset="0"/>
                  <a:cs typeface="Arial" panose="020B0604020202020204" pitchFamily="34" charset="0"/>
                </a:rPr>
                <a:t>पर्यावरण</a:t>
              </a:r>
            </a:p>
          </p:txBody>
        </p:sp>
        <p:sp>
          <p:nvSpPr>
            <p:cNvPr id="8" name="TextBox 7">
              <a:extLst>
                <a:ext uri="{FF2B5EF4-FFF2-40B4-BE49-F238E27FC236}">
                  <a16:creationId xmlns:a16="http://schemas.microsoft.com/office/drawing/2014/main" id="{5B7F00A6-7B0F-B3BA-1631-49BDF167E626}"/>
                </a:ext>
              </a:extLst>
            </p:cNvPr>
            <p:cNvSpPr txBox="1"/>
            <p:nvPr/>
          </p:nvSpPr>
          <p:spPr>
            <a:xfrm>
              <a:off x="8230798" y="1949188"/>
              <a:ext cx="2284065" cy="1325582"/>
            </a:xfrm>
            <a:prstGeom prst="rect">
              <a:avLst/>
            </a:prstGeom>
            <a:noFill/>
          </p:spPr>
          <p:txBody>
            <a:bodyPr wrap="square">
              <a:spAutoFit/>
            </a:bodyPr>
            <a:lstStyle/>
            <a:p>
              <a:pPr algn="ctr">
                <a:defRPr b="0" i="0"/>
              </a:pPr>
              <a:r>
                <a:rPr lang="1081" sz="1400" b="1">
                  <a:latin typeface="Arial" panose="020B0604020202020204" pitchFamily="34" charset="0"/>
                  <a:cs typeface="Arial" panose="020B0604020202020204" pitchFamily="34" charset="0"/>
                </a:rPr>
                <a:t>कार्यस्थलीय संगठन (5S)</a:t>
              </a:r>
            </a:p>
            <a:p>
              <a:pPr algn="ctr">
                <a:defRPr b="0" i="0"/>
              </a:pPr>
              <a:r>
                <a:rPr lang="1081" sz="1400">
                  <a:latin typeface="Arial" panose="020B0604020202020204" pitchFamily="34" charset="0"/>
                  <a:cs typeface="Arial" panose="020B0604020202020204" pitchFamily="34" charset="0"/>
                </a:rPr>
                <a:t>ऐसे स्थल का निर्माण जहां सुरक्षित कार्य का अभ्यास किया जा सकता है</a:t>
              </a:r>
            </a:p>
          </p:txBody>
        </p:sp>
      </p:grpSp>
      <p:sp>
        <p:nvSpPr>
          <p:cNvPr id="31" name="TextBox 30">
            <a:extLst>
              <a:ext uri="{FF2B5EF4-FFF2-40B4-BE49-F238E27FC236}">
                <a16:creationId xmlns:a16="http://schemas.microsoft.com/office/drawing/2014/main" id="{ACD8E254-9A66-268E-E14A-653B7F7D4047}"/>
              </a:ext>
            </a:extLst>
          </p:cNvPr>
          <p:cNvSpPr txBox="1"/>
          <p:nvPr/>
        </p:nvSpPr>
        <p:spPr>
          <a:xfrm>
            <a:off x="668209" y="5297542"/>
            <a:ext cx="10855582" cy="823783"/>
          </a:xfrm>
          <a:prstGeom prst="rect">
            <a:avLst/>
          </a:prstGeom>
          <a:noFill/>
        </p:spPr>
        <p:txBody>
          <a:bodyPr wrap="square">
            <a:spAutoFit/>
          </a:bodyPr>
          <a:lstStyle/>
          <a:p>
            <a:pPr algn="ctr">
              <a:buClr>
                <a:srgbClr val="84BD00"/>
              </a:buClr>
              <a:buSzPct val="125000"/>
              <a:defRPr b="0" i="0"/>
            </a:pPr>
            <a:r>
              <a:rPr lang="1081" sz="2400" b="1">
                <a:solidFill>
                  <a:srgbClr val="0033A0"/>
                </a:solidFill>
                <a:latin typeface="Arial" panose="020B0604020202020204" pitchFamily="34" charset="0"/>
                <a:cs typeface="Arial" panose="020B0604020202020204" pitchFamily="34" charset="0"/>
              </a:rPr>
              <a:t>सुरक्षा </a:t>
            </a:r>
            <a:r>
              <a:rPr lang="1081" sz="2400" b="1">
                <a:solidFill>
                  <a:srgbClr val="84BD00"/>
                </a:solidFill>
                <a:latin typeface="Arial" panose="020B0604020202020204" pitchFamily="34" charset="0"/>
                <a:cs typeface="Arial" panose="020B0604020202020204" pitchFamily="34" charset="0"/>
              </a:rPr>
              <a:t>संस्कृति के विकास </a:t>
            </a:r>
            <a:r>
              <a:rPr lang="1081" sz="2400" b="1">
                <a:solidFill>
                  <a:srgbClr val="0033A0"/>
                </a:solidFill>
                <a:latin typeface="Arial" panose="020B0604020202020204" pitchFamily="34" charset="0"/>
                <a:cs typeface="Arial" panose="020B0604020202020204" pitchFamily="34" charset="0"/>
              </a:rPr>
              <a:t>एवं समर्थन के लिए </a:t>
            </a:r>
            <a:br>
              <a:rPr lang="1081" sz="2400" b="1">
                <a:solidFill>
                  <a:srgbClr val="0033A0"/>
                </a:solidFill>
                <a:latin typeface="Arial" panose="020B0604020202020204" pitchFamily="34" charset="0"/>
                <a:cs typeface="Arial" panose="020B0604020202020204" pitchFamily="34" charset="0"/>
              </a:rPr>
            </a:br>
            <a:r>
              <a:rPr lang="1081" sz="2400" b="1">
                <a:solidFill>
                  <a:srgbClr val="0033A0"/>
                </a:solidFill>
                <a:latin typeface="Arial" panose="020B0604020202020204" pitchFamily="34" charset="0"/>
                <a:cs typeface="Arial" panose="020B0604020202020204" pitchFamily="34" charset="0"/>
              </a:rPr>
              <a:t>संगठन के </a:t>
            </a:r>
            <a:r>
              <a:rPr lang="1081" sz="2400" b="1">
                <a:solidFill>
                  <a:srgbClr val="84BD00"/>
                </a:solidFill>
                <a:latin typeface="Arial" panose="020B0604020202020204" pitchFamily="34" charset="0"/>
                <a:cs typeface="Arial" panose="020B0604020202020204" pitchFamily="34" charset="0"/>
              </a:rPr>
              <a:t>प्रत्येक स्तर</a:t>
            </a:r>
            <a:r>
              <a:rPr lang="1081" sz="2400" b="1">
                <a:solidFill>
                  <a:srgbClr val="0033A0"/>
                </a:solidFill>
                <a:latin typeface="Arial" panose="020B0604020202020204" pitchFamily="34" charset="0"/>
                <a:cs typeface="Arial" panose="020B0604020202020204" pitchFamily="34" charset="0"/>
              </a:rPr>
              <a:t> पर सुरक्षा लीडरों  की जरूरत है।</a:t>
            </a:r>
          </a:p>
        </p:txBody>
      </p:sp>
    </p:spTree>
    <p:extLst>
      <p:ext uri="{BB962C8B-B14F-4D97-AF65-F5344CB8AC3E}">
        <p14:creationId xmlns:p14="http://schemas.microsoft.com/office/powerpoint/2010/main" val="27469140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07C2F1-C247-6520-EA6F-2E94F9662346}"/>
              </a:ext>
            </a:extLst>
          </p:cNvPr>
          <p:cNvSpPr txBox="1"/>
          <p:nvPr/>
        </p:nvSpPr>
        <p:spPr>
          <a:xfrm>
            <a:off x="424405" y="1048598"/>
            <a:ext cx="6436721" cy="3829065"/>
          </a:xfrm>
          <a:prstGeom prst="rect">
            <a:avLst/>
          </a:prstGeom>
          <a:noFill/>
        </p:spPr>
        <p:txBody>
          <a:bodyPr wrap="square">
            <a:spAutoFit/>
          </a:bodyPr>
          <a:lstStyle/>
          <a:p>
            <a:pPr algn="l">
              <a:defRPr b="0" i="0"/>
            </a:pPr>
            <a:r>
              <a:rPr lang="1081" sz="2400" b="1">
                <a:solidFill>
                  <a:srgbClr val="0033A0"/>
                </a:solidFill>
                <a:latin typeface="Arial" panose="020B0604020202020204" pitchFamily="34" charset="0"/>
                <a:cs typeface="Arial" panose="020B0604020202020204" pitchFamily="34" charset="0"/>
              </a:rPr>
              <a:t>हमारी सुरक्षा नीति</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1081" b="1">
                <a:latin typeface="Arial" panose="020B0604020202020204" pitchFamily="34" charset="0"/>
                <a:cs typeface="Arial" panose="020B0604020202020204" pitchFamily="34" charset="0"/>
              </a:rPr>
              <a:t>हमारी नीति की प्रमुख विशेषताएं:</a:t>
            </a:r>
          </a:p>
          <a:p>
            <a:pPr marL="285750" indent="-285750" algn="l">
              <a:buClr>
                <a:srgbClr val="84BD00"/>
              </a:buClr>
              <a:buSzPct val="125000"/>
              <a:buFont typeface="Wingdings" panose="05000000000000000000" pitchFamily="2" charset="2"/>
              <a:buChar char="ü"/>
              <a:defRPr b="0" i="0"/>
            </a:pPr>
            <a:r>
              <a:rPr lang="1081">
                <a:latin typeface="Arial" panose="020B0604020202020204" pitchFamily="34" charset="0"/>
                <a:cs typeface="Arial" panose="020B0604020202020204" pitchFamily="34" charset="0"/>
              </a:rPr>
              <a:t>सुरक्षा एक प्रमुख मूल्य है, प्राथमिकता नहीं। सुरक्षा का हमारा अनुसरण बहुत कठोर है।</a:t>
            </a:r>
          </a:p>
          <a:p>
            <a:pPr marL="285750" indent="-285750" algn="l">
              <a:buClr>
                <a:srgbClr val="84BD00"/>
              </a:buClr>
              <a:buSzPct val="125000"/>
              <a:buFont typeface="Wingdings" panose="05000000000000000000" pitchFamily="2" charset="2"/>
              <a:buChar char="ü"/>
              <a:defRPr b="0" i="0"/>
            </a:pPr>
            <a:r>
              <a:rPr lang="1081">
                <a:latin typeface="Arial" panose="020B0604020202020204" pitchFamily="34" charset="0"/>
                <a:cs typeface="Arial" panose="020B0604020202020204" pitchFamily="34" charset="0"/>
              </a:rPr>
              <a:t>हमारी कार्य-संस्कृति का अंतरंग हिस्सा है।</a:t>
            </a:r>
          </a:p>
          <a:p>
            <a:pPr marL="285750" indent="-285750" algn="l">
              <a:buClr>
                <a:srgbClr val="84BD00"/>
              </a:buClr>
              <a:buSzPct val="125000"/>
              <a:buFont typeface="Wingdings" panose="05000000000000000000" pitchFamily="2" charset="2"/>
              <a:buChar char="ü"/>
              <a:defRPr b="0" i="0"/>
            </a:pPr>
            <a:r>
              <a:rPr lang="1081">
                <a:latin typeface="Arial" panose="020B0604020202020204" pitchFamily="34" charset="0"/>
                <a:cs typeface="Arial" panose="020B0604020202020204" pitchFamily="34" charset="0"/>
              </a:rPr>
              <a:t>हम जिस समुदाय में काम करते हैं वह और कॉन्ट्रैक्टर्स शामिल हैं।</a:t>
            </a:r>
          </a:p>
          <a:p>
            <a:pPr marL="285750" indent="-285750" algn="l">
              <a:buClr>
                <a:srgbClr val="84BD00"/>
              </a:buClr>
              <a:buSzPct val="125000"/>
              <a:buFont typeface="Wingdings" panose="05000000000000000000" pitchFamily="2" charset="2"/>
              <a:buChar char="ü"/>
              <a:defRPr b="0" i="0"/>
            </a:pPr>
            <a:r>
              <a:rPr lang="1081">
                <a:latin typeface="Arial" panose="020B0604020202020204" pitchFamily="34" charset="0"/>
                <a:cs typeface="Arial" panose="020B0604020202020204" pitchFamily="34" charset="0"/>
              </a:rPr>
              <a:t>हमारे संयंत्रों के साथ-साथ Mauser कर्मचारियों के रूप में हमारा उत्तरदायित्व।</a:t>
            </a:r>
          </a:p>
          <a:p>
            <a:pPr marL="285750" indent="-285750" algn="l">
              <a:buClr>
                <a:srgbClr val="84BD00"/>
              </a:buClr>
              <a:buSzPct val="125000"/>
              <a:buFont typeface="Wingdings" panose="05000000000000000000" pitchFamily="2" charset="2"/>
              <a:buChar char="ü"/>
              <a:defRPr b="0" i="0"/>
            </a:pPr>
            <a:r>
              <a:rPr lang="1081">
                <a:latin typeface="Arial" panose="020B0604020202020204" pitchFamily="34" charset="0"/>
                <a:cs typeface="Arial" panose="020B0604020202020204" pitchFamily="34" charset="0"/>
              </a:rPr>
              <a:t>नेतृत्व की जवाबदेही।</a:t>
            </a:r>
          </a:p>
          <a:p>
            <a:pPr marL="285750" indent="-285750" algn="l">
              <a:buClr>
                <a:srgbClr val="84BD00"/>
              </a:buClr>
              <a:buSzPct val="125000"/>
              <a:buFont typeface="Wingdings" panose="05000000000000000000" pitchFamily="2" charset="2"/>
              <a:buChar char="ü"/>
              <a:defRPr b="0" i="0"/>
            </a:pPr>
            <a:r>
              <a:rPr lang="1081">
                <a:latin typeface="Arial" panose="020B0604020202020204" pitchFamily="34" charset="0"/>
                <a:cs typeface="Arial" panose="020B0604020202020204" pitchFamily="34" charset="0"/>
              </a:rPr>
              <a:t>हादसों की प्रक्रियाएं, उनसे सीखना और हमारी सुरक्षा का विकास करना।</a:t>
            </a:r>
          </a:p>
        </p:txBody>
      </p:sp>
      <p:pic>
        <p:nvPicPr>
          <p:cNvPr id="2" name="Picture 1" descr="Text, letter&#10;&#10;Description automatically generated">
            <a:extLst>
              <a:ext uri="{FF2B5EF4-FFF2-40B4-BE49-F238E27FC236}">
                <a16:creationId xmlns:a16="http://schemas.microsoft.com/office/drawing/2014/main" id="{1CC5D518-F981-E9F9-DA4E-DB6FF2774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579" y="1226915"/>
            <a:ext cx="4257079" cy="4577959"/>
          </a:xfrm>
          <a:prstGeom prst="rect">
            <a:avLst/>
          </a:prstGeom>
        </p:spPr>
      </p:pic>
    </p:spTree>
    <p:extLst>
      <p:ext uri="{BB962C8B-B14F-4D97-AF65-F5344CB8AC3E}">
        <p14:creationId xmlns:p14="http://schemas.microsoft.com/office/powerpoint/2010/main" val="29050756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5485905" cy="3478194"/>
          </a:xfrm>
          <a:prstGeom prst="rect">
            <a:avLst/>
          </a:prstGeom>
          <a:noFill/>
        </p:spPr>
        <p:txBody>
          <a:bodyPr wrap="square">
            <a:spAutoFit/>
          </a:bodyPr>
          <a:lstStyle/>
          <a:p>
            <a:pPr algn="l">
              <a:defRPr b="0" i="0"/>
            </a:pPr>
            <a:r>
              <a:rPr lang="1081" sz="2400" b="1">
                <a:solidFill>
                  <a:srgbClr val="0033A0"/>
                </a:solidFill>
                <a:latin typeface="Arial" panose="020B0604020202020204" pitchFamily="34" charset="0"/>
                <a:cs typeface="Arial" panose="020B0604020202020204" pitchFamily="34" charset="0"/>
              </a:rPr>
              <a:t>जीवन रक्षक नियम</a:t>
            </a:r>
          </a:p>
          <a:p>
            <a:pPr algn="l"/>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1081">
                <a:latin typeface="Arial" panose="020B0604020202020204" pitchFamily="34" charset="0"/>
                <a:cs typeface="Arial" panose="020B0604020202020204" pitchFamily="34" charset="0"/>
              </a:rPr>
              <a:t>जीवन रक्षक नियम (LSR) </a:t>
            </a:r>
            <a:r>
              <a:rPr lang="1081" b="1">
                <a:solidFill>
                  <a:srgbClr val="84BD00"/>
                </a:solidFill>
                <a:latin typeface="Arial" panose="020B0604020202020204" pitchFamily="34" charset="0"/>
                <a:cs typeface="Arial" panose="020B0604020202020204" pitchFamily="34" charset="0"/>
              </a:rPr>
              <a:t>वे प्रमुख सुरक्षा सिद्धान्त </a:t>
            </a:r>
            <a:r>
              <a:rPr lang="1081">
                <a:latin typeface="Arial" panose="020B0604020202020204" pitchFamily="34" charset="0"/>
                <a:cs typeface="Arial" panose="020B0604020202020204" pitchFamily="34" charset="0"/>
              </a:rPr>
              <a:t>हैं जो हमारे ऑपरेशंस के खतरों का विशिष्ट रूप से निराकरण करते हैं और मृत्यु की गंभीर क्षति से हमारा बचाव करते हैं।</a:t>
            </a:r>
          </a:p>
          <a:p>
            <a:pPr algn="l">
              <a:buClr>
                <a:srgbClr val="84BD00"/>
              </a:buClr>
              <a:buSzPct val="125000"/>
            </a:pPr>
            <a:endParaRPr lang="en-US">
              <a:latin typeface="Arial" panose="020B0604020202020204" pitchFamily="34" charset="0"/>
              <a:cs typeface="Arial" panose="020B0604020202020204" pitchFamily="34" charset="0"/>
            </a:endParaRPr>
          </a:p>
        </p:txBody>
      </p:sp>
      <p:pic>
        <p:nvPicPr>
          <p:cNvPr id="3" name="Picture 2" descr="Diagram, timeline&#10;&#10;Description automatically generated">
            <a:extLst>
              <a:ext uri="{FF2B5EF4-FFF2-40B4-BE49-F238E27FC236}">
                <a16:creationId xmlns:a16="http://schemas.microsoft.com/office/drawing/2014/main" id="{24D7C4FB-83CE-886E-F524-9A5D12935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169" y="1048598"/>
            <a:ext cx="3749442" cy="48522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27807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6CF977-0EB9-F35D-2830-6414223C44DB}"/>
              </a:ext>
            </a:extLst>
          </p:cNvPr>
          <p:cNvSpPr txBox="1"/>
          <p:nvPr/>
        </p:nvSpPr>
        <p:spPr>
          <a:xfrm>
            <a:off x="368197" y="1248790"/>
            <a:ext cx="11276050" cy="2693045"/>
          </a:xfrm>
          <a:prstGeom prst="rect">
            <a:avLst/>
          </a:prstGeom>
          <a:noFill/>
        </p:spPr>
        <p:txBody>
          <a:bodyPr wrap="square">
            <a:spAutoFit/>
          </a:bodyPr>
          <a:lstStyle/>
          <a:p>
            <a:pPr algn="l">
              <a:spcAft>
                <a:spcPts val="600"/>
              </a:spcAft>
              <a:buClr>
                <a:srgbClr val="84BD00"/>
              </a:buClr>
              <a:buSzPct val="125000"/>
              <a:defRPr b="0" i="0"/>
            </a:pPr>
            <a:r>
              <a:rPr lang="1081" b="1">
                <a:latin typeface="Arial" panose="020B0604020202020204" pitchFamily="34" charset="0"/>
                <a:cs typeface="Arial" panose="020B0604020202020204" pitchFamily="34" charset="0"/>
              </a:rPr>
              <a:t>जीवन रक्षक नियमों के प्रति सक्रिय प्रतिबद्धता:</a:t>
            </a:r>
          </a:p>
          <a:p>
            <a:pPr marL="285750" indent="-285750" algn="l">
              <a:spcAft>
                <a:spcPts val="600"/>
              </a:spcAft>
              <a:buClr>
                <a:srgbClr val="84BD00"/>
              </a:buClr>
              <a:buSzPct val="125000"/>
              <a:buFont typeface="Wingdings" panose="05000000000000000000" pitchFamily="2" charset="2"/>
              <a:buChar char="ü"/>
              <a:defRPr b="0" i="0"/>
            </a:pPr>
            <a:r>
              <a:rPr lang="1081" b="1">
                <a:solidFill>
                  <a:srgbClr val="84BD00"/>
                </a:solidFill>
                <a:latin typeface="Arial" panose="020B0604020202020204" pitchFamily="34" charset="0"/>
                <a:cs typeface="Arial" panose="020B0604020202020204" pitchFamily="34" charset="0"/>
              </a:rPr>
              <a:t>शिक्षा</a:t>
            </a:r>
            <a:r>
              <a:rPr lang="en-US" b="1">
                <a:solidFill>
                  <a:srgbClr val="84BD00"/>
                </a:solidFill>
                <a:latin typeface="Arial" panose="020B0604020202020204" pitchFamily="34" charset="0"/>
                <a:cs typeface="Arial" panose="020B0604020202020204" pitchFamily="34" charset="0"/>
              </a:rPr>
              <a:t> </a:t>
            </a:r>
            <a:r>
              <a:rPr lang="1081">
                <a:latin typeface="Arial" panose="020B0604020202020204" pitchFamily="34" charset="0"/>
                <a:cs typeface="Arial" panose="020B0604020202020204" pitchFamily="34" charset="0"/>
              </a:rPr>
              <a:t>– जीवन रक्षक नियमों को समझना आपका दायित्व है। यदि अस्पष्ट हो तो पूछें!</a:t>
            </a:r>
          </a:p>
          <a:p>
            <a:pPr marL="285750" indent="-285750" algn="l">
              <a:spcAft>
                <a:spcPts val="600"/>
              </a:spcAft>
              <a:buClr>
                <a:srgbClr val="84BD00"/>
              </a:buClr>
              <a:buSzPct val="125000"/>
              <a:buFont typeface="Wingdings" panose="05000000000000000000" pitchFamily="2" charset="2"/>
              <a:buChar char="ü"/>
              <a:defRPr b="0" i="0"/>
            </a:pPr>
            <a:r>
              <a:rPr lang="1081" b="1">
                <a:solidFill>
                  <a:srgbClr val="84BD00"/>
                </a:solidFill>
                <a:latin typeface="Arial" panose="020B0604020202020204" pitchFamily="34" charset="0"/>
                <a:cs typeface="Arial" panose="020B0604020202020204" pitchFamily="34" charset="0"/>
              </a:rPr>
              <a:t>जीवन रक्षक</a:t>
            </a:r>
            <a:r>
              <a:rPr lang="1081">
                <a:latin typeface="Arial" panose="020B0604020202020204" pitchFamily="34" charset="0"/>
                <a:cs typeface="Arial" panose="020B0604020202020204" pitchFamily="34" charset="0"/>
              </a:rPr>
              <a:t> नियमों का अनुपालन – कोई भी व्यक्ति किसी भी पद या कार्य-भूमिका में हो, इन नियमों का पालन करना सबके लिए जरूरी है।</a:t>
            </a:r>
          </a:p>
          <a:p>
            <a:pPr marL="285750" indent="-285750" algn="l">
              <a:spcAft>
                <a:spcPts val="600"/>
              </a:spcAft>
              <a:buClr>
                <a:srgbClr val="84BD00"/>
              </a:buClr>
              <a:buSzPct val="125000"/>
              <a:buFont typeface="Wingdings" panose="05000000000000000000" pitchFamily="2" charset="2"/>
              <a:buChar char="ü"/>
              <a:defRPr b="0" i="0"/>
            </a:pPr>
            <a:r>
              <a:rPr lang="1081" b="1">
                <a:solidFill>
                  <a:srgbClr val="84BD00"/>
                </a:solidFill>
                <a:latin typeface="Arial" panose="020B0604020202020204" pitchFamily="34" charset="0"/>
                <a:cs typeface="Arial" panose="020B0604020202020204" pitchFamily="34" charset="0"/>
              </a:rPr>
              <a:t>जोखिम का आकलन</a:t>
            </a:r>
            <a:r>
              <a:rPr lang="1081">
                <a:latin typeface="Arial" panose="020B0604020202020204" pitchFamily="34" charset="0"/>
                <a:cs typeface="Arial" panose="020B0604020202020204" pitchFamily="34" charset="0"/>
              </a:rPr>
              <a:t> – काम शुरू करने से पहले जीवन रक्षक नियमों के प्रकाश में उस कार्य की समीक्षा करें।</a:t>
            </a:r>
          </a:p>
          <a:p>
            <a:pPr marL="285750" indent="-285750" algn="l">
              <a:spcAft>
                <a:spcPts val="600"/>
              </a:spcAft>
              <a:buClr>
                <a:srgbClr val="84BD00"/>
              </a:buClr>
              <a:buSzPct val="125000"/>
              <a:buFont typeface="Wingdings" panose="05000000000000000000" pitchFamily="2" charset="2"/>
              <a:buChar char="ü"/>
              <a:defRPr b="0" i="0"/>
            </a:pPr>
            <a:r>
              <a:rPr lang="1081" b="1">
                <a:solidFill>
                  <a:srgbClr val="84BD00"/>
                </a:solidFill>
                <a:latin typeface="Arial" panose="020B0604020202020204" pitchFamily="34" charset="0"/>
                <a:cs typeface="Arial" panose="020B0604020202020204" pitchFamily="34" charset="0"/>
              </a:rPr>
              <a:t>हस्तक्षेप</a:t>
            </a:r>
            <a:r>
              <a:rPr lang="1081">
                <a:latin typeface="Arial" panose="020B0604020202020204" pitchFamily="34" charset="0"/>
                <a:cs typeface="Arial" panose="020B0604020202020204" pitchFamily="34" charset="0"/>
              </a:rPr>
              <a:t> – यदि किसी भी व्यक्ति को लगता है कि जीवन रक्षक नियम का अनुपालन नहीं किया जा रहा है और कर्मचारियों का जीवन जोखिम में है तो उसे किसी ऑपरेशन अथवा कार्य को रोकने का निवेदन करने का अधिकार है।</a:t>
            </a:r>
          </a:p>
          <a:p>
            <a:pPr marL="285750" indent="-285750" algn="l">
              <a:spcAft>
                <a:spcPts val="600"/>
              </a:spcAft>
              <a:buClr>
                <a:srgbClr val="84BD00"/>
              </a:buClr>
              <a:buSzPct val="125000"/>
              <a:buFont typeface="Wingdings" panose="05000000000000000000" pitchFamily="2" charset="2"/>
              <a:buChar char="ü"/>
              <a:defRPr b="0" i="0"/>
            </a:pPr>
            <a:r>
              <a:rPr lang="1081" b="1">
                <a:solidFill>
                  <a:srgbClr val="84BD00"/>
                </a:solidFill>
                <a:latin typeface="Arial" panose="020B0604020202020204" pitchFamily="34" charset="0"/>
                <a:cs typeface="Arial" panose="020B0604020202020204" pitchFamily="34" charset="0"/>
              </a:rPr>
              <a:t>सक्रिय रूप से साथ काम करना</a:t>
            </a:r>
            <a:r>
              <a:rPr lang="1081">
                <a:latin typeface="Arial" panose="020B0604020202020204" pitchFamily="34" charset="0"/>
                <a:cs typeface="Arial" panose="020B0604020202020204" pitchFamily="34" charset="0"/>
              </a:rPr>
              <a:t> – यदि आप किसी साथी कर्मचारी को जोखिम में देखते हैं तो खुलकर बोलें</a:t>
            </a:r>
            <a:endParaRPr lang="en-US"/>
          </a:p>
        </p:txBody>
      </p:sp>
      <p:sp>
        <p:nvSpPr>
          <p:cNvPr id="23" name="Rectangle 22">
            <a:extLst>
              <a:ext uri="{FF2B5EF4-FFF2-40B4-BE49-F238E27FC236}">
                <a16:creationId xmlns:a16="http://schemas.microsoft.com/office/drawing/2014/main" id="{830B4356-7294-CDA9-3F34-80A67E83B50E}"/>
              </a:ext>
            </a:extLst>
          </p:cNvPr>
          <p:cNvSpPr/>
          <p:nvPr/>
        </p:nvSpPr>
        <p:spPr>
          <a:xfrm>
            <a:off x="796430" y="4359756"/>
            <a:ext cx="102666" cy="264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4A4544E8-25DF-7D2F-D0C9-9E3F43C910CD}"/>
              </a:ext>
            </a:extLst>
          </p:cNvPr>
          <p:cNvPicPr>
            <a:picLocks noChangeAspect="1"/>
          </p:cNvPicPr>
          <p:nvPr/>
        </p:nvPicPr>
        <p:blipFill>
          <a:blip r:embed="rId3"/>
          <a:stretch>
            <a:fillRect/>
          </a:stretch>
        </p:blipFill>
        <p:spPr>
          <a:xfrm>
            <a:off x="593690" y="4361242"/>
            <a:ext cx="893168" cy="893168"/>
          </a:xfrm>
          <a:prstGeom prst="rect">
            <a:avLst/>
          </a:prstGeom>
        </p:spPr>
      </p:pic>
      <p:pic>
        <p:nvPicPr>
          <p:cNvPr id="25" name="Picture 24">
            <a:extLst>
              <a:ext uri="{FF2B5EF4-FFF2-40B4-BE49-F238E27FC236}">
                <a16:creationId xmlns:a16="http://schemas.microsoft.com/office/drawing/2014/main" id="{7993C558-2A02-46F0-7280-B245213FC0AA}"/>
              </a:ext>
            </a:extLst>
          </p:cNvPr>
          <p:cNvPicPr>
            <a:picLocks noChangeAspect="1"/>
          </p:cNvPicPr>
          <p:nvPr/>
        </p:nvPicPr>
        <p:blipFill>
          <a:blip r:embed="rId4"/>
          <a:stretch>
            <a:fillRect/>
          </a:stretch>
        </p:blipFill>
        <p:spPr>
          <a:xfrm>
            <a:off x="3479901" y="4362870"/>
            <a:ext cx="891540" cy="891540"/>
          </a:xfrm>
          <a:prstGeom prst="rect">
            <a:avLst/>
          </a:prstGeom>
        </p:spPr>
      </p:pic>
      <p:pic>
        <p:nvPicPr>
          <p:cNvPr id="26" name="Picture 25">
            <a:extLst>
              <a:ext uri="{FF2B5EF4-FFF2-40B4-BE49-F238E27FC236}">
                <a16:creationId xmlns:a16="http://schemas.microsoft.com/office/drawing/2014/main" id="{7ED4FCC2-EFDF-9AF4-1D70-A8165677576E}"/>
              </a:ext>
            </a:extLst>
          </p:cNvPr>
          <p:cNvPicPr>
            <a:picLocks noChangeAspect="1"/>
          </p:cNvPicPr>
          <p:nvPr/>
        </p:nvPicPr>
        <p:blipFill>
          <a:blip r:embed="rId5"/>
          <a:stretch>
            <a:fillRect/>
          </a:stretch>
        </p:blipFill>
        <p:spPr>
          <a:xfrm>
            <a:off x="6308313" y="4362870"/>
            <a:ext cx="891540" cy="891540"/>
          </a:xfrm>
          <a:prstGeom prst="rect">
            <a:avLst/>
          </a:prstGeom>
        </p:spPr>
      </p:pic>
      <p:pic>
        <p:nvPicPr>
          <p:cNvPr id="27" name="Picture 26">
            <a:extLst>
              <a:ext uri="{FF2B5EF4-FFF2-40B4-BE49-F238E27FC236}">
                <a16:creationId xmlns:a16="http://schemas.microsoft.com/office/drawing/2014/main" id="{E5F6E569-21F9-9DFE-081D-730C06ABF8F5}"/>
              </a:ext>
            </a:extLst>
          </p:cNvPr>
          <p:cNvPicPr>
            <a:picLocks noChangeAspect="1"/>
          </p:cNvPicPr>
          <p:nvPr/>
        </p:nvPicPr>
        <p:blipFill>
          <a:blip r:embed="rId6"/>
          <a:stretch>
            <a:fillRect/>
          </a:stretch>
        </p:blipFill>
        <p:spPr>
          <a:xfrm>
            <a:off x="9081097" y="4362870"/>
            <a:ext cx="891540" cy="891540"/>
          </a:xfrm>
          <a:prstGeom prst="rect">
            <a:avLst/>
          </a:prstGeom>
        </p:spPr>
      </p:pic>
      <p:pic>
        <p:nvPicPr>
          <p:cNvPr id="28" name="Picture 27">
            <a:extLst>
              <a:ext uri="{FF2B5EF4-FFF2-40B4-BE49-F238E27FC236}">
                <a16:creationId xmlns:a16="http://schemas.microsoft.com/office/drawing/2014/main" id="{C0D5AFB9-9950-3E70-52AB-CEF7A0237D71}"/>
              </a:ext>
            </a:extLst>
          </p:cNvPr>
          <p:cNvPicPr>
            <a:picLocks noChangeAspect="1"/>
          </p:cNvPicPr>
          <p:nvPr/>
        </p:nvPicPr>
        <p:blipFill>
          <a:blip r:embed="rId7"/>
          <a:stretch>
            <a:fillRect/>
          </a:stretch>
        </p:blipFill>
        <p:spPr>
          <a:xfrm>
            <a:off x="2070201" y="4762377"/>
            <a:ext cx="891540" cy="891540"/>
          </a:xfrm>
          <a:prstGeom prst="rect">
            <a:avLst/>
          </a:prstGeom>
        </p:spPr>
      </p:pic>
      <p:pic>
        <p:nvPicPr>
          <p:cNvPr id="29" name="Picture 28">
            <a:extLst>
              <a:ext uri="{FF2B5EF4-FFF2-40B4-BE49-F238E27FC236}">
                <a16:creationId xmlns:a16="http://schemas.microsoft.com/office/drawing/2014/main" id="{5919C713-893C-6AC6-51DC-708CC4F0652E}"/>
              </a:ext>
            </a:extLst>
          </p:cNvPr>
          <p:cNvPicPr>
            <a:picLocks noChangeAspect="1"/>
          </p:cNvPicPr>
          <p:nvPr/>
        </p:nvPicPr>
        <p:blipFill>
          <a:blip r:embed="rId8"/>
          <a:stretch>
            <a:fillRect/>
          </a:stretch>
        </p:blipFill>
        <p:spPr>
          <a:xfrm>
            <a:off x="4860685" y="4762377"/>
            <a:ext cx="891540" cy="891540"/>
          </a:xfrm>
          <a:prstGeom prst="rect">
            <a:avLst/>
          </a:prstGeom>
        </p:spPr>
      </p:pic>
      <p:pic>
        <p:nvPicPr>
          <p:cNvPr id="30" name="Picture 29">
            <a:extLst>
              <a:ext uri="{FF2B5EF4-FFF2-40B4-BE49-F238E27FC236}">
                <a16:creationId xmlns:a16="http://schemas.microsoft.com/office/drawing/2014/main" id="{0D45DCA7-A6EC-E78E-F811-C26D0B1A143F}"/>
              </a:ext>
            </a:extLst>
          </p:cNvPr>
          <p:cNvPicPr>
            <a:picLocks noChangeAspect="1"/>
          </p:cNvPicPr>
          <p:nvPr/>
        </p:nvPicPr>
        <p:blipFill>
          <a:blip r:embed="rId9"/>
          <a:stretch>
            <a:fillRect/>
          </a:stretch>
        </p:blipFill>
        <p:spPr>
          <a:xfrm>
            <a:off x="7651169" y="4762377"/>
            <a:ext cx="891540" cy="891540"/>
          </a:xfrm>
          <a:prstGeom prst="rect">
            <a:avLst/>
          </a:prstGeom>
        </p:spPr>
      </p:pic>
      <p:pic>
        <p:nvPicPr>
          <p:cNvPr id="31" name="Picture 30">
            <a:extLst>
              <a:ext uri="{FF2B5EF4-FFF2-40B4-BE49-F238E27FC236}">
                <a16:creationId xmlns:a16="http://schemas.microsoft.com/office/drawing/2014/main" id="{93601CDC-58DF-1009-E470-F4B9EE56D6C5}"/>
              </a:ext>
            </a:extLst>
          </p:cNvPr>
          <p:cNvPicPr>
            <a:picLocks noChangeAspect="1"/>
          </p:cNvPicPr>
          <p:nvPr/>
        </p:nvPicPr>
        <p:blipFill>
          <a:blip r:embed="rId10"/>
          <a:stretch>
            <a:fillRect/>
          </a:stretch>
        </p:blipFill>
        <p:spPr>
          <a:xfrm>
            <a:off x="10441652" y="4762377"/>
            <a:ext cx="891540" cy="891540"/>
          </a:xfrm>
          <a:prstGeom prst="rect">
            <a:avLst/>
          </a:prstGeom>
        </p:spPr>
      </p:pic>
      <p:sp>
        <p:nvSpPr>
          <p:cNvPr id="32" name="TextBox 31">
            <a:extLst>
              <a:ext uri="{FF2B5EF4-FFF2-40B4-BE49-F238E27FC236}">
                <a16:creationId xmlns:a16="http://schemas.microsoft.com/office/drawing/2014/main" id="{713E9475-CCCC-973D-1F68-CAD1592DE9DD}"/>
              </a:ext>
            </a:extLst>
          </p:cNvPr>
          <p:cNvSpPr txBox="1"/>
          <p:nvPr/>
        </p:nvSpPr>
        <p:spPr>
          <a:xfrm>
            <a:off x="2167599" y="5673703"/>
            <a:ext cx="696743" cy="236422"/>
          </a:xfrm>
          <a:prstGeom prst="rect">
            <a:avLst/>
          </a:prstGeom>
          <a:noFill/>
        </p:spPr>
        <p:txBody>
          <a:bodyPr wrap="square" rtlCol="0">
            <a:noAutofit/>
          </a:bodyPr>
          <a:lstStyle/>
          <a:p>
            <a:pPr algn="ctr" defTabSz="685800">
              <a:spcBef>
                <a:spcPts val="675"/>
              </a:spcBef>
              <a:buClr>
                <a:srgbClr val="0033A0"/>
              </a:buClr>
              <a:defRPr b="0" i="0"/>
            </a:pPr>
            <a:r>
              <a:rPr lang="1081" sz="1200" b="1">
                <a:solidFill>
                  <a:srgbClr val="0054A6"/>
                </a:solidFill>
                <a:latin typeface="Arial"/>
              </a:rPr>
              <a:t>हॉट वर्क </a:t>
            </a:r>
          </a:p>
          <a:p>
            <a:pPr algn="ctr" defTabSz="685800">
              <a:buClr>
                <a:srgbClr val="0033A0"/>
              </a:buClr>
            </a:pPr>
            <a:endParaRPr lang="en-GB" sz="1200">
              <a:solidFill>
                <a:srgbClr val="0054A6"/>
              </a:solidFill>
              <a:latin typeface="Arial"/>
            </a:endParaRP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3" name="TextBox 32">
            <a:extLst>
              <a:ext uri="{FF2B5EF4-FFF2-40B4-BE49-F238E27FC236}">
                <a16:creationId xmlns:a16="http://schemas.microsoft.com/office/drawing/2014/main" id="{282376C9-8611-F371-5FDF-F08DC94AE4BC}"/>
              </a:ext>
            </a:extLst>
          </p:cNvPr>
          <p:cNvSpPr txBox="1"/>
          <p:nvPr/>
        </p:nvSpPr>
        <p:spPr>
          <a:xfrm>
            <a:off x="3287591" y="5225596"/>
            <a:ext cx="1276160" cy="219238"/>
          </a:xfrm>
          <a:prstGeom prst="rect">
            <a:avLst/>
          </a:prstGeom>
          <a:noFill/>
        </p:spPr>
        <p:txBody>
          <a:bodyPr wrap="square" rtlCol="0">
            <a:noAutofit/>
          </a:bodyPr>
          <a:lstStyle/>
          <a:p>
            <a:pPr algn="ctr" defTabSz="685800">
              <a:spcBef>
                <a:spcPts val="675"/>
              </a:spcBef>
              <a:buClr>
                <a:srgbClr val="0033A0"/>
              </a:buClr>
              <a:defRPr b="0" i="0"/>
            </a:pPr>
            <a:r>
              <a:rPr lang="1081" sz="1200" b="1">
                <a:solidFill>
                  <a:srgbClr val="0054A6"/>
                </a:solidFill>
                <a:latin typeface="Arial"/>
              </a:rPr>
              <a:t>बंद स्थान </a:t>
            </a:r>
          </a:p>
          <a:p>
            <a:pPr algn="ctr" defTabSz="685800">
              <a:buClr>
                <a:srgbClr val="0033A0"/>
              </a:buClr>
            </a:pPr>
            <a:endParaRPr lang="en-GB" sz="1200">
              <a:solidFill>
                <a:srgbClr val="0054A6"/>
              </a:solidFill>
              <a:latin typeface="Arial"/>
            </a:endParaRPr>
          </a:p>
          <a:p>
            <a:pPr algn="ctr" defTabSz="685800">
              <a:buClr>
                <a:srgbClr val="0033A0"/>
              </a:buClr>
              <a:defRPr b="0" i="0"/>
            </a:pPr>
            <a:br>
              <a:rPr lang="1081"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4" name="TextBox 33">
            <a:extLst>
              <a:ext uri="{FF2B5EF4-FFF2-40B4-BE49-F238E27FC236}">
                <a16:creationId xmlns:a16="http://schemas.microsoft.com/office/drawing/2014/main" id="{1A683D8C-1124-9658-60A1-4DA53C804474}"/>
              </a:ext>
            </a:extLst>
          </p:cNvPr>
          <p:cNvSpPr txBox="1"/>
          <p:nvPr/>
        </p:nvSpPr>
        <p:spPr>
          <a:xfrm>
            <a:off x="6286373" y="5236514"/>
            <a:ext cx="935420" cy="197403"/>
          </a:xfrm>
          <a:prstGeom prst="rect">
            <a:avLst/>
          </a:prstGeom>
          <a:noFill/>
        </p:spPr>
        <p:txBody>
          <a:bodyPr wrap="square" rtlCol="0">
            <a:noAutofit/>
          </a:bodyPr>
          <a:lstStyle/>
          <a:p>
            <a:pPr algn="ctr" defTabSz="685800">
              <a:buClr>
                <a:srgbClr val="0033A0"/>
              </a:buClr>
              <a:defRPr b="0" i="0"/>
            </a:pPr>
            <a:r>
              <a:rPr lang="1081" sz="1200" b="1">
                <a:solidFill>
                  <a:srgbClr val="0054A6"/>
                </a:solidFill>
                <a:latin typeface="Arial"/>
              </a:rPr>
              <a:t>सुरक्षित ड्राइविंग</a:t>
            </a:r>
            <a:endParaRPr lang="en-GB" sz="1200">
              <a:solidFill>
                <a:srgbClr val="0054A6"/>
              </a:solidFill>
              <a:latin typeface="Arial"/>
            </a:endParaRPr>
          </a:p>
        </p:txBody>
      </p:sp>
      <p:sp>
        <p:nvSpPr>
          <p:cNvPr id="35" name="TextBox 34">
            <a:extLst>
              <a:ext uri="{FF2B5EF4-FFF2-40B4-BE49-F238E27FC236}">
                <a16:creationId xmlns:a16="http://schemas.microsoft.com/office/drawing/2014/main" id="{B146176B-0F8D-747D-B9B7-DC69AC602E5C}"/>
              </a:ext>
            </a:extLst>
          </p:cNvPr>
          <p:cNvSpPr txBox="1"/>
          <p:nvPr/>
        </p:nvSpPr>
        <p:spPr>
          <a:xfrm>
            <a:off x="8930545" y="5238562"/>
            <a:ext cx="1192644" cy="193307"/>
          </a:xfrm>
          <a:prstGeom prst="rect">
            <a:avLst/>
          </a:prstGeom>
          <a:noFill/>
        </p:spPr>
        <p:txBody>
          <a:bodyPr wrap="square" rtlCol="0">
            <a:noAutofit/>
          </a:bodyPr>
          <a:lstStyle/>
          <a:p>
            <a:pPr algn="ctr" defTabSz="685800">
              <a:spcBef>
                <a:spcPts val="675"/>
              </a:spcBef>
              <a:buClr>
                <a:srgbClr val="0033A0"/>
              </a:buClr>
              <a:defRPr b="0" i="0"/>
            </a:pPr>
            <a:r>
              <a:rPr lang="1081" sz="1200" b="1">
                <a:solidFill>
                  <a:srgbClr val="0054A6"/>
                </a:solidFill>
                <a:latin typeface="Arial"/>
              </a:rPr>
              <a:t>ऊर्जा का आइसोलेशन</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6" name="TextBox 35">
            <a:extLst>
              <a:ext uri="{FF2B5EF4-FFF2-40B4-BE49-F238E27FC236}">
                <a16:creationId xmlns:a16="http://schemas.microsoft.com/office/drawing/2014/main" id="{8C4A820A-9754-9379-6DC1-BACB17EE1024}"/>
              </a:ext>
            </a:extLst>
          </p:cNvPr>
          <p:cNvSpPr txBox="1"/>
          <p:nvPr/>
        </p:nvSpPr>
        <p:spPr>
          <a:xfrm>
            <a:off x="4877955" y="5673703"/>
            <a:ext cx="857000" cy="207374"/>
          </a:xfrm>
          <a:prstGeom prst="rect">
            <a:avLst/>
          </a:prstGeom>
          <a:noFill/>
        </p:spPr>
        <p:txBody>
          <a:bodyPr wrap="square" rtlCol="0">
            <a:noAutofit/>
          </a:bodyPr>
          <a:lstStyle/>
          <a:p>
            <a:pPr algn="ctr" defTabSz="685800">
              <a:spcBef>
                <a:spcPts val="675"/>
              </a:spcBef>
              <a:buClr>
                <a:srgbClr val="0033A0"/>
              </a:buClr>
              <a:defRPr b="0" i="0"/>
            </a:pPr>
            <a:r>
              <a:rPr lang="1081" sz="1200" b="1">
                <a:solidFill>
                  <a:srgbClr val="0054A6"/>
                </a:solidFill>
                <a:latin typeface="Arial"/>
              </a:rPr>
              <a:t>फायर लाइन</a:t>
            </a:r>
            <a:endParaRPr lang="en-GB" sz="1200">
              <a:solidFill>
                <a:srgbClr val="0054A6"/>
              </a:solidFill>
              <a:latin typeface="Arial"/>
            </a:endParaRPr>
          </a:p>
          <a:p>
            <a:pPr algn="ctr" defTabSz="685800">
              <a:buClr>
                <a:srgbClr val="0033A0"/>
              </a:buClr>
            </a:pPr>
            <a:endParaRPr lang="en-GB" sz="1200">
              <a:solidFill>
                <a:srgbClr val="0054A6"/>
              </a:solidFill>
              <a:latin typeface="Arial"/>
            </a:endParaRPr>
          </a:p>
          <a:p>
            <a:pPr algn="ctr" defTabSz="685800">
              <a:buClr>
                <a:srgbClr val="0033A0"/>
              </a:buClr>
              <a:defRPr b="0" i="0"/>
            </a:pPr>
            <a:br>
              <a:rPr lang="1081"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7" name="TextBox 36">
            <a:extLst>
              <a:ext uri="{FF2B5EF4-FFF2-40B4-BE49-F238E27FC236}">
                <a16:creationId xmlns:a16="http://schemas.microsoft.com/office/drawing/2014/main" id="{CF2F0A6E-3700-43BE-A875-B990E768AA43}"/>
              </a:ext>
            </a:extLst>
          </p:cNvPr>
          <p:cNvSpPr txBox="1"/>
          <p:nvPr/>
        </p:nvSpPr>
        <p:spPr>
          <a:xfrm>
            <a:off x="7395532" y="5673703"/>
            <a:ext cx="1402814" cy="237738"/>
          </a:xfrm>
          <a:prstGeom prst="rect">
            <a:avLst/>
          </a:prstGeom>
          <a:noFill/>
        </p:spPr>
        <p:txBody>
          <a:bodyPr wrap="square" rtlCol="0">
            <a:noAutofit/>
          </a:bodyPr>
          <a:lstStyle/>
          <a:p>
            <a:pPr algn="ctr" defTabSz="685800">
              <a:buClr>
                <a:srgbClr val="0033A0"/>
              </a:buClr>
              <a:defRPr b="0" i="0"/>
            </a:pPr>
            <a:r>
              <a:rPr lang="1081" sz="1200" b="1">
                <a:solidFill>
                  <a:srgbClr val="0054A6"/>
                </a:solidFill>
                <a:latin typeface="Arial"/>
              </a:rPr>
              <a:t>खतरनाक सामग्रियां </a:t>
            </a:r>
            <a:endParaRPr lang="en-GB" sz="1200">
              <a:solidFill>
                <a:srgbClr val="0054A6"/>
              </a:solidFill>
              <a:latin typeface="Arial"/>
            </a:endParaRPr>
          </a:p>
        </p:txBody>
      </p:sp>
      <p:sp>
        <p:nvSpPr>
          <p:cNvPr id="38" name="TextBox 37">
            <a:extLst>
              <a:ext uri="{FF2B5EF4-FFF2-40B4-BE49-F238E27FC236}">
                <a16:creationId xmlns:a16="http://schemas.microsoft.com/office/drawing/2014/main" id="{E0671D7B-F6C7-F58E-45D2-3AB725D681A2}"/>
              </a:ext>
            </a:extLst>
          </p:cNvPr>
          <p:cNvSpPr txBox="1"/>
          <p:nvPr/>
        </p:nvSpPr>
        <p:spPr>
          <a:xfrm>
            <a:off x="10350324" y="5673703"/>
            <a:ext cx="1074196" cy="246961"/>
          </a:xfrm>
          <a:prstGeom prst="rect">
            <a:avLst/>
          </a:prstGeom>
          <a:noFill/>
        </p:spPr>
        <p:txBody>
          <a:bodyPr wrap="square" rtlCol="0">
            <a:noAutofit/>
          </a:bodyPr>
          <a:lstStyle/>
          <a:p>
            <a:pPr algn="ctr" defTabSz="685800">
              <a:spcBef>
                <a:spcPts val="675"/>
              </a:spcBef>
              <a:buClr>
                <a:srgbClr val="0033A0"/>
              </a:buClr>
              <a:defRPr b="0" i="0"/>
            </a:pPr>
            <a:r>
              <a:rPr lang="1081" sz="1200" b="1">
                <a:solidFill>
                  <a:srgbClr val="0054A6"/>
                </a:solidFill>
                <a:latin typeface="Arial"/>
              </a:rPr>
              <a:t>गिरने से बचाव</a:t>
            </a:r>
            <a:endParaRPr lang="en-GB" sz="1200">
              <a:solidFill>
                <a:srgbClr val="0054A6"/>
              </a:solidFill>
              <a:latin typeface="Arial"/>
            </a:endParaRPr>
          </a:p>
        </p:txBody>
      </p:sp>
      <p:sp>
        <p:nvSpPr>
          <p:cNvPr id="39" name="TextBox 38">
            <a:extLst>
              <a:ext uri="{FF2B5EF4-FFF2-40B4-BE49-F238E27FC236}">
                <a16:creationId xmlns:a16="http://schemas.microsoft.com/office/drawing/2014/main" id="{A33D923A-3146-3556-1D6C-4D48CD45CAFD}"/>
              </a:ext>
            </a:extLst>
          </p:cNvPr>
          <p:cNvSpPr txBox="1"/>
          <p:nvPr/>
        </p:nvSpPr>
        <p:spPr>
          <a:xfrm>
            <a:off x="499590" y="5231885"/>
            <a:ext cx="1081368" cy="206661"/>
          </a:xfrm>
          <a:prstGeom prst="rect">
            <a:avLst/>
          </a:prstGeom>
          <a:noFill/>
        </p:spPr>
        <p:txBody>
          <a:bodyPr wrap="square" rtlCol="0">
            <a:noAutofit/>
          </a:bodyPr>
          <a:lstStyle/>
          <a:p>
            <a:pPr algn="ctr" defTabSz="685800">
              <a:spcBef>
                <a:spcPts val="675"/>
              </a:spcBef>
              <a:buClr>
                <a:srgbClr val="0033A0"/>
              </a:buClr>
              <a:defRPr b="0" i="0"/>
            </a:pPr>
            <a:r>
              <a:rPr lang="1081" sz="1200" b="1">
                <a:solidFill>
                  <a:srgbClr val="0054A6"/>
                </a:solidFill>
                <a:latin typeface="Arial"/>
              </a:rPr>
              <a:t>सुरक्षा नियंत्रण</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Tree>
    <p:extLst>
      <p:ext uri="{BB962C8B-B14F-4D97-AF65-F5344CB8AC3E}">
        <p14:creationId xmlns:p14="http://schemas.microsoft.com/office/powerpoint/2010/main" val="238708800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C12A048-4D6C-E8CA-53D3-6A5629B0508B}"/>
              </a:ext>
            </a:extLst>
          </p:cNvPr>
          <p:cNvSpPr txBox="1"/>
          <p:nvPr/>
        </p:nvSpPr>
        <p:spPr>
          <a:xfrm>
            <a:off x="1360158" y="3605704"/>
            <a:ext cx="4614514" cy="1647566"/>
          </a:xfrm>
          <a:prstGeom prst="rect">
            <a:avLst/>
          </a:prstGeom>
          <a:noFill/>
        </p:spPr>
        <p:txBody>
          <a:bodyPr wrap="square" rtlCol="0">
            <a:spAutoFit/>
          </a:bodyPr>
          <a:lstStyle/>
          <a:p>
            <a:pPr>
              <a:defRPr b="0" i="0"/>
            </a:pPr>
            <a:r>
              <a:rPr lang="1081" b="1">
                <a:solidFill>
                  <a:srgbClr val="84BD00"/>
                </a:solidFill>
                <a:latin typeface="Arial" panose="020B0604020202020204" pitchFamily="34" charset="0"/>
                <a:cs typeface="Arial" panose="020B0604020202020204" pitchFamily="34" charset="0"/>
              </a:rPr>
              <a:t>SET IN ORDER (सुव्यवस्थित करें)</a:t>
            </a:r>
          </a:p>
          <a:p>
            <a:pPr>
              <a:defRPr b="0" i="0"/>
            </a:pPr>
            <a:r>
              <a:rPr lang="1081" sz="1400" b="1" i="0" u="none" strike="noStrike">
                <a:solidFill>
                  <a:srgbClr val="000000"/>
                </a:solidFill>
                <a:latin typeface="Arial" panose="020B0604020202020204" pitchFamily="34" charset="0"/>
                <a:cs typeface="Arial" panose="020B0604020202020204" pitchFamily="34" charset="0"/>
              </a:rPr>
              <a:t>सुरक्षा सम्बंधी अभिप्राय:</a:t>
            </a:r>
          </a:p>
          <a:p>
            <a:pPr marL="171450" indent="-171450">
              <a:buClr>
                <a:srgbClr val="84BD00"/>
              </a:buClr>
              <a:buSzPct val="125000"/>
              <a:buFont typeface="Wingdings" panose="05000000000000000000" pitchFamily="2" charset="2"/>
              <a:buChar char="ü"/>
              <a:defRPr b="0" i="0"/>
            </a:pPr>
            <a:r>
              <a:rPr lang="1081" sz="1400" b="0" i="0" u="none" strike="noStrike">
                <a:solidFill>
                  <a:srgbClr val="000000"/>
                </a:solidFill>
                <a:latin typeface="Arial" panose="020B0604020202020204" pitchFamily="34" charset="0"/>
                <a:cs typeface="Arial" panose="020B0604020202020204" pitchFamily="34" charset="0"/>
              </a:rPr>
              <a:t>इस बात की कम संभावना कि कोई कर्मचारी किसी गलत वस्तु को अपने हाथ में लेगा।</a:t>
            </a:r>
          </a:p>
          <a:p>
            <a:pPr marL="171450" indent="-171450">
              <a:buClr>
                <a:srgbClr val="84BD00"/>
              </a:buClr>
              <a:buSzPct val="125000"/>
              <a:buFont typeface="Wingdings" panose="05000000000000000000" pitchFamily="2" charset="2"/>
              <a:buChar char="ü"/>
              <a:defRPr b="0" i="0"/>
            </a:pPr>
            <a:r>
              <a:rPr lang="1081" sz="1400" b="0" i="0" u="none" strike="noStrike">
                <a:solidFill>
                  <a:srgbClr val="000000"/>
                </a:solidFill>
                <a:latin typeface="Arial" panose="020B0604020202020204" pitchFamily="34" charset="0"/>
                <a:cs typeface="Arial" panose="020B0604020202020204" pitchFamily="34" charset="0"/>
              </a:rPr>
              <a:t>गलत वस्तुओं का इस्तेमाल सुरक्षा सम्बंधी गंभीर जोखिमों को जन्म दे सकता है।</a:t>
            </a:r>
          </a:p>
        </p:txBody>
      </p:sp>
      <p:sp>
        <p:nvSpPr>
          <p:cNvPr id="2" name="TextBox 1">
            <a:extLst>
              <a:ext uri="{FF2B5EF4-FFF2-40B4-BE49-F238E27FC236}">
                <a16:creationId xmlns:a16="http://schemas.microsoft.com/office/drawing/2014/main" id="{7102047C-D8E4-8762-1C3A-E7EF3F8E8F11}"/>
              </a:ext>
            </a:extLst>
          </p:cNvPr>
          <p:cNvSpPr txBox="1"/>
          <p:nvPr/>
        </p:nvSpPr>
        <p:spPr>
          <a:xfrm>
            <a:off x="424405" y="1048598"/>
            <a:ext cx="11357658" cy="1006846"/>
          </a:xfrm>
          <a:prstGeom prst="rect">
            <a:avLst/>
          </a:prstGeom>
          <a:noFill/>
        </p:spPr>
        <p:txBody>
          <a:bodyPr wrap="square">
            <a:spAutoFit/>
          </a:bodyPr>
          <a:lstStyle/>
          <a:p>
            <a:pPr algn="l">
              <a:defRPr b="0" i="0"/>
            </a:pPr>
            <a:r>
              <a:rPr lang="1081" sz="2400" b="1">
                <a:solidFill>
                  <a:srgbClr val="0033A0"/>
                </a:solidFill>
                <a:latin typeface="Arial" panose="020B0604020202020204" pitchFamily="34" charset="0"/>
                <a:cs typeface="Arial" panose="020B0604020202020204" pitchFamily="34" charset="0"/>
              </a:rPr>
              <a:t>कार्यस्थलीय संगठन - 5S</a:t>
            </a:r>
          </a:p>
          <a:p>
            <a:pPr algn="l">
              <a:buClr>
                <a:srgbClr val="84BD00"/>
              </a:buClr>
              <a:buSzPct val="125000"/>
              <a:defRPr b="0" i="0"/>
            </a:pPr>
            <a:r>
              <a:rPr lang="1081">
                <a:latin typeface="Arial" panose="020B0604020202020204" pitchFamily="34" charset="0"/>
                <a:cs typeface="Arial" panose="020B0604020202020204" pitchFamily="34" charset="0"/>
              </a:rPr>
              <a:t>5S सिस्टम उत्पादकता बढ़ाने और कार्यस्थलीय सुरक्षा को बेहतर बनाने के लिए एक निरंतर चलने वाली प्रक्रिया है।</a:t>
            </a:r>
          </a:p>
        </p:txBody>
      </p:sp>
      <p:pic>
        <p:nvPicPr>
          <p:cNvPr id="6" name="Graphic 5">
            <a:extLst>
              <a:ext uri="{FF2B5EF4-FFF2-40B4-BE49-F238E27FC236}">
                <a16:creationId xmlns:a16="http://schemas.microsoft.com/office/drawing/2014/main" id="{7758A237-977A-4C3E-6727-EF238C0BB0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036" y="1978075"/>
            <a:ext cx="728183" cy="669716"/>
          </a:xfrm>
          <a:prstGeom prst="rect">
            <a:avLst/>
          </a:prstGeom>
        </p:spPr>
      </p:pic>
      <p:pic>
        <p:nvPicPr>
          <p:cNvPr id="8" name="Graphic 7">
            <a:extLst>
              <a:ext uri="{FF2B5EF4-FFF2-40B4-BE49-F238E27FC236}">
                <a16:creationId xmlns:a16="http://schemas.microsoft.com/office/drawing/2014/main" id="{A21F97F6-C526-730B-A512-68E877E429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551" y="3707777"/>
            <a:ext cx="654798" cy="668440"/>
          </a:xfrm>
          <a:prstGeom prst="rect">
            <a:avLst/>
          </a:prstGeom>
        </p:spPr>
      </p:pic>
      <p:pic>
        <p:nvPicPr>
          <p:cNvPr id="10" name="Graphic 9">
            <a:extLst>
              <a:ext uri="{FF2B5EF4-FFF2-40B4-BE49-F238E27FC236}">
                <a16:creationId xmlns:a16="http://schemas.microsoft.com/office/drawing/2014/main" id="{6524E9F2-5456-0605-6458-D7906E3BC4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1551" y="4920886"/>
            <a:ext cx="659283" cy="668440"/>
          </a:xfrm>
          <a:prstGeom prst="rect">
            <a:avLst/>
          </a:prstGeom>
        </p:spPr>
      </p:pic>
      <p:pic>
        <p:nvPicPr>
          <p:cNvPr id="12" name="Graphic 11">
            <a:extLst>
              <a:ext uri="{FF2B5EF4-FFF2-40B4-BE49-F238E27FC236}">
                <a16:creationId xmlns:a16="http://schemas.microsoft.com/office/drawing/2014/main" id="{60C6215D-FEA5-724C-C887-095820C9BB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54147" y="2380004"/>
            <a:ext cx="537740" cy="668440"/>
          </a:xfrm>
          <a:prstGeom prst="rect">
            <a:avLst/>
          </a:prstGeom>
        </p:spPr>
      </p:pic>
      <p:pic>
        <p:nvPicPr>
          <p:cNvPr id="14" name="Graphic 13">
            <a:extLst>
              <a:ext uri="{FF2B5EF4-FFF2-40B4-BE49-F238E27FC236}">
                <a16:creationId xmlns:a16="http://schemas.microsoft.com/office/drawing/2014/main" id="{6C9A937A-B358-6B4D-97CE-43D0AAA57E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37996" y="4290382"/>
            <a:ext cx="770043" cy="668440"/>
          </a:xfrm>
          <a:prstGeom prst="rect">
            <a:avLst/>
          </a:prstGeom>
        </p:spPr>
      </p:pic>
      <p:sp>
        <p:nvSpPr>
          <p:cNvPr id="15" name="TextBox 14">
            <a:extLst>
              <a:ext uri="{FF2B5EF4-FFF2-40B4-BE49-F238E27FC236}">
                <a16:creationId xmlns:a16="http://schemas.microsoft.com/office/drawing/2014/main" id="{4CB3F1AC-90CB-FBBB-57ED-37504647410C}"/>
              </a:ext>
            </a:extLst>
          </p:cNvPr>
          <p:cNvSpPr txBox="1"/>
          <p:nvPr/>
        </p:nvSpPr>
        <p:spPr>
          <a:xfrm>
            <a:off x="1360158" y="1978075"/>
            <a:ext cx="4614514" cy="1647566"/>
          </a:xfrm>
          <a:prstGeom prst="rect">
            <a:avLst/>
          </a:prstGeom>
          <a:noFill/>
        </p:spPr>
        <p:txBody>
          <a:bodyPr wrap="square" rtlCol="0">
            <a:spAutoFit/>
          </a:bodyPr>
          <a:lstStyle/>
          <a:p>
            <a:pPr>
              <a:defRPr b="0" i="0"/>
            </a:pPr>
            <a:r>
              <a:rPr lang="1081" b="1">
                <a:solidFill>
                  <a:srgbClr val="84BD00"/>
                </a:solidFill>
                <a:latin typeface="Arial" panose="020B0604020202020204" pitchFamily="34" charset="0"/>
                <a:cs typeface="Arial" panose="020B0604020202020204" pitchFamily="34" charset="0"/>
              </a:rPr>
              <a:t>SORT (वर्गीकृत करें)</a:t>
            </a:r>
          </a:p>
          <a:p>
            <a:pPr>
              <a:defRPr b="0" i="0"/>
            </a:pPr>
            <a:r>
              <a:rPr lang="1081" sz="1400" b="1" i="0" u="none" strike="noStrike">
                <a:solidFill>
                  <a:srgbClr val="000000"/>
                </a:solidFill>
                <a:latin typeface="Arial" panose="020B0604020202020204" pitchFamily="34" charset="0"/>
                <a:cs typeface="Arial" panose="020B0604020202020204" pitchFamily="34" charset="0"/>
              </a:rPr>
              <a:t>सुरक्षा सम्बंधी अभिप्राय:</a:t>
            </a:r>
          </a:p>
          <a:p>
            <a:pPr marL="171450" indent="-171450">
              <a:buClr>
                <a:srgbClr val="84BD00"/>
              </a:buClr>
              <a:buSzPct val="125000"/>
              <a:buFont typeface="Wingdings" panose="05000000000000000000" pitchFamily="2" charset="2"/>
              <a:buChar char="ü"/>
              <a:defRPr b="0" i="0"/>
            </a:pPr>
            <a:r>
              <a:rPr lang="1081" sz="1400" b="0" i="0" u="none" strike="noStrike">
                <a:solidFill>
                  <a:srgbClr val="000000"/>
                </a:solidFill>
                <a:latin typeface="Arial" panose="020B0604020202020204" pitchFamily="34" charset="0"/>
                <a:cs typeface="Arial" panose="020B0604020202020204" pitchFamily="34" charset="0"/>
              </a:rPr>
              <a:t>बाधाओं को दूर करता है।</a:t>
            </a:r>
          </a:p>
          <a:p>
            <a:pPr marL="171450" indent="-171450">
              <a:buClr>
                <a:srgbClr val="84BD00"/>
              </a:buClr>
              <a:buSzPct val="125000"/>
              <a:buFont typeface="Wingdings" panose="05000000000000000000" pitchFamily="2" charset="2"/>
              <a:buChar char="ü"/>
              <a:defRPr b="0" i="0"/>
            </a:pPr>
            <a:r>
              <a:rPr lang="1081" sz="1400" b="0" i="0" u="none" strike="noStrike">
                <a:solidFill>
                  <a:srgbClr val="000000"/>
                </a:solidFill>
                <a:latin typeface="Arial" panose="020B0604020202020204" pitchFamily="34" charset="0"/>
                <a:cs typeface="Arial" panose="020B0604020202020204" pitchFamily="34" charset="0"/>
              </a:rPr>
              <a:t>टकराने, उलझने, आग लगने या अन्य प्रकार के नुकसान पहुंचाने वाली कम वस्तुएं। अच्छी तरह वर्गीकृत किया हुआ कार्यस्थल एक ज्यादा सुरक्षित कार्यस्थल होता है।</a:t>
            </a:r>
            <a:endParaRPr lang="1081" sz="1200" b="0" i="0" u="none" strike="noStrike">
              <a:solidFill>
                <a:srgbClr val="00000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C818F5E7-3D1D-0A06-D068-2B14CF2C80E0}"/>
              </a:ext>
            </a:extLst>
          </p:cNvPr>
          <p:cNvSpPr txBox="1"/>
          <p:nvPr/>
        </p:nvSpPr>
        <p:spPr>
          <a:xfrm>
            <a:off x="1360158" y="4920886"/>
            <a:ext cx="5077838" cy="1231106"/>
          </a:xfrm>
          <a:prstGeom prst="rect">
            <a:avLst/>
          </a:prstGeom>
          <a:noFill/>
        </p:spPr>
        <p:txBody>
          <a:bodyPr wrap="square" rtlCol="0">
            <a:spAutoFit/>
          </a:bodyPr>
          <a:lstStyle/>
          <a:p>
            <a:pPr>
              <a:defRPr b="0" i="0"/>
            </a:pPr>
            <a:r>
              <a:rPr lang="1081" b="1">
                <a:solidFill>
                  <a:srgbClr val="84BD00"/>
                </a:solidFill>
                <a:latin typeface="Arial" panose="020B0604020202020204" pitchFamily="34" charset="0"/>
                <a:cs typeface="Arial" panose="020B0604020202020204" pitchFamily="34" charset="0"/>
              </a:rPr>
              <a:t>SHINE (चमकाएं)</a:t>
            </a:r>
          </a:p>
          <a:p>
            <a:pPr>
              <a:defRPr b="0" i="0"/>
            </a:pPr>
            <a:r>
              <a:rPr lang="1081" sz="1400" b="1" i="0" u="none" strike="noStrike">
                <a:solidFill>
                  <a:srgbClr val="000000"/>
                </a:solidFill>
                <a:latin typeface="Arial" panose="020B0604020202020204" pitchFamily="34" charset="0"/>
                <a:cs typeface="Arial" panose="020B0604020202020204" pitchFamily="34" charset="0"/>
              </a:rPr>
              <a:t>सुरक्षा सम्बंधी अभिप्राय:</a:t>
            </a:r>
          </a:p>
          <a:p>
            <a:pPr marL="171450" indent="-171450">
              <a:buClr>
                <a:srgbClr val="84BD00"/>
              </a:buClr>
              <a:buSzPct val="125000"/>
              <a:buFont typeface="Wingdings" panose="05000000000000000000" pitchFamily="2" charset="2"/>
              <a:buChar char="ü"/>
              <a:defRPr b="0" i="0"/>
            </a:pPr>
            <a:r>
              <a:rPr lang="1081" sz="1400" b="0" i="0" u="none" strike="noStrike">
                <a:solidFill>
                  <a:srgbClr val="000000"/>
                </a:solidFill>
                <a:latin typeface="Arial" panose="020B0604020202020204" pitchFamily="34" charset="0"/>
                <a:cs typeface="Arial" panose="020B0604020202020204" pitchFamily="34" charset="0"/>
              </a:rPr>
              <a:t>धूल और चिकनाई को साफ करने से आग लगने का खतरा नहीं रहता।</a:t>
            </a:r>
          </a:p>
          <a:p>
            <a:pPr marL="171450" indent="-171450">
              <a:buClr>
                <a:srgbClr val="84BD00"/>
              </a:buClr>
              <a:buSzPct val="125000"/>
              <a:buFont typeface="Wingdings" panose="05000000000000000000" pitchFamily="2" charset="2"/>
              <a:buChar char="ü"/>
              <a:defRPr b="0" i="0"/>
            </a:pPr>
            <a:r>
              <a:rPr lang="1081" sz="1400" b="0" i="0" u="none" strike="noStrike">
                <a:solidFill>
                  <a:srgbClr val="000000"/>
                </a:solidFill>
                <a:latin typeface="Arial" panose="020B0604020202020204" pitchFamily="34" charset="0"/>
                <a:cs typeface="Arial" panose="020B0604020202020204" pitchFamily="34" charset="0"/>
              </a:rPr>
              <a:t>छलकी हुए वस्तुओं की साफ-सफाई कर देने से फिसलने और गिरने के हादसों में कमी आती है।</a:t>
            </a:r>
          </a:p>
        </p:txBody>
      </p:sp>
      <p:sp>
        <p:nvSpPr>
          <p:cNvPr id="19" name="TextBox 18">
            <a:extLst>
              <a:ext uri="{FF2B5EF4-FFF2-40B4-BE49-F238E27FC236}">
                <a16:creationId xmlns:a16="http://schemas.microsoft.com/office/drawing/2014/main" id="{B58C1542-8674-8504-AF63-5755CA28C0E3}"/>
              </a:ext>
            </a:extLst>
          </p:cNvPr>
          <p:cNvSpPr txBox="1"/>
          <p:nvPr/>
        </p:nvSpPr>
        <p:spPr>
          <a:xfrm>
            <a:off x="7154081" y="2380004"/>
            <a:ext cx="4614514" cy="2074713"/>
          </a:xfrm>
          <a:prstGeom prst="rect">
            <a:avLst/>
          </a:prstGeom>
          <a:noFill/>
        </p:spPr>
        <p:txBody>
          <a:bodyPr wrap="square" rtlCol="0">
            <a:spAutoFit/>
          </a:bodyPr>
          <a:lstStyle/>
          <a:p>
            <a:pPr>
              <a:defRPr b="0" i="0"/>
            </a:pPr>
            <a:r>
              <a:rPr lang="1081" b="1">
                <a:solidFill>
                  <a:srgbClr val="84BD00"/>
                </a:solidFill>
                <a:latin typeface="Arial" panose="020B0604020202020204" pitchFamily="34" charset="0"/>
                <a:cs typeface="Arial" panose="020B0604020202020204" pitchFamily="34" charset="0"/>
              </a:rPr>
              <a:t>STANDARDIZE (मानकीकरण करें)</a:t>
            </a:r>
          </a:p>
          <a:p>
            <a:pPr>
              <a:defRPr b="0" i="0"/>
            </a:pPr>
            <a:r>
              <a:rPr lang="1081" sz="1400" b="1" i="0" u="none" strike="noStrike">
                <a:solidFill>
                  <a:srgbClr val="000000"/>
                </a:solidFill>
                <a:latin typeface="Arial" panose="020B0604020202020204" pitchFamily="34" charset="0"/>
                <a:cs typeface="Arial" panose="020B0604020202020204" pitchFamily="34" charset="0"/>
              </a:rPr>
              <a:t>सुरक्षा सम्बंधी अभिप्राय:</a:t>
            </a:r>
          </a:p>
          <a:p>
            <a:pPr marL="171450" indent="-171450">
              <a:buClr>
                <a:srgbClr val="84BD00"/>
              </a:buClr>
              <a:buSzPct val="125000"/>
              <a:buFont typeface="Wingdings" panose="05000000000000000000" pitchFamily="2" charset="2"/>
              <a:buChar char="ü"/>
              <a:defRPr b="0" i="0"/>
            </a:pPr>
            <a:r>
              <a:rPr lang="1081" sz="1400" b="0" i="0" u="none" strike="noStrike">
                <a:solidFill>
                  <a:srgbClr val="000000"/>
                </a:solidFill>
                <a:latin typeface="Arial" panose="020B0604020202020204" pitchFamily="34" charset="0"/>
                <a:cs typeface="Arial" panose="020B0604020202020204" pitchFamily="34" charset="0"/>
              </a:rPr>
              <a:t>खराबी, दुर्घटनाओं एवं अन्य सुरक्षा समस्याओं के जोखिमों में कमी आती है।</a:t>
            </a:r>
          </a:p>
          <a:p>
            <a:pPr marL="171450" indent="-171450">
              <a:buClr>
                <a:srgbClr val="84BD00"/>
              </a:buClr>
              <a:buSzPct val="125000"/>
              <a:buFont typeface="Wingdings" panose="05000000000000000000" pitchFamily="2" charset="2"/>
              <a:buChar char="ü"/>
              <a:defRPr b="0" i="0"/>
            </a:pPr>
            <a:r>
              <a:rPr lang="1081" sz="1400" b="0" i="0" u="none" strike="noStrike">
                <a:solidFill>
                  <a:srgbClr val="000000"/>
                </a:solidFill>
                <a:latin typeface="Arial" panose="020B0604020202020204" pitchFamily="34" charset="0"/>
                <a:cs typeface="Arial" panose="020B0604020202020204" pitchFamily="34" charset="0"/>
              </a:rPr>
              <a:t>जिन कार्यस्थलों पर मानक प्रक्रियाओं का पालन किया जाता है वहां सुरक्षा के बेहतर वातावरण देखने को मिले हैं।</a:t>
            </a:r>
          </a:p>
          <a:p>
            <a:pPr marL="171450" indent="-171450">
              <a:buClr>
                <a:srgbClr val="84BD00"/>
              </a:buClr>
              <a:buSzPct val="125000"/>
              <a:buFont typeface="Wingdings" panose="05000000000000000000" pitchFamily="2" charset="2"/>
              <a:buChar char="ü"/>
              <a:defRPr b="0" i="0"/>
            </a:pPr>
            <a:r>
              <a:rPr lang="1081" sz="1400" b="0" i="0" u="none" strike="noStrike">
                <a:solidFill>
                  <a:srgbClr val="000000"/>
                </a:solidFill>
                <a:latin typeface="Arial" panose="020B0604020202020204" pitchFamily="34" charset="0"/>
                <a:cs typeface="Arial" panose="020B0604020202020204" pitchFamily="34" charset="0"/>
              </a:rPr>
              <a:t>नए कर्मचारियों के लिए ज्यादा कार्यस्थलीय अपेक्षाएं</a:t>
            </a:r>
          </a:p>
        </p:txBody>
      </p:sp>
      <p:sp>
        <p:nvSpPr>
          <p:cNvPr id="20" name="TextBox 19">
            <a:extLst>
              <a:ext uri="{FF2B5EF4-FFF2-40B4-BE49-F238E27FC236}">
                <a16:creationId xmlns:a16="http://schemas.microsoft.com/office/drawing/2014/main" id="{99FFBF82-DD55-FCD2-6CCF-35EE4D44FFF4}"/>
              </a:ext>
            </a:extLst>
          </p:cNvPr>
          <p:cNvSpPr txBox="1"/>
          <p:nvPr/>
        </p:nvSpPr>
        <p:spPr>
          <a:xfrm>
            <a:off x="7154081" y="4290382"/>
            <a:ext cx="4614514" cy="1861139"/>
          </a:xfrm>
          <a:prstGeom prst="rect">
            <a:avLst/>
          </a:prstGeom>
          <a:noFill/>
        </p:spPr>
        <p:txBody>
          <a:bodyPr wrap="square" rtlCol="0">
            <a:spAutoFit/>
          </a:bodyPr>
          <a:lstStyle/>
          <a:p>
            <a:pPr>
              <a:defRPr b="0" i="0"/>
            </a:pPr>
            <a:r>
              <a:rPr lang="1081" b="1">
                <a:solidFill>
                  <a:srgbClr val="84BD00"/>
                </a:solidFill>
                <a:latin typeface="Arial" panose="020B0604020202020204" pitchFamily="34" charset="0"/>
                <a:cs typeface="Arial" panose="020B0604020202020204" pitchFamily="34" charset="0"/>
              </a:rPr>
              <a:t>SUSTAIN (जारी रखें)</a:t>
            </a:r>
          </a:p>
          <a:p>
            <a:pPr>
              <a:defRPr b="0" i="0"/>
            </a:pPr>
            <a:r>
              <a:rPr lang="1081" sz="1400" b="1" i="0" u="none" strike="noStrike">
                <a:solidFill>
                  <a:srgbClr val="000000"/>
                </a:solidFill>
                <a:latin typeface="Arial" panose="020B0604020202020204" pitchFamily="34" charset="0"/>
                <a:cs typeface="Arial" panose="020B0604020202020204" pitchFamily="34" charset="0"/>
              </a:rPr>
              <a:t>सुरक्षा सम्बंधी अभिप्राय:</a:t>
            </a:r>
          </a:p>
          <a:p>
            <a:pPr marL="171450" indent="-171450">
              <a:buClr>
                <a:srgbClr val="84BD00"/>
              </a:buClr>
              <a:buSzPct val="125000"/>
              <a:buFont typeface="Wingdings" panose="05000000000000000000" pitchFamily="2" charset="2"/>
              <a:buChar char="ü"/>
              <a:defRPr b="0" i="0"/>
            </a:pPr>
            <a:r>
              <a:rPr lang="1081" sz="1400" b="0" i="0" u="none" strike="noStrike">
                <a:solidFill>
                  <a:srgbClr val="000000"/>
                </a:solidFill>
                <a:latin typeface="Arial" panose="020B0604020202020204" pitchFamily="34" charset="0"/>
                <a:cs typeface="Arial" panose="020B0604020202020204" pitchFamily="34" charset="0"/>
              </a:rPr>
              <a:t>5S प्रविधि का जितना लंबे समय तक अनुपालन किया जाता है और उन्हें बेहतर बनाया जाता है, संयंत्र उतना ही ज्यादा सुरक्षित रहता है।</a:t>
            </a:r>
          </a:p>
          <a:p>
            <a:pPr marL="171450" indent="-171450">
              <a:buClr>
                <a:srgbClr val="84BD00"/>
              </a:buClr>
              <a:buSzPct val="125000"/>
              <a:buFont typeface="Wingdings" panose="05000000000000000000" pitchFamily="2" charset="2"/>
              <a:buChar char="ü"/>
              <a:defRPr b="0" i="0"/>
            </a:pPr>
            <a:r>
              <a:rPr lang="1081" sz="1400" b="0" i="0" u="none" strike="noStrike">
                <a:solidFill>
                  <a:srgbClr val="000000"/>
                </a:solidFill>
                <a:latin typeface="Arial" panose="020B0604020202020204" pitchFamily="34" charset="0"/>
                <a:cs typeface="Arial" panose="020B0604020202020204" pitchFamily="34" charset="0"/>
              </a:rPr>
              <a:t>सतत जारी प्रयास वाला संयंत्र ज्यादा सुरक्षित रहेगा।</a:t>
            </a:r>
          </a:p>
        </p:txBody>
      </p:sp>
    </p:spTree>
    <p:extLst>
      <p:ext uri="{BB962C8B-B14F-4D97-AF65-F5344CB8AC3E}">
        <p14:creationId xmlns:p14="http://schemas.microsoft.com/office/powerpoint/2010/main" val="354917597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6382431" cy="3595793"/>
          </a:xfrm>
          <a:prstGeom prst="rect">
            <a:avLst/>
          </a:prstGeom>
          <a:noFill/>
        </p:spPr>
        <p:txBody>
          <a:bodyPr wrap="square">
            <a:spAutoFit/>
          </a:bodyPr>
          <a:lstStyle/>
          <a:p>
            <a:pPr algn="l">
              <a:defRPr b="0" i="0"/>
            </a:pPr>
            <a:r>
              <a:rPr lang="1081" sz="2400" b="1">
                <a:solidFill>
                  <a:srgbClr val="0033A0"/>
                </a:solidFill>
                <a:latin typeface="Arial" panose="020B0604020202020204" pitchFamily="34" charset="0"/>
                <a:cs typeface="Arial" panose="020B0604020202020204" pitchFamily="34" charset="0"/>
              </a:rPr>
              <a:t>कार्यस्थलीय संगठन - 5S</a:t>
            </a:r>
          </a:p>
          <a:p>
            <a:pPr algn="l"/>
            <a:endParaRPr lang="en-US">
              <a:latin typeface="Arial" panose="020B0604020202020204" pitchFamily="34" charset="0"/>
              <a:cs typeface="Arial" panose="020B0604020202020204" pitchFamily="34" charset="0"/>
            </a:endParaRPr>
          </a:p>
          <a:p>
            <a:pPr algn="l">
              <a:lnSpc>
                <a:spcPct val="150000"/>
              </a:lnSpc>
              <a:buClr>
                <a:srgbClr val="84BD00"/>
              </a:buClr>
              <a:buSzPct val="125000"/>
              <a:defRPr b="0" i="0"/>
            </a:pPr>
            <a:r>
              <a:rPr lang="1081" b="1">
                <a:latin typeface="Arial" panose="020B0604020202020204" pitchFamily="34" charset="0"/>
                <a:cs typeface="Arial" panose="020B0604020202020204" pitchFamily="34" charset="0"/>
              </a:rPr>
              <a:t>सुसंगठित कार्यस्थल के फायदे:</a:t>
            </a:r>
          </a:p>
          <a:p>
            <a:pPr marL="285750" indent="-285750" algn="l">
              <a:lnSpc>
                <a:spcPct val="150000"/>
              </a:lnSpc>
              <a:buClr>
                <a:srgbClr val="84BD00"/>
              </a:buClr>
              <a:buSzPct val="125000"/>
              <a:buFont typeface="Wingdings" panose="05000000000000000000" pitchFamily="2" charset="2"/>
              <a:buChar char="ü"/>
              <a:defRPr b="0" i="0"/>
            </a:pPr>
            <a:r>
              <a:rPr lang="1081" b="1">
                <a:solidFill>
                  <a:srgbClr val="84BD00"/>
                </a:solidFill>
                <a:latin typeface="Arial" panose="020B0604020202020204" pitchFamily="34" charset="0"/>
                <a:cs typeface="Arial" panose="020B0604020202020204" pitchFamily="34" charset="0"/>
              </a:rPr>
              <a:t>दुर्घटनाओं का जोखिम कम करता है</a:t>
            </a:r>
          </a:p>
          <a:p>
            <a:pPr marL="285750" indent="-285750" algn="l">
              <a:lnSpc>
                <a:spcPct val="150000"/>
              </a:lnSpc>
              <a:buClr>
                <a:srgbClr val="84BD00"/>
              </a:buClr>
              <a:buSzPct val="125000"/>
              <a:buFont typeface="Wingdings" panose="05000000000000000000" pitchFamily="2" charset="2"/>
              <a:buChar char="ü"/>
              <a:defRPr b="0" i="0"/>
            </a:pPr>
            <a:r>
              <a:rPr lang="1081">
                <a:latin typeface="Arial" panose="020B0604020202020204" pitchFamily="34" charset="0"/>
                <a:cs typeface="Arial" panose="020B0604020202020204" pitchFamily="34" charset="0"/>
              </a:rPr>
              <a:t>समय का बेहतर उपयोग</a:t>
            </a:r>
          </a:p>
          <a:p>
            <a:pPr marL="285750" indent="-285750" algn="l">
              <a:lnSpc>
                <a:spcPct val="150000"/>
              </a:lnSpc>
              <a:buClr>
                <a:srgbClr val="84BD00"/>
              </a:buClr>
              <a:buSzPct val="125000"/>
              <a:buFont typeface="Wingdings" panose="05000000000000000000" pitchFamily="2" charset="2"/>
              <a:buChar char="ü"/>
              <a:defRPr b="0" i="0"/>
            </a:pPr>
            <a:r>
              <a:rPr lang="1081">
                <a:latin typeface="Arial" panose="020B0604020202020204" pitchFamily="34" charset="0"/>
                <a:cs typeface="Arial" panose="020B0604020202020204" pitchFamily="34" charset="0"/>
              </a:rPr>
              <a:t>स्थान का कम अपव्यय</a:t>
            </a:r>
          </a:p>
          <a:p>
            <a:pPr marL="285750" indent="-285750" algn="l">
              <a:lnSpc>
                <a:spcPct val="150000"/>
              </a:lnSpc>
              <a:buClr>
                <a:srgbClr val="84BD00"/>
              </a:buClr>
              <a:buSzPct val="125000"/>
              <a:buFont typeface="Wingdings" panose="05000000000000000000" pitchFamily="2" charset="2"/>
              <a:buChar char="ü"/>
              <a:defRPr b="0" i="0"/>
            </a:pPr>
            <a:r>
              <a:rPr lang="1081">
                <a:latin typeface="Arial" panose="020B0604020202020204" pitchFamily="34" charset="0"/>
                <a:cs typeface="Arial" panose="020B0604020202020204" pitchFamily="34" charset="0"/>
              </a:rPr>
              <a:t>यंत्रों के बंद रहने का कम अवसर</a:t>
            </a:r>
          </a:p>
          <a:p>
            <a:pPr marL="285750" indent="-285750" algn="l">
              <a:lnSpc>
                <a:spcPct val="150000"/>
              </a:lnSpc>
              <a:buClr>
                <a:srgbClr val="84BD00"/>
              </a:buClr>
              <a:buSzPct val="125000"/>
              <a:buFont typeface="Wingdings" panose="05000000000000000000" pitchFamily="2" charset="2"/>
              <a:buChar char="ü"/>
              <a:defRPr b="0" i="0"/>
            </a:pPr>
            <a:r>
              <a:rPr lang="1081">
                <a:latin typeface="Arial" panose="020B0604020202020204" pitchFamily="34" charset="0"/>
                <a:cs typeface="Arial" panose="020B0604020202020204" pitchFamily="34" charset="0"/>
              </a:rPr>
              <a:t>ज्यादा स्थिरता और गुणवत्ता</a:t>
            </a:r>
          </a:p>
          <a:p>
            <a:pPr marL="285750" indent="-285750" algn="l">
              <a:lnSpc>
                <a:spcPct val="150000"/>
              </a:lnSpc>
              <a:buClr>
                <a:srgbClr val="84BD00"/>
              </a:buClr>
              <a:buSzPct val="125000"/>
              <a:buFont typeface="Wingdings" panose="05000000000000000000" pitchFamily="2" charset="2"/>
              <a:buChar char="ü"/>
              <a:defRPr b="0" i="0"/>
            </a:pPr>
            <a:r>
              <a:rPr lang="hi-IN">
                <a:latin typeface="Arial" panose="020B0604020202020204" pitchFamily="34" charset="0"/>
                <a:cs typeface="Arial" panose="020B0604020202020204" pitchFamily="34" charset="0"/>
              </a:rPr>
              <a:t>मनोबल बढ़ा है</a:t>
            </a:r>
            <a:endParaRPr lang="en-US">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2A404A72-613C-7C77-9817-870B8352FBFB}"/>
              </a:ext>
            </a:extLst>
          </p:cNvPr>
          <p:cNvGraphicFramePr/>
          <p:nvPr>
            <p:extLst>
              <p:ext uri="{D42A27DB-BD31-4B8C-83A1-F6EECF244321}">
                <p14:modId xmlns:p14="http://schemas.microsoft.com/office/powerpoint/2010/main" val="618816370"/>
              </p:ext>
            </p:extLst>
          </p:nvPr>
        </p:nvGraphicFramePr>
        <p:xfrm>
          <a:off x="6477824" y="1820744"/>
          <a:ext cx="4922949" cy="348224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4C0967F-AAFD-CAF6-FEE6-70FAC5D0E3ED}"/>
              </a:ext>
            </a:extLst>
          </p:cNvPr>
          <p:cNvSpPr txBox="1"/>
          <p:nvPr/>
        </p:nvSpPr>
        <p:spPr>
          <a:xfrm>
            <a:off x="6280571" y="5506788"/>
            <a:ext cx="5317456" cy="884804"/>
          </a:xfrm>
          <a:prstGeom prst="rect">
            <a:avLst/>
          </a:prstGeom>
          <a:noFill/>
        </p:spPr>
        <p:txBody>
          <a:bodyPr wrap="square">
            <a:spAutoFit/>
          </a:bodyPr>
          <a:lstStyle>
            <a:defPPr>
              <a:defRPr lang="en-US"/>
            </a:defPPr>
            <a:lvl1pPr algn="ctr">
              <a:defRPr sz="1600" b="0" i="0" u="none" strike="noStrike" spc="0" baseline="0">
                <a:solidFill>
                  <a:prstClr val="black">
                    <a:lumMod val="65000"/>
                    <a:lumOff val="35000"/>
                  </a:prstClr>
                </a:solidFill>
                <a:latin typeface="Arial" panose="020B0604020202020204" pitchFamily="34" charset="0"/>
                <a:cs typeface="Arial" panose="020B0604020202020204" pitchFamily="34" charset="0"/>
              </a:defRPr>
            </a:lvl1pPr>
          </a:lstStyle>
          <a:p>
            <a:pPr>
              <a:defRPr b="0" i="0"/>
            </a:pPr>
            <a:r>
              <a:rPr lang="1081" sz="1300"/>
              <a:t>2022 में उन श्रेणियों में करीब 42% अभिघात (घायल होने या चोट लगने जैसे हादसे) हुए जहां कार्यस्थलीय सुसंगठन के माध्यम से सुरक्षा को बेहतर बनाया गया।</a:t>
            </a:r>
          </a:p>
          <a:p>
            <a:endParaRPr lang="en-US" sz="1300"/>
          </a:p>
        </p:txBody>
      </p:sp>
      <p:sp>
        <p:nvSpPr>
          <p:cNvPr id="11" name="TextBox 10">
            <a:extLst>
              <a:ext uri="{FF2B5EF4-FFF2-40B4-BE49-F238E27FC236}">
                <a16:creationId xmlns:a16="http://schemas.microsoft.com/office/drawing/2014/main" id="{4AE93960-CF78-12BC-DC96-DB52DDFC4384}"/>
              </a:ext>
            </a:extLst>
          </p:cNvPr>
          <p:cNvSpPr txBox="1"/>
          <p:nvPr/>
        </p:nvSpPr>
        <p:spPr>
          <a:xfrm>
            <a:off x="7475286" y="1365791"/>
            <a:ext cx="2928021" cy="335615"/>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1081" sz="1600"/>
              <a:t>2022 अभिघात श्रेणियां</a:t>
            </a:r>
          </a:p>
        </p:txBody>
      </p:sp>
    </p:spTree>
    <p:extLst>
      <p:ext uri="{BB962C8B-B14F-4D97-AF65-F5344CB8AC3E}">
        <p14:creationId xmlns:p14="http://schemas.microsoft.com/office/powerpoint/2010/main" val="387277046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0878BA-53DA-9CAB-1C07-38BEE5C33854}"/>
              </a:ext>
            </a:extLst>
          </p:cNvPr>
          <p:cNvPicPr>
            <a:picLocks noChangeAspect="1"/>
          </p:cNvPicPr>
          <p:nvPr/>
        </p:nvPicPr>
        <p:blipFill>
          <a:blip r:embed="rId3">
            <a:extLst>
              <a:ext uri="{28A0092B-C50C-407E-A947-70E740481C1C}">
                <a14:useLocalDpi xmlns:a14="http://schemas.microsoft.com/office/drawing/2010/main" val="0"/>
              </a:ext>
            </a:extLst>
          </a:blip>
          <a:srcRect t="42850" b="12233"/>
          <a:stretch>
            <a:fillRect/>
          </a:stretch>
        </p:blipFill>
        <p:spPr>
          <a:xfrm>
            <a:off x="0" y="983226"/>
            <a:ext cx="12192000" cy="5250426"/>
          </a:xfrm>
          <a:prstGeom prst="rect">
            <a:avLst/>
          </a:prstGeom>
        </p:spPr>
      </p:pic>
      <p:sp>
        <p:nvSpPr>
          <p:cNvPr id="5" name="Rectangle 4">
            <a:extLst>
              <a:ext uri="{FF2B5EF4-FFF2-40B4-BE49-F238E27FC236}">
                <a16:creationId xmlns:a16="http://schemas.microsoft.com/office/drawing/2014/main" id="{3942E88E-C5F9-0EF4-AE96-4A4A81D8E920}"/>
              </a:ext>
            </a:extLst>
          </p:cNvPr>
          <p:cNvSpPr/>
          <p:nvPr/>
        </p:nvSpPr>
        <p:spPr>
          <a:xfrm rot="5400000" flipH="1">
            <a:off x="3564193" y="-2394155"/>
            <a:ext cx="5063613" cy="12192000"/>
          </a:xfrm>
          <a:prstGeom prst="rect">
            <a:avLst/>
          </a:prstGeom>
          <a:gradFill>
            <a:gsLst>
              <a:gs pos="5700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3B54E1-F532-B372-5E68-E92A00B986AF}"/>
              </a:ext>
            </a:extLst>
          </p:cNvPr>
          <p:cNvSpPr txBox="1"/>
          <p:nvPr/>
        </p:nvSpPr>
        <p:spPr>
          <a:xfrm>
            <a:off x="798395" y="1427964"/>
            <a:ext cx="10595208" cy="1189909"/>
          </a:xfrm>
          <a:prstGeom prst="rect">
            <a:avLst/>
          </a:prstGeom>
          <a:noFill/>
        </p:spPr>
        <p:txBody>
          <a:bodyPr wrap="square">
            <a:spAutoFit/>
          </a:bodyPr>
          <a:lstStyle/>
          <a:p>
            <a:pPr algn="ctr">
              <a:buClr>
                <a:srgbClr val="84BD00"/>
              </a:buClr>
              <a:buSzPct val="125000"/>
              <a:defRPr b="0" i="0"/>
            </a:pPr>
            <a:r>
              <a:rPr lang="1081" sz="3600" b="1">
                <a:solidFill>
                  <a:srgbClr val="0033A0"/>
                </a:solidFill>
                <a:latin typeface="Arial" panose="020B0604020202020204" pitchFamily="34" charset="0"/>
                <a:cs typeface="Arial" panose="020B0604020202020204" pitchFamily="34" charset="0"/>
              </a:rPr>
              <a:t>सुरक्षा नेतृत्व:</a:t>
            </a:r>
            <a:br>
              <a:rPr lang="1081" sz="3600" b="1">
                <a:solidFill>
                  <a:srgbClr val="0033A0"/>
                </a:solidFill>
                <a:latin typeface="Arial" panose="020B0604020202020204" pitchFamily="34" charset="0"/>
                <a:cs typeface="Arial" panose="020B0604020202020204" pitchFamily="34" charset="0"/>
              </a:rPr>
            </a:br>
            <a:r>
              <a:rPr lang="1081" sz="3600" b="1">
                <a:solidFill>
                  <a:srgbClr val="0033A0"/>
                </a:solidFill>
                <a:latin typeface="Arial" panose="020B0604020202020204" pitchFamily="34" charset="0"/>
                <a:cs typeface="Arial" panose="020B0604020202020204" pitchFamily="34" charset="0"/>
              </a:rPr>
              <a:t>हर किसी को अपनी भूमिका निभानी है।</a:t>
            </a:r>
            <a:r>
              <a:rPr lang="1081" sz="3600" b="0">
                <a:solidFill>
                  <a:srgbClr val="0033A0"/>
                </a:solidFill>
                <a:latin typeface="Arial" panose="020B0604020202020204" pitchFamily="34" charset="0"/>
                <a:cs typeface="Arial" panose="020B0604020202020204" pitchFamily="34" charset="0"/>
              </a:rPr>
              <a:t> </a:t>
            </a:r>
            <a:endParaRPr lang="1081" sz="3600" b="1">
              <a:solidFill>
                <a:srgbClr val="0033A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E4349C27-1D9D-6381-0408-665636A2C89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34851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1C288D-34D4-5DA9-FB29-7E70902E5646}"/>
              </a:ext>
            </a:extLst>
          </p:cNvPr>
          <p:cNvPicPr>
            <a:picLocks noChangeAspect="1"/>
          </p:cNvPicPr>
          <p:nvPr/>
        </p:nvPicPr>
        <p:blipFill>
          <a:blip r:embed="rId3">
            <a:extLst>
              <a:ext uri="{28A0092B-C50C-407E-A947-70E740481C1C}">
                <a14:useLocalDpi xmlns:a14="http://schemas.microsoft.com/office/drawing/2010/main"/>
              </a:ext>
            </a:extLst>
          </a:blip>
          <a:srcRect l="19891"/>
          <a:stretch>
            <a:fillRect/>
          </a:stretch>
        </p:blipFill>
        <p:spPr>
          <a:xfrm>
            <a:off x="7797288" y="923924"/>
            <a:ext cx="4395019" cy="5312812"/>
          </a:xfrm>
          <a:prstGeom prst="rect">
            <a:avLst/>
          </a:prstGeom>
        </p:spPr>
      </p:pic>
      <p:sp>
        <p:nvSpPr>
          <p:cNvPr id="4" name="Rectangle 3">
            <a:extLst>
              <a:ext uri="{FF2B5EF4-FFF2-40B4-BE49-F238E27FC236}">
                <a16:creationId xmlns:a16="http://schemas.microsoft.com/office/drawing/2014/main" id="{AA57F711-F4B5-96E0-E91D-872BFD0EA743}"/>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A0797A-1734-993F-2CFA-4F09CD7B7CC2}"/>
              </a:ext>
            </a:extLst>
          </p:cNvPr>
          <p:cNvSpPr txBox="1"/>
          <p:nvPr/>
        </p:nvSpPr>
        <p:spPr>
          <a:xfrm>
            <a:off x="593919" y="1132112"/>
            <a:ext cx="7739629" cy="4324261"/>
          </a:xfrm>
          <a:prstGeom prst="rect">
            <a:avLst/>
          </a:prstGeom>
          <a:noFill/>
        </p:spPr>
        <p:txBody>
          <a:bodyPr wrap="square">
            <a:spAutoFit/>
          </a:bodyPr>
          <a:lstStyle/>
          <a:p>
            <a:pPr algn="l">
              <a:defRPr b="0" i="0"/>
            </a:pPr>
            <a:r>
              <a:rPr lang="1081" sz="2400" b="1">
                <a:solidFill>
                  <a:srgbClr val="0033A0"/>
                </a:solidFill>
                <a:latin typeface="Arial" panose="020B0604020202020204" pitchFamily="34" charset="0"/>
                <a:cs typeface="Arial" panose="020B0604020202020204" pitchFamily="34" charset="0"/>
              </a:rPr>
              <a:t>सुरक्षा नेतृत्व क्या है?</a:t>
            </a: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1081">
                <a:latin typeface="Arial" panose="020B0604020202020204" pitchFamily="34" charset="0"/>
                <a:cs typeface="Arial" panose="020B0604020202020204" pitchFamily="34" charset="0"/>
              </a:rPr>
              <a:t>सुरक्षा नेतृत्व के लिए किसी व्यक्ति को नेतृत्व करने की भूमिका में नहीं होना है।</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1081" b="1">
                <a:latin typeface="Arial" panose="020B0604020202020204" pitchFamily="34" charset="0"/>
                <a:cs typeface="Arial" panose="020B0604020202020204" pitchFamily="34" charset="0"/>
              </a:rPr>
              <a:t>सुरक्षा लीडर्स:</a:t>
            </a:r>
          </a:p>
          <a:p>
            <a:pPr marL="285750" indent="-285750" algn="l">
              <a:spcAft>
                <a:spcPts val="600"/>
              </a:spcAft>
              <a:buClr>
                <a:srgbClr val="84BD00"/>
              </a:buClr>
              <a:buSzPct val="125000"/>
              <a:buFont typeface="Wingdings" panose="05000000000000000000" pitchFamily="2" charset="2"/>
              <a:buChar char="ü"/>
              <a:defRPr b="0" i="0"/>
            </a:pPr>
            <a:r>
              <a:rPr lang="1081" b="0">
                <a:latin typeface="Arial" panose="020B0604020202020204" pitchFamily="34" charset="0"/>
                <a:cs typeface="Arial" panose="020B0604020202020204" pitchFamily="34" charset="0"/>
              </a:rPr>
              <a:t>व्यक्तिगत सुरक्षा व्यवहार </a:t>
            </a:r>
            <a:r>
              <a:rPr lang="1081" b="1">
                <a:solidFill>
                  <a:srgbClr val="84BD00"/>
                </a:solidFill>
                <a:latin typeface="Arial" panose="020B0604020202020204" pitchFamily="34" charset="0"/>
                <a:cs typeface="Arial" panose="020B0604020202020204" pitchFamily="34" charset="0"/>
              </a:rPr>
              <a:t>प्रदर्शित करें</a:t>
            </a:r>
            <a:endParaRPr lang="1081">
              <a:latin typeface="Arial" panose="020B0604020202020204" pitchFamily="34" charset="0"/>
              <a:cs typeface="Arial" panose="020B0604020202020204" pitchFamily="34" charset="0"/>
            </a:endParaRPr>
          </a:p>
          <a:p>
            <a:pPr marL="285750" indent="-285750" algn="l">
              <a:spcAft>
                <a:spcPts val="600"/>
              </a:spcAft>
              <a:buClr>
                <a:srgbClr val="84BD00"/>
              </a:buClr>
              <a:buSzPct val="125000"/>
              <a:buFont typeface="Wingdings" panose="05000000000000000000" pitchFamily="2" charset="2"/>
              <a:buChar char="ü"/>
              <a:defRPr b="0" i="0"/>
            </a:pPr>
            <a:r>
              <a:rPr lang="1081" b="0">
                <a:latin typeface="Arial" panose="020B0604020202020204" pitchFamily="34" charset="0"/>
                <a:cs typeface="Arial" panose="020B0604020202020204" pitchFamily="34" charset="0"/>
              </a:rPr>
              <a:t>दूसरों को </a:t>
            </a:r>
            <a:r>
              <a:rPr lang="1081" b="1">
                <a:solidFill>
                  <a:srgbClr val="84BD00"/>
                </a:solidFill>
                <a:latin typeface="Arial" panose="020B0604020202020204" pitchFamily="34" charset="0"/>
                <a:cs typeface="Arial" panose="020B0604020202020204" pitchFamily="34" charset="0"/>
              </a:rPr>
              <a:t>प्रेरित करें</a:t>
            </a:r>
            <a:endParaRPr lang="1081">
              <a:latin typeface="Arial" panose="020B0604020202020204" pitchFamily="34" charset="0"/>
              <a:cs typeface="Arial" panose="020B0604020202020204" pitchFamily="34" charset="0"/>
            </a:endParaRPr>
          </a:p>
          <a:p>
            <a:pPr marL="285750" indent="-285750" algn="l">
              <a:spcAft>
                <a:spcPts val="600"/>
              </a:spcAft>
              <a:buClr>
                <a:srgbClr val="84BD00"/>
              </a:buClr>
              <a:buSzPct val="125000"/>
              <a:buFont typeface="Wingdings" panose="05000000000000000000" pitchFamily="2" charset="2"/>
              <a:buChar char="ü"/>
              <a:defRPr b="0" i="0"/>
            </a:pPr>
            <a:r>
              <a:rPr lang="1081" b="0">
                <a:latin typeface="Arial" panose="020B0604020202020204" pitchFamily="34" charset="0"/>
                <a:cs typeface="Arial" panose="020B0604020202020204" pitchFamily="34" charset="0"/>
              </a:rPr>
              <a:t>सुरक्षा प्रोटोकॉल्स का </a:t>
            </a:r>
            <a:r>
              <a:rPr lang="1081" b="1">
                <a:solidFill>
                  <a:srgbClr val="84BD00"/>
                </a:solidFill>
                <a:latin typeface="Arial" panose="020B0604020202020204" pitchFamily="34" charset="0"/>
                <a:cs typeface="Arial" panose="020B0604020202020204" pitchFamily="34" charset="0"/>
              </a:rPr>
              <a:t>अच्छी तरह पालन करें</a:t>
            </a:r>
            <a:endParaRPr lang="1081">
              <a:latin typeface="Arial" panose="020B0604020202020204" pitchFamily="34" charset="0"/>
              <a:cs typeface="Arial" panose="020B0604020202020204" pitchFamily="34" charset="0"/>
            </a:endParaRPr>
          </a:p>
          <a:p>
            <a:pPr marL="285750" indent="-285750" algn="l">
              <a:spcAft>
                <a:spcPts val="600"/>
              </a:spcAft>
              <a:buClr>
                <a:srgbClr val="84BD00"/>
              </a:buClr>
              <a:buSzPct val="125000"/>
              <a:buFont typeface="Wingdings" panose="05000000000000000000" pitchFamily="2" charset="2"/>
              <a:buChar char="ü"/>
              <a:defRPr b="0" i="0"/>
            </a:pPr>
            <a:r>
              <a:rPr lang="1081" b="0">
                <a:latin typeface="Arial" panose="020B0604020202020204" pitchFamily="34" charset="0"/>
                <a:cs typeface="Arial" panose="020B0604020202020204" pitchFamily="34" charset="0"/>
              </a:rPr>
              <a:t>रचनात्मक रूप से</a:t>
            </a:r>
            <a:r>
              <a:rPr lang="1081" b="0">
                <a:solidFill>
                  <a:srgbClr val="84BD00"/>
                </a:solidFill>
                <a:latin typeface="Arial" panose="020B0604020202020204" pitchFamily="34" charset="0"/>
                <a:cs typeface="Arial" panose="020B0604020202020204" pitchFamily="34" charset="0"/>
              </a:rPr>
              <a:t> </a:t>
            </a:r>
            <a:r>
              <a:rPr lang="1081" b="1">
                <a:solidFill>
                  <a:srgbClr val="84BD00"/>
                </a:solidFill>
                <a:latin typeface="Arial" panose="020B0604020202020204" pitchFamily="34" charset="0"/>
                <a:cs typeface="Arial" panose="020B0604020202020204" pitchFamily="34" charset="0"/>
              </a:rPr>
              <a:t>खुलकर अपनी बात कहें</a:t>
            </a:r>
            <a:r>
              <a:rPr lang="1081">
                <a:latin typeface="Arial" panose="020B0604020202020204" pitchFamily="34" charset="0"/>
                <a:cs typeface="Arial" panose="020B0604020202020204" pitchFamily="34" charset="0"/>
              </a:rPr>
              <a:t> </a:t>
            </a:r>
          </a:p>
          <a:p>
            <a:pPr marL="285750" indent="-285750" algn="l">
              <a:spcAft>
                <a:spcPts val="600"/>
              </a:spcAft>
              <a:buClr>
                <a:srgbClr val="84BD00"/>
              </a:buClr>
              <a:buSzPct val="125000"/>
              <a:buFont typeface="Wingdings" panose="05000000000000000000" pitchFamily="2" charset="2"/>
              <a:buChar char="ü"/>
              <a:defRPr b="0" i="0"/>
            </a:pPr>
            <a:r>
              <a:rPr lang="1081" b="0">
                <a:latin typeface="Arial" panose="020B0604020202020204" pitchFamily="34" charset="0"/>
                <a:cs typeface="Arial" panose="020B0604020202020204" pitchFamily="34" charset="0"/>
              </a:rPr>
              <a:t>सुरक्षित रूप से कार्य करने वाले कर्मचारियों को</a:t>
            </a:r>
            <a:r>
              <a:rPr lang="1081" b="0">
                <a:solidFill>
                  <a:srgbClr val="84BD00"/>
                </a:solidFill>
                <a:latin typeface="Arial" panose="020B0604020202020204" pitchFamily="34" charset="0"/>
                <a:cs typeface="Arial" panose="020B0604020202020204" pitchFamily="34" charset="0"/>
              </a:rPr>
              <a:t> </a:t>
            </a:r>
            <a:r>
              <a:rPr lang="1081" b="1">
                <a:solidFill>
                  <a:srgbClr val="84BD00"/>
                </a:solidFill>
                <a:latin typeface="Arial" panose="020B0604020202020204" pitchFamily="34" charset="0"/>
                <a:cs typeface="Arial" panose="020B0604020202020204" pitchFamily="34" charset="0"/>
              </a:rPr>
              <a:t>मान्यता दें</a:t>
            </a:r>
            <a:r>
              <a:rPr lang="1081">
                <a:latin typeface="Arial" panose="020B0604020202020204" pitchFamily="34" charset="0"/>
                <a:cs typeface="Arial" panose="020B0604020202020204" pitchFamily="34" charset="0"/>
              </a:rPr>
              <a:t> </a:t>
            </a:r>
          </a:p>
          <a:p>
            <a:pPr marL="285750" indent="-285750" algn="l">
              <a:spcAft>
                <a:spcPts val="600"/>
              </a:spcAft>
              <a:buClr>
                <a:srgbClr val="84BD00"/>
              </a:buClr>
              <a:buSzPct val="125000"/>
              <a:buFont typeface="Wingdings" panose="05000000000000000000" pitchFamily="2" charset="2"/>
              <a:buChar char="ü"/>
              <a:defRPr b="0" i="0"/>
            </a:pPr>
            <a:r>
              <a:rPr lang="1081" b="0">
                <a:latin typeface="Arial" panose="020B0604020202020204" pitchFamily="34" charset="0"/>
                <a:cs typeface="Arial" panose="020B0604020202020204" pitchFamily="34" charset="0"/>
              </a:rPr>
              <a:t>कर्मचारियों की सुरक्षा सम्बंधी चिन्ताओं को</a:t>
            </a:r>
            <a:r>
              <a:rPr lang="1081" b="0">
                <a:solidFill>
                  <a:srgbClr val="84BD00"/>
                </a:solidFill>
                <a:latin typeface="Arial" panose="020B0604020202020204" pitchFamily="34" charset="0"/>
                <a:cs typeface="Arial" panose="020B0604020202020204" pitchFamily="34" charset="0"/>
              </a:rPr>
              <a:t> </a:t>
            </a:r>
            <a:r>
              <a:rPr lang="1081" b="1">
                <a:solidFill>
                  <a:srgbClr val="84BD00"/>
                </a:solidFill>
                <a:latin typeface="Arial" panose="020B0604020202020204" pitchFamily="34" charset="0"/>
                <a:cs typeface="Arial" panose="020B0604020202020204" pitchFamily="34" charset="0"/>
              </a:rPr>
              <a:t>सुनें</a:t>
            </a:r>
            <a:endParaRPr lang="1081">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77F8F951-8CCA-DBAE-82B3-94EDA531B7B4}"/>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29DBB5D-88C7-E00F-EA68-0B3D39FBBB3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06877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81"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वैश्विक सुरक्षा समीक्षा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316074"/>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85992C60-36B5-4451-8887-B35B76C117B0}" type="slidenum">
              <a:rPr lang="en-US" smtClean="0"/>
              <a:t>18</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81"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सुरक्षा के लिए कदम बढ़ाएँ</a:t>
            </a:r>
          </a:p>
        </p:txBody>
      </p:sp>
      <p:sp>
        <p:nvSpPr>
          <p:cNvPr id="14" name="Rectangle 13">
            <a:extLst>
              <a:ext uri="{FF2B5EF4-FFF2-40B4-BE49-F238E27FC236}">
                <a16:creationId xmlns:a16="http://schemas.microsoft.com/office/drawing/2014/main" id="{CADB3204-155B-43F9-8F9F-B28A4BEB3462}"/>
              </a:ext>
            </a:extLst>
          </p:cNvPr>
          <p:cNvSpPr/>
          <p:nvPr/>
        </p:nvSpPr>
        <p:spPr>
          <a:xfrm>
            <a:off x="321384" y="1188392"/>
            <a:ext cx="3878983" cy="3356153"/>
          </a:xfrm>
          <a:prstGeom prst="rect">
            <a:avLst/>
          </a:prstGeom>
        </p:spPr>
        <p:txBody>
          <a:bodyPr wrap="square">
            <a:spAutoFit/>
          </a:bodyPr>
          <a:lstStyle/>
          <a:p>
            <a:pPr>
              <a:spcAft>
                <a:spcPts val="1200"/>
              </a:spcAft>
              <a:defRPr b="0" i="0"/>
            </a:pPr>
            <a:r>
              <a:rPr lang="1081" sz="2400" b="1">
                <a:solidFill>
                  <a:srgbClr val="0033A0"/>
                </a:solidFill>
                <a:latin typeface="Arial" panose="020B0604020202020204" pitchFamily="34" charset="0"/>
                <a:cs typeface="Arial" panose="020B0604020202020204" pitchFamily="34" charset="0"/>
              </a:rPr>
              <a:t>मूल कारण का विश्लेषण</a:t>
            </a:r>
          </a:p>
          <a:p>
            <a:pPr>
              <a:spcAft>
                <a:spcPts val="1200"/>
              </a:spcAft>
              <a:defRPr b="0" i="0"/>
            </a:pPr>
            <a:r>
              <a:rPr lang="1081" b="1">
                <a:latin typeface="Arial" panose="020B0604020202020204" pitchFamily="34" charset="0"/>
                <a:cs typeface="Arial" panose="020B0604020202020204" pitchFamily="34" charset="0"/>
              </a:rPr>
              <a:t>मूल कारण तय करना क्यों महत्वपूर्ण है?</a:t>
            </a:r>
          </a:p>
          <a:p>
            <a:pPr marL="285750" indent="-285750">
              <a:spcAft>
                <a:spcPts val="1200"/>
              </a:spcAft>
              <a:buClr>
                <a:srgbClr val="84BD00"/>
              </a:buClr>
              <a:buFont typeface="Wingdings" panose="05000000000000000000" pitchFamily="2" charset="2"/>
              <a:buChar char="ü"/>
              <a:defRPr b="0" i="0"/>
            </a:pPr>
            <a:r>
              <a:rPr lang="1081">
                <a:latin typeface="Arial" panose="020B0604020202020204" pitchFamily="34" charset="0"/>
                <a:cs typeface="Arial" panose="020B0604020202020204" pitchFamily="34" charset="0"/>
              </a:rPr>
              <a:t>चीजों को दुरुस्त करें</a:t>
            </a:r>
          </a:p>
          <a:p>
            <a:pPr marL="285750" indent="-285750">
              <a:spcAft>
                <a:spcPts val="1200"/>
              </a:spcAft>
              <a:buClr>
                <a:srgbClr val="84BD00"/>
              </a:buClr>
              <a:buFont typeface="Wingdings" panose="05000000000000000000" pitchFamily="2" charset="2"/>
              <a:buChar char="ü"/>
              <a:defRPr b="0" i="0"/>
            </a:pPr>
            <a:r>
              <a:rPr lang="1081">
                <a:latin typeface="Arial" panose="020B0604020202020204" pitchFamily="34" charset="0"/>
                <a:cs typeface="Arial" panose="020B0604020202020204" pitchFamily="34" charset="0"/>
              </a:rPr>
              <a:t>लोगों को दोष देने से बचें</a:t>
            </a:r>
          </a:p>
          <a:p>
            <a:pPr marL="285750" indent="-285750">
              <a:spcAft>
                <a:spcPts val="1200"/>
              </a:spcAft>
              <a:buClr>
                <a:srgbClr val="84BD00"/>
              </a:buClr>
              <a:buFont typeface="Wingdings" panose="05000000000000000000" pitchFamily="2" charset="2"/>
              <a:buChar char="ü"/>
              <a:defRPr b="0" i="0"/>
            </a:pPr>
            <a:r>
              <a:rPr lang="1081">
                <a:latin typeface="Arial" panose="020B0604020202020204" pitchFamily="34" charset="0"/>
                <a:cs typeface="Arial" panose="020B0604020202020204" pitchFamily="34" charset="0"/>
              </a:rPr>
              <a:t>व्यक्तियों को उत्तरदायी बनाएं</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2" name="Arrow: Bent-Up 11">
            <a:extLst>
              <a:ext uri="{FF2B5EF4-FFF2-40B4-BE49-F238E27FC236}">
                <a16:creationId xmlns:a16="http://schemas.microsoft.com/office/drawing/2014/main" id="{5476D9B2-56C8-42AD-8DD1-B989DBDD45EE}"/>
              </a:ext>
            </a:extLst>
          </p:cNvPr>
          <p:cNvSpPr/>
          <p:nvPr/>
        </p:nvSpPr>
        <p:spPr>
          <a:xfrm rot="5400000">
            <a:off x="5350002" y="2546924"/>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16" name="Freeform: Shape 15">
            <a:extLst>
              <a:ext uri="{FF2B5EF4-FFF2-40B4-BE49-F238E27FC236}">
                <a16:creationId xmlns:a16="http://schemas.microsoft.com/office/drawing/2014/main" id="{FC67E012-7BC7-4D9E-864B-154D8A49DB83}"/>
              </a:ext>
            </a:extLst>
          </p:cNvPr>
          <p:cNvSpPr/>
          <p:nvPr/>
        </p:nvSpPr>
        <p:spPr>
          <a:xfrm>
            <a:off x="5219076" y="207350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81" sz="1400" b="1" kern="1200">
                <a:latin typeface="Arial" panose="020B0604020202020204" pitchFamily="34" charset="0"/>
                <a:cs typeface="Arial" panose="020B0604020202020204" pitchFamily="34" charset="0"/>
              </a:rPr>
              <a:t>क्यों?</a:t>
            </a:r>
          </a:p>
        </p:txBody>
      </p:sp>
      <p:sp>
        <p:nvSpPr>
          <p:cNvPr id="18" name="Freeform: Shape 17">
            <a:extLst>
              <a:ext uri="{FF2B5EF4-FFF2-40B4-BE49-F238E27FC236}">
                <a16:creationId xmlns:a16="http://schemas.microsoft.com/office/drawing/2014/main" id="{58213B3A-E0AC-4F65-BB02-FD3DC457D5C5}"/>
              </a:ext>
            </a:extLst>
          </p:cNvPr>
          <p:cNvSpPr/>
          <p:nvPr/>
        </p:nvSpPr>
        <p:spPr>
          <a:xfrm>
            <a:off x="6019801" y="2129037"/>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81" sz="1400" kern="1200">
                <a:latin typeface="Arial" panose="020B0604020202020204" pitchFamily="34" charset="0"/>
                <a:cs typeface="Arial" panose="020B0604020202020204" pitchFamily="34" charset="0"/>
              </a:rPr>
              <a:t>स्पीडिंग से चलाते हुए पकड़ा गया</a:t>
            </a:r>
          </a:p>
        </p:txBody>
      </p:sp>
      <p:sp>
        <p:nvSpPr>
          <p:cNvPr id="19" name="Arrow: Bent-Up 18">
            <a:extLst>
              <a:ext uri="{FF2B5EF4-FFF2-40B4-BE49-F238E27FC236}">
                <a16:creationId xmlns:a16="http://schemas.microsoft.com/office/drawing/2014/main" id="{835A15C8-4E11-438C-888B-3F88F7F22206}"/>
              </a:ext>
            </a:extLst>
          </p:cNvPr>
          <p:cNvSpPr/>
          <p:nvPr/>
        </p:nvSpPr>
        <p:spPr>
          <a:xfrm rot="5400000">
            <a:off x="6039734" y="314033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1" name="Freeform: Shape 20">
            <a:extLst>
              <a:ext uri="{FF2B5EF4-FFF2-40B4-BE49-F238E27FC236}">
                <a16:creationId xmlns:a16="http://schemas.microsoft.com/office/drawing/2014/main" id="{783C95E9-41FF-4113-8FE9-162F705C3B8A}"/>
              </a:ext>
            </a:extLst>
          </p:cNvPr>
          <p:cNvSpPr/>
          <p:nvPr/>
        </p:nvSpPr>
        <p:spPr>
          <a:xfrm>
            <a:off x="5908808" y="265488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81" sz="1400" b="1" kern="1200">
                <a:latin typeface="Arial" panose="020B0604020202020204" pitchFamily="34" charset="0"/>
                <a:cs typeface="Arial" panose="020B0604020202020204" pitchFamily="34" charset="0"/>
              </a:rPr>
              <a:t>क्यों?</a:t>
            </a:r>
          </a:p>
        </p:txBody>
      </p:sp>
      <p:sp>
        <p:nvSpPr>
          <p:cNvPr id="22" name="Freeform: Shape 21">
            <a:extLst>
              <a:ext uri="{FF2B5EF4-FFF2-40B4-BE49-F238E27FC236}">
                <a16:creationId xmlns:a16="http://schemas.microsoft.com/office/drawing/2014/main" id="{46447AE7-4B16-4435-91A8-1E504A39FF64}"/>
              </a:ext>
            </a:extLst>
          </p:cNvPr>
          <p:cNvSpPr/>
          <p:nvPr/>
        </p:nvSpPr>
        <p:spPr>
          <a:xfrm>
            <a:off x="6709533" y="2700025"/>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81" sz="1400">
                <a:latin typeface="Arial" panose="020B0604020202020204" pitchFamily="34" charset="0"/>
                <a:cs typeface="Arial" panose="020B0604020202020204" pitchFamily="34" charset="0"/>
              </a:rPr>
              <a:t>काम पर देर से आना</a:t>
            </a:r>
            <a:endParaRPr lang="en-US" sz="1400" kern="1200">
              <a:latin typeface="Arial" panose="020B0604020202020204" pitchFamily="34" charset="0"/>
              <a:cs typeface="Arial" panose="020B0604020202020204" pitchFamily="34" charset="0"/>
            </a:endParaRPr>
          </a:p>
        </p:txBody>
      </p:sp>
      <p:sp>
        <p:nvSpPr>
          <p:cNvPr id="23" name="Arrow: Bent-Up 22">
            <a:extLst>
              <a:ext uri="{FF2B5EF4-FFF2-40B4-BE49-F238E27FC236}">
                <a16:creationId xmlns:a16="http://schemas.microsoft.com/office/drawing/2014/main" id="{1DD81FF7-FCEB-45F3-BF9E-747A1623FEBC}"/>
              </a:ext>
            </a:extLst>
          </p:cNvPr>
          <p:cNvSpPr/>
          <p:nvPr/>
        </p:nvSpPr>
        <p:spPr>
          <a:xfrm rot="5400000">
            <a:off x="6729466" y="372171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4" name="Freeform: Shape 23">
            <a:extLst>
              <a:ext uri="{FF2B5EF4-FFF2-40B4-BE49-F238E27FC236}">
                <a16:creationId xmlns:a16="http://schemas.microsoft.com/office/drawing/2014/main" id="{DB5C282A-982E-4949-9456-61E4FAC99A12}"/>
              </a:ext>
            </a:extLst>
          </p:cNvPr>
          <p:cNvSpPr/>
          <p:nvPr/>
        </p:nvSpPr>
        <p:spPr>
          <a:xfrm>
            <a:off x="6598540" y="323626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81" sz="1400" b="1" kern="1200">
                <a:latin typeface="Arial" panose="020B0604020202020204" pitchFamily="34" charset="0"/>
                <a:cs typeface="Arial" panose="020B0604020202020204" pitchFamily="34" charset="0"/>
              </a:rPr>
              <a:t>क्यों?</a:t>
            </a:r>
          </a:p>
        </p:txBody>
      </p:sp>
      <p:sp>
        <p:nvSpPr>
          <p:cNvPr id="25" name="Freeform: Shape 24">
            <a:extLst>
              <a:ext uri="{FF2B5EF4-FFF2-40B4-BE49-F238E27FC236}">
                <a16:creationId xmlns:a16="http://schemas.microsoft.com/office/drawing/2014/main" id="{137101C7-511C-4D3A-A523-AC20EF016618}"/>
              </a:ext>
            </a:extLst>
          </p:cNvPr>
          <p:cNvSpPr/>
          <p:nvPr/>
        </p:nvSpPr>
        <p:spPr>
          <a:xfrm>
            <a:off x="7399265" y="3271014"/>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81" sz="1400">
                <a:latin typeface="Arial" panose="020B0604020202020204" pitchFamily="34" charset="0"/>
                <a:cs typeface="Arial" panose="020B0604020202020204" pitchFamily="34" charset="0"/>
              </a:rPr>
              <a:t>बहुत ज्यादा सो गए</a:t>
            </a:r>
            <a:endParaRPr lang="en-US" sz="1400" kern="1200">
              <a:latin typeface="Arial" panose="020B0604020202020204" pitchFamily="34" charset="0"/>
              <a:cs typeface="Arial" panose="020B0604020202020204" pitchFamily="34" charset="0"/>
            </a:endParaRPr>
          </a:p>
        </p:txBody>
      </p:sp>
      <p:sp>
        <p:nvSpPr>
          <p:cNvPr id="26" name="Arrow: Bent-Up 25">
            <a:extLst>
              <a:ext uri="{FF2B5EF4-FFF2-40B4-BE49-F238E27FC236}">
                <a16:creationId xmlns:a16="http://schemas.microsoft.com/office/drawing/2014/main" id="{6CD03740-1653-47AC-AED5-FEA8B1420C87}"/>
              </a:ext>
            </a:extLst>
          </p:cNvPr>
          <p:cNvSpPr/>
          <p:nvPr/>
        </p:nvSpPr>
        <p:spPr>
          <a:xfrm rot="5400000">
            <a:off x="7419198" y="430309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7" name="Freeform: Shape 26">
            <a:extLst>
              <a:ext uri="{FF2B5EF4-FFF2-40B4-BE49-F238E27FC236}">
                <a16:creationId xmlns:a16="http://schemas.microsoft.com/office/drawing/2014/main" id="{1C2A5646-0CC3-451D-AF1D-3F1F59D6DDDD}"/>
              </a:ext>
            </a:extLst>
          </p:cNvPr>
          <p:cNvSpPr/>
          <p:nvPr/>
        </p:nvSpPr>
        <p:spPr>
          <a:xfrm>
            <a:off x="7288272" y="381764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81" sz="1400" b="1" kern="1200">
                <a:latin typeface="Arial" panose="020B0604020202020204" pitchFamily="34" charset="0"/>
                <a:cs typeface="Arial" panose="020B0604020202020204" pitchFamily="34" charset="0"/>
              </a:rPr>
              <a:t>क्यों?</a:t>
            </a:r>
          </a:p>
        </p:txBody>
      </p:sp>
      <p:sp>
        <p:nvSpPr>
          <p:cNvPr id="28" name="Freeform: Shape 27">
            <a:extLst>
              <a:ext uri="{FF2B5EF4-FFF2-40B4-BE49-F238E27FC236}">
                <a16:creationId xmlns:a16="http://schemas.microsoft.com/office/drawing/2014/main" id="{0A63CFAD-1426-4776-B519-4AED4B02DB88}"/>
              </a:ext>
            </a:extLst>
          </p:cNvPr>
          <p:cNvSpPr/>
          <p:nvPr/>
        </p:nvSpPr>
        <p:spPr>
          <a:xfrm>
            <a:off x="8088997" y="3842003"/>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81" sz="1400">
                <a:latin typeface="Arial" panose="020B0604020202020204" pitchFamily="34" charset="0"/>
                <a:cs typeface="Arial" panose="020B0604020202020204" pitchFamily="34" charset="0"/>
              </a:rPr>
              <a:t>एलार्म क्लॉक ने काम नहीं किया</a:t>
            </a:r>
            <a:endParaRPr lang="en-US" sz="1400" kern="1200">
              <a:latin typeface="Arial" panose="020B0604020202020204" pitchFamily="34" charset="0"/>
              <a:cs typeface="Arial" panose="020B0604020202020204" pitchFamily="34" charset="0"/>
            </a:endParaRPr>
          </a:p>
        </p:txBody>
      </p:sp>
      <p:sp>
        <p:nvSpPr>
          <p:cNvPr id="29" name="Freeform: Shape 28">
            <a:extLst>
              <a:ext uri="{FF2B5EF4-FFF2-40B4-BE49-F238E27FC236}">
                <a16:creationId xmlns:a16="http://schemas.microsoft.com/office/drawing/2014/main" id="{6A819491-D503-4D5C-A990-4C8586BE28D7}"/>
              </a:ext>
            </a:extLst>
          </p:cNvPr>
          <p:cNvSpPr/>
          <p:nvPr/>
        </p:nvSpPr>
        <p:spPr>
          <a:xfrm>
            <a:off x="7978004" y="439902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81" sz="1400" b="1" kern="1200">
                <a:latin typeface="Arial" panose="020B0604020202020204" pitchFamily="34" charset="0"/>
                <a:cs typeface="Arial" panose="020B0604020202020204" pitchFamily="34" charset="0"/>
              </a:rPr>
              <a:t>क्यों?</a:t>
            </a:r>
          </a:p>
        </p:txBody>
      </p:sp>
      <p:sp>
        <p:nvSpPr>
          <p:cNvPr id="30" name="Freeform: Shape 29">
            <a:extLst>
              <a:ext uri="{FF2B5EF4-FFF2-40B4-BE49-F238E27FC236}">
                <a16:creationId xmlns:a16="http://schemas.microsoft.com/office/drawing/2014/main" id="{D8AE40BB-CBD4-4825-A37B-1A58ABD9CFFB}"/>
              </a:ext>
            </a:extLst>
          </p:cNvPr>
          <p:cNvSpPr/>
          <p:nvPr/>
        </p:nvSpPr>
        <p:spPr>
          <a:xfrm>
            <a:off x="8778729" y="4412992"/>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1081" sz="1400" kern="1200">
                <a:latin typeface="Arial" panose="020B0604020202020204" pitchFamily="34" charset="0"/>
                <a:cs typeface="Arial" panose="020B0604020202020204" pitchFamily="34" charset="0"/>
              </a:rPr>
              <a:t>डेड बैटरियां</a:t>
            </a:r>
          </a:p>
        </p:txBody>
      </p:sp>
      <p:sp>
        <p:nvSpPr>
          <p:cNvPr id="31" name="Arrow: Bent-Up 30">
            <a:extLst>
              <a:ext uri="{FF2B5EF4-FFF2-40B4-BE49-F238E27FC236}">
                <a16:creationId xmlns:a16="http://schemas.microsoft.com/office/drawing/2014/main" id="{9711F449-6939-44F8-9B4F-DC0C91151A7E}"/>
              </a:ext>
            </a:extLst>
          </p:cNvPr>
          <p:cNvSpPr/>
          <p:nvPr/>
        </p:nvSpPr>
        <p:spPr>
          <a:xfrm rot="5400000">
            <a:off x="8152635" y="4885401"/>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32" name="Freeform: Shape 31">
            <a:extLst>
              <a:ext uri="{FF2B5EF4-FFF2-40B4-BE49-F238E27FC236}">
                <a16:creationId xmlns:a16="http://schemas.microsoft.com/office/drawing/2014/main" id="{6DEC4B53-B7D3-41C9-A549-6B57E9137806}"/>
              </a:ext>
            </a:extLst>
          </p:cNvPr>
          <p:cNvSpPr/>
          <p:nvPr/>
        </p:nvSpPr>
        <p:spPr>
          <a:xfrm>
            <a:off x="8711441" y="4993358"/>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81" sz="1400" b="1" kern="1200">
                <a:latin typeface="Arial" panose="020B0604020202020204" pitchFamily="34" charset="0"/>
                <a:cs typeface="Arial" panose="020B0604020202020204" pitchFamily="34" charset="0"/>
              </a:rPr>
              <a:t>क्यों?</a:t>
            </a:r>
          </a:p>
        </p:txBody>
      </p:sp>
      <p:sp>
        <p:nvSpPr>
          <p:cNvPr id="33" name="Freeform: Shape 32">
            <a:extLst>
              <a:ext uri="{FF2B5EF4-FFF2-40B4-BE49-F238E27FC236}">
                <a16:creationId xmlns:a16="http://schemas.microsoft.com/office/drawing/2014/main" id="{CF142E8C-A2F0-4625-90CD-C63B34938298}"/>
              </a:ext>
            </a:extLst>
          </p:cNvPr>
          <p:cNvSpPr/>
          <p:nvPr/>
        </p:nvSpPr>
        <p:spPr>
          <a:xfrm>
            <a:off x="9512166" y="5007330"/>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1081" sz="1400" kern="1200">
                <a:latin typeface="Arial" panose="020B0604020202020204" pitchFamily="34" charset="0"/>
                <a:cs typeface="Arial" panose="020B0604020202020204" pitchFamily="34" charset="0"/>
              </a:rPr>
              <a:t>बैटरियों को नहीं बदला</a:t>
            </a:r>
          </a:p>
        </p:txBody>
      </p:sp>
      <p:sp>
        <p:nvSpPr>
          <p:cNvPr id="35" name="Rectangle 34">
            <a:extLst>
              <a:ext uri="{FF2B5EF4-FFF2-40B4-BE49-F238E27FC236}">
                <a16:creationId xmlns:a16="http://schemas.microsoft.com/office/drawing/2014/main" id="{B2CE470E-DD04-4351-A413-4EA60764525B}"/>
              </a:ext>
            </a:extLst>
          </p:cNvPr>
          <p:cNvSpPr/>
          <p:nvPr/>
        </p:nvSpPr>
        <p:spPr>
          <a:xfrm>
            <a:off x="5058286" y="1266646"/>
            <a:ext cx="6821756" cy="762762"/>
          </a:xfrm>
          <a:prstGeom prst="rect">
            <a:avLst/>
          </a:prstGeom>
        </p:spPr>
        <p:txBody>
          <a:bodyPr wrap="square">
            <a:spAutoFit/>
          </a:bodyPr>
          <a:lstStyle/>
          <a:p>
            <a:pPr>
              <a:spcAft>
                <a:spcPts val="1200"/>
              </a:spcAft>
              <a:defRPr b="0" i="0"/>
            </a:pPr>
            <a:r>
              <a:rPr lang="1081" b="1">
                <a:solidFill>
                  <a:srgbClr val="0033A0"/>
                </a:solidFill>
                <a:latin typeface="Arial" panose="020B0604020202020204" pitchFamily="34" charset="0"/>
                <a:cs typeface="Arial" panose="020B0604020202020204" pitchFamily="34" charset="0"/>
              </a:rPr>
              <a:t>उदाहरण:</a:t>
            </a:r>
            <a:endParaRPr lang="en-US" sz="2400" b="1">
              <a:solidFill>
                <a:srgbClr val="0033A0"/>
              </a:solidFill>
              <a:latin typeface="Arial" panose="020B0604020202020204" pitchFamily="34" charset="0"/>
              <a:cs typeface="Arial" panose="020B0604020202020204" pitchFamily="34" charset="0"/>
            </a:endParaRPr>
          </a:p>
          <a:p>
            <a:pPr>
              <a:spcAft>
                <a:spcPts val="1200"/>
              </a:spcAft>
              <a:defRPr b="0" i="0"/>
            </a:pPr>
            <a:r>
              <a:rPr lang="1081" sz="1600" b="1">
                <a:latin typeface="Arial" panose="020B0604020202020204" pitchFamily="34" charset="0"/>
                <a:cs typeface="Arial" panose="020B0604020202020204" pitchFamily="34" charset="0"/>
              </a:rPr>
              <a:t>हादसा:</a:t>
            </a:r>
            <a:r>
              <a:rPr lang="1081" sz="1600" b="0">
                <a:latin typeface="Arial" panose="020B0604020202020204" pitchFamily="34" charset="0"/>
                <a:cs typeface="Arial" panose="020B0604020202020204" pitchFamily="34" charset="0"/>
              </a:rPr>
              <a:t> स्पीडिंग का टिकट मिल गया</a:t>
            </a:r>
          </a:p>
        </p:txBody>
      </p:sp>
      <p:sp>
        <p:nvSpPr>
          <p:cNvPr id="36" name="Rectangle 35">
            <a:extLst>
              <a:ext uri="{FF2B5EF4-FFF2-40B4-BE49-F238E27FC236}">
                <a16:creationId xmlns:a16="http://schemas.microsoft.com/office/drawing/2014/main" id="{BB61ADA6-1279-4166-8A36-130DCBA8FA5E}"/>
              </a:ext>
            </a:extLst>
          </p:cNvPr>
          <p:cNvSpPr/>
          <p:nvPr/>
        </p:nvSpPr>
        <p:spPr>
          <a:xfrm>
            <a:off x="8088998" y="5512412"/>
            <a:ext cx="3784980" cy="1067867"/>
          </a:xfrm>
          <a:prstGeom prst="rect">
            <a:avLst/>
          </a:prstGeom>
        </p:spPr>
        <p:txBody>
          <a:bodyPr wrap="square">
            <a:spAutoFit/>
          </a:bodyPr>
          <a:lstStyle/>
          <a:p>
            <a:pPr>
              <a:spcAft>
                <a:spcPts val="1200"/>
              </a:spcAft>
              <a:defRPr b="0" i="0"/>
            </a:pPr>
            <a:r>
              <a:rPr lang="1081" sz="1600" b="1">
                <a:latin typeface="Arial" panose="020B0604020202020204" pitchFamily="34" charset="0"/>
                <a:cs typeface="Arial" panose="020B0604020202020204" pitchFamily="34" charset="0"/>
              </a:rPr>
              <a:t>समाधान:</a:t>
            </a:r>
            <a:r>
              <a:rPr lang="1081" sz="1600" b="0">
                <a:latin typeface="Arial" panose="020B0604020202020204" pitchFamily="34" charset="0"/>
                <a:cs typeface="Arial" panose="020B0604020202020204" pitchFamily="34" charset="0"/>
              </a:rPr>
              <a:t> एलार्म क्लॉक को प्लग-इन करें </a:t>
            </a:r>
            <a:br>
              <a:rPr lang="1081" sz="1600" b="0">
                <a:latin typeface="Arial" panose="020B0604020202020204" pitchFamily="34" charset="0"/>
                <a:cs typeface="Arial" panose="020B0604020202020204" pitchFamily="34" charset="0"/>
              </a:rPr>
            </a:br>
            <a:r>
              <a:rPr lang="1081" sz="1600" b="0">
                <a:latin typeface="Arial" panose="020B0604020202020204" pitchFamily="34" charset="0"/>
                <a:cs typeface="Arial" panose="020B0604020202020204" pitchFamily="34" charset="0"/>
              </a:rPr>
              <a:t>या बैटरियों को खत्म होने से पहले उन्हें बदल दें</a:t>
            </a:r>
          </a:p>
        </p:txBody>
      </p:sp>
    </p:spTree>
    <p:extLst>
      <p:ext uri="{BB962C8B-B14F-4D97-AF65-F5344CB8AC3E}">
        <p14:creationId xmlns:p14="http://schemas.microsoft.com/office/powerpoint/2010/main" val="190404812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81"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वैश्विक सुरक्षा समीक्षा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ECDB1556-0405-47C6-AFC1-B441BB32864B}" type="slidenum">
              <a:rPr lang="en-US" smtClean="0"/>
              <a:t>19</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81"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सुरक्षा के लिए कदम बढ़ाएँ</a:t>
            </a:r>
          </a:p>
        </p:txBody>
      </p:sp>
      <p:sp>
        <p:nvSpPr>
          <p:cNvPr id="14" name="Rectangle 13">
            <a:extLst>
              <a:ext uri="{FF2B5EF4-FFF2-40B4-BE49-F238E27FC236}">
                <a16:creationId xmlns:a16="http://schemas.microsoft.com/office/drawing/2014/main" id="{CADB3204-155B-43F9-8F9F-B28A4BEB3462}"/>
              </a:ext>
            </a:extLst>
          </p:cNvPr>
          <p:cNvSpPr/>
          <p:nvPr/>
        </p:nvSpPr>
        <p:spPr>
          <a:xfrm>
            <a:off x="209549" y="1282804"/>
            <a:ext cx="7444608" cy="1311951"/>
          </a:xfrm>
          <a:prstGeom prst="rect">
            <a:avLst/>
          </a:prstGeom>
        </p:spPr>
        <p:txBody>
          <a:bodyPr wrap="square">
            <a:spAutoFit/>
          </a:bodyPr>
          <a:lstStyle/>
          <a:p>
            <a:pPr>
              <a:spcAft>
                <a:spcPts val="1200"/>
              </a:spcAft>
              <a:defRPr b="0" i="0"/>
            </a:pPr>
            <a:r>
              <a:rPr lang="1081" sz="2400" b="1">
                <a:solidFill>
                  <a:srgbClr val="0033A0"/>
                </a:solidFill>
                <a:latin typeface="Arial" panose="020B0604020202020204" pitchFamily="34" charset="0"/>
                <a:cs typeface="Arial" panose="020B0604020202020204" pitchFamily="34" charset="0"/>
              </a:rPr>
              <a:t>सुरक्षा के लिए हर कोई उत्तरदायी है</a:t>
            </a:r>
          </a:p>
          <a:p>
            <a:pPr marL="285750" indent="-285750">
              <a:spcAft>
                <a:spcPts val="1200"/>
              </a:spcAft>
              <a:buClr>
                <a:srgbClr val="84BD00"/>
              </a:buClr>
              <a:buFont typeface="Wingdings" panose="05000000000000000000" pitchFamily="2" charset="2"/>
              <a:buChar char="ü"/>
              <a:defRPr b="0" i="0"/>
            </a:pPr>
            <a:r>
              <a:rPr lang="1081">
                <a:latin typeface="Arial" panose="020B0604020202020204" pitchFamily="34" charset="0"/>
                <a:cs typeface="Arial" panose="020B0604020202020204" pitchFamily="34" charset="0"/>
              </a:rPr>
              <a:t>प्रक्रियाओं का पालन करें</a:t>
            </a:r>
          </a:p>
          <a:p>
            <a:pPr marL="285750" indent="-285750">
              <a:spcAft>
                <a:spcPts val="1200"/>
              </a:spcAft>
              <a:buClr>
                <a:srgbClr val="84BD00"/>
              </a:buClr>
              <a:buFont typeface="Wingdings" panose="05000000000000000000" pitchFamily="2" charset="2"/>
              <a:buChar char="ü"/>
              <a:defRPr b="0" i="0"/>
            </a:pPr>
            <a:r>
              <a:rPr lang="1081">
                <a:latin typeface="Arial" panose="020B0604020202020204" pitchFamily="34" charset="0"/>
                <a:cs typeface="Arial" panose="020B0604020202020204" pitchFamily="34" charset="0"/>
              </a:rPr>
              <a:t>स्वामित्व ग्रहण करें</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4DE6014-B219-4037-92AC-6765DC402175}"/>
              </a:ext>
            </a:extLst>
          </p:cNvPr>
          <p:cNvSpPr/>
          <p:nvPr/>
        </p:nvSpPr>
        <p:spPr>
          <a:xfrm>
            <a:off x="5447489" y="3331778"/>
            <a:ext cx="6359708" cy="2654412"/>
          </a:xfrm>
          <a:prstGeom prst="rect">
            <a:avLst/>
          </a:prstGeom>
        </p:spPr>
        <p:txBody>
          <a:bodyPr wrap="square">
            <a:spAutoFit/>
          </a:bodyPr>
          <a:lstStyle/>
          <a:p>
            <a:pPr>
              <a:spcAft>
                <a:spcPts val="1200"/>
              </a:spcAft>
              <a:defRPr b="0" i="0"/>
            </a:pPr>
            <a:r>
              <a:rPr lang="1081" sz="2400" b="1">
                <a:solidFill>
                  <a:srgbClr val="0033A0"/>
                </a:solidFill>
                <a:latin typeface="Arial" panose="020B0604020202020204" pitchFamily="34" charset="0"/>
                <a:cs typeface="Arial" panose="020B0604020202020204" pitchFamily="34" charset="0"/>
              </a:rPr>
              <a:t>काम को रोकने और रिपोर्ट करने का आपका अधिकार</a:t>
            </a:r>
          </a:p>
          <a:p>
            <a:pPr marL="285750" indent="-285750">
              <a:spcAft>
                <a:spcPts val="1200"/>
              </a:spcAft>
              <a:buClr>
                <a:srgbClr val="84BD00"/>
              </a:buClr>
              <a:buFont typeface="Wingdings" panose="05000000000000000000" pitchFamily="2" charset="2"/>
              <a:buChar char="ü"/>
              <a:defRPr b="0" i="0"/>
            </a:pPr>
            <a:r>
              <a:rPr lang="1081" b="0">
                <a:solidFill>
                  <a:srgbClr val="84BD00"/>
                </a:solidFill>
                <a:latin typeface="Arial" panose="020B0604020202020204" pitchFamily="34" charset="0"/>
                <a:cs typeface="Arial" panose="020B0604020202020204" pitchFamily="34" charset="0"/>
              </a:rPr>
              <a:t>यदि कोई कार्य या वातावरण असुरक्षित लगे तो </a:t>
            </a:r>
            <a:r>
              <a:rPr lang="1081" b="1">
                <a:solidFill>
                  <a:srgbClr val="84BD00"/>
                </a:solidFill>
                <a:latin typeface="Arial" panose="020B0604020202020204" pitchFamily="34" charset="0"/>
                <a:cs typeface="Arial" panose="020B0604020202020204" pitchFamily="34" charset="0"/>
              </a:rPr>
              <a:t>हस्तक्षेप करें</a:t>
            </a:r>
            <a:endParaRPr lang="1081">
              <a:latin typeface="Arial" panose="020B0604020202020204" pitchFamily="34" charset="0"/>
              <a:cs typeface="Arial" panose="020B0604020202020204" pitchFamily="34" charset="0"/>
            </a:endParaRPr>
          </a:p>
          <a:p>
            <a:pPr marL="285750" indent="-285750">
              <a:spcAft>
                <a:spcPts val="1200"/>
              </a:spcAft>
              <a:buClr>
                <a:srgbClr val="84BD00"/>
              </a:buClr>
              <a:buFont typeface="Wingdings" panose="05000000000000000000" pitchFamily="2" charset="2"/>
              <a:buChar char="ü"/>
              <a:defRPr b="0" i="0"/>
            </a:pPr>
            <a:r>
              <a:rPr lang="1081" b="0">
                <a:solidFill>
                  <a:srgbClr val="84BD00"/>
                </a:solidFill>
                <a:latin typeface="Arial" panose="020B0604020202020204" pitchFamily="34" charset="0"/>
                <a:cs typeface="Arial" panose="020B0604020202020204" pitchFamily="34" charset="0"/>
              </a:rPr>
              <a:t>यदि स्थिति असुरक्षित लगे तो उसे तय करने के लिए </a:t>
            </a:r>
            <a:r>
              <a:rPr lang="1081" b="1">
                <a:solidFill>
                  <a:srgbClr val="84BD00"/>
                </a:solidFill>
                <a:latin typeface="Arial" panose="020B0604020202020204" pitchFamily="34" charset="0"/>
                <a:cs typeface="Arial" panose="020B0604020202020204" pitchFamily="34" charset="0"/>
              </a:rPr>
              <a:t>प्रश्न पूछें</a:t>
            </a:r>
            <a:endParaRPr lang="1081">
              <a:latin typeface="Arial" panose="020B0604020202020204" pitchFamily="34" charset="0"/>
              <a:cs typeface="Arial" panose="020B0604020202020204" pitchFamily="34" charset="0"/>
            </a:endParaRPr>
          </a:p>
          <a:p>
            <a:pPr marL="285750" indent="-285750">
              <a:spcAft>
                <a:spcPts val="1200"/>
              </a:spcAft>
              <a:buClr>
                <a:srgbClr val="84BD00"/>
              </a:buClr>
              <a:buFont typeface="Wingdings" panose="05000000000000000000" pitchFamily="2" charset="2"/>
              <a:buChar char="ü"/>
              <a:defRPr b="0" i="0"/>
            </a:pPr>
            <a:r>
              <a:rPr lang="1081" b="0">
                <a:solidFill>
                  <a:srgbClr val="84BD00"/>
                </a:solidFill>
                <a:latin typeface="Arial" panose="020B0604020202020204" pitchFamily="34" charset="0"/>
                <a:cs typeface="Arial" panose="020B0604020202020204" pitchFamily="34" charset="0"/>
              </a:rPr>
              <a:t>मैनेजर या सुपरवाइजर को </a:t>
            </a:r>
            <a:r>
              <a:rPr lang="1081" b="1">
                <a:solidFill>
                  <a:srgbClr val="84BD00"/>
                </a:solidFill>
                <a:latin typeface="Arial" panose="020B0604020202020204" pitchFamily="34" charset="0"/>
                <a:cs typeface="Arial" panose="020B0604020202020204" pitchFamily="34" charset="0"/>
              </a:rPr>
              <a:t>रिपोर्ट करें</a:t>
            </a:r>
            <a:endParaRPr lang="1081">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920972AF-996A-44CF-B9BE-904936B9535D}"/>
              </a:ext>
            </a:extLst>
          </p:cNvPr>
          <p:cNvSpPr/>
          <p:nvPr/>
        </p:nvSpPr>
        <p:spPr>
          <a:xfrm>
            <a:off x="422950" y="5421719"/>
            <a:ext cx="11346100" cy="1067867"/>
          </a:xfrm>
          <a:prstGeom prst="rect">
            <a:avLst/>
          </a:prstGeom>
        </p:spPr>
        <p:txBody>
          <a:bodyPr wrap="square">
            <a:spAutoFit/>
          </a:bodyPr>
          <a:lstStyle/>
          <a:p>
            <a:pPr algn="ctr">
              <a:spcAft>
                <a:spcPts val="1200"/>
              </a:spcAft>
              <a:defRPr b="0" i="0"/>
            </a:pPr>
            <a:r>
              <a:rPr lang="1081" sz="3200" b="1">
                <a:solidFill>
                  <a:srgbClr val="0033A0"/>
                </a:solidFill>
                <a:latin typeface="Arial" panose="020B0604020202020204" pitchFamily="34" charset="0"/>
                <a:cs typeface="Arial" panose="020B0604020202020204" pitchFamily="34" charset="0"/>
              </a:rPr>
              <a:t>सुरक्षा </a:t>
            </a:r>
            <a:r>
              <a:rPr lang="1081" sz="3200" b="1">
                <a:solidFill>
                  <a:srgbClr val="84BD00"/>
                </a:solidFill>
                <a:latin typeface="Arial" panose="020B0604020202020204" pitchFamily="34" charset="0"/>
                <a:cs typeface="Arial" panose="020B0604020202020204" pitchFamily="34" charset="0"/>
              </a:rPr>
              <a:t>निजी</a:t>
            </a:r>
            <a:r>
              <a:rPr lang="1081" sz="3200" b="1">
                <a:solidFill>
                  <a:srgbClr val="0033A0"/>
                </a:solidFill>
                <a:latin typeface="Arial" panose="020B0604020202020204" pitchFamily="34" charset="0"/>
                <a:cs typeface="Arial" panose="020B0604020202020204" pitchFamily="34" charset="0"/>
              </a:rPr>
              <a:t>है – सुरक्षित काम पर आएं, सुरक्षित घर वापस जाएं!</a:t>
            </a:r>
            <a:r>
              <a:rPr lang="1081" sz="3200" b="0">
                <a:solidFill>
                  <a:srgbClr val="0033A0"/>
                </a:solidFill>
                <a:latin typeface="Arial" panose="020B0604020202020204" pitchFamily="34" charset="0"/>
                <a:cs typeface="Arial" panose="020B0604020202020204" pitchFamily="34" charset="0"/>
              </a:rPr>
              <a:t> </a:t>
            </a:r>
            <a:endParaRPr lang="en-US" sz="2200" b="1">
              <a:solidFill>
                <a:srgbClr val="0033A0"/>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5590C04F-9884-4CC3-9B59-6241238B5DB4}"/>
              </a:ext>
            </a:extLst>
          </p:cNvPr>
          <p:cNvGrpSpPr/>
          <p:nvPr/>
        </p:nvGrpSpPr>
        <p:grpSpPr>
          <a:xfrm>
            <a:off x="0" y="3136115"/>
            <a:ext cx="3759779" cy="2114875"/>
            <a:chOff x="509970" y="3105688"/>
            <a:chExt cx="3969327" cy="2232746"/>
          </a:xfrm>
        </p:grpSpPr>
        <p:pic>
          <p:nvPicPr>
            <p:cNvPr id="12" name="Picture 11">
              <a:extLst>
                <a:ext uri="{FF2B5EF4-FFF2-40B4-BE49-F238E27FC236}">
                  <a16:creationId xmlns:a16="http://schemas.microsoft.com/office/drawing/2014/main" id="{246872DA-224F-49AF-A93B-044D0C8A3A1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09970" y="3105688"/>
              <a:ext cx="3969327" cy="2232746"/>
            </a:xfrm>
            <a:prstGeom prst="rect">
              <a:avLst/>
            </a:prstGeom>
          </p:spPr>
        </p:pic>
        <p:sp>
          <p:nvSpPr>
            <p:cNvPr id="26" name="Rectangle 25">
              <a:extLst>
                <a:ext uri="{FF2B5EF4-FFF2-40B4-BE49-F238E27FC236}">
                  <a16:creationId xmlns:a16="http://schemas.microsoft.com/office/drawing/2014/main" id="{91FD4A35-651B-49E9-BC03-0CED0A871436}"/>
                </a:ext>
              </a:extLst>
            </p:cNvPr>
            <p:cNvSpPr/>
            <p:nvPr/>
          </p:nvSpPr>
          <p:spPr>
            <a:xfrm>
              <a:off x="1736097" y="3106493"/>
              <a:ext cx="2743200" cy="2231136"/>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D9038892-7A7B-437F-8D34-4DE73695E805}"/>
              </a:ext>
            </a:extLst>
          </p:cNvPr>
          <p:cNvGrpSpPr/>
          <p:nvPr/>
        </p:nvGrpSpPr>
        <p:grpSpPr>
          <a:xfrm>
            <a:off x="8433816" y="1087903"/>
            <a:ext cx="3758184" cy="2113350"/>
            <a:chOff x="8254925" y="1077934"/>
            <a:chExt cx="3758184" cy="2113350"/>
          </a:xfrm>
        </p:grpSpPr>
        <p:pic>
          <p:nvPicPr>
            <p:cNvPr id="27" name="Picture 26">
              <a:extLst>
                <a:ext uri="{FF2B5EF4-FFF2-40B4-BE49-F238E27FC236}">
                  <a16:creationId xmlns:a16="http://schemas.microsoft.com/office/drawing/2014/main" id="{36FDBD34-50FE-4FA6-9B10-5C8D4239CF7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254925" y="1077936"/>
              <a:ext cx="3758184" cy="2113347"/>
            </a:xfrm>
            <a:prstGeom prst="rect">
              <a:avLst/>
            </a:prstGeom>
          </p:spPr>
        </p:pic>
        <p:sp>
          <p:nvSpPr>
            <p:cNvPr id="28" name="Rectangle 27">
              <a:extLst>
                <a:ext uri="{FF2B5EF4-FFF2-40B4-BE49-F238E27FC236}">
                  <a16:creationId xmlns:a16="http://schemas.microsoft.com/office/drawing/2014/main" id="{91FDFE9A-E339-4085-960E-1C67A0B79590}"/>
                </a:ext>
              </a:extLst>
            </p:cNvPr>
            <p:cNvSpPr/>
            <p:nvPr/>
          </p:nvSpPr>
          <p:spPr>
            <a:xfrm flipH="1">
              <a:off x="8254925" y="1077934"/>
              <a:ext cx="2598381" cy="2113350"/>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863549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7FEB3E2A-D8E4-46B5-3538-31BD09D60911}"/>
              </a:ext>
            </a:extLst>
          </p:cNvPr>
          <p:cNvSpPr/>
          <p:nvPr/>
        </p:nvSpPr>
        <p:spPr>
          <a:xfrm>
            <a:off x="442451" y="1704284"/>
            <a:ext cx="4572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81" b="1">
                <a:solidFill>
                  <a:schemeClr val="bg1"/>
                </a:solidFill>
                <a:latin typeface="Arial" panose="020B0604020202020204" pitchFamily="34" charset="0"/>
                <a:cs typeface="Arial" panose="020B0604020202020204" pitchFamily="34" charset="0"/>
              </a:rPr>
              <a:t>सुरक्षा के लिए हमारी प्रतिबद्धता</a:t>
            </a:r>
          </a:p>
        </p:txBody>
      </p:sp>
      <p:sp>
        <p:nvSpPr>
          <p:cNvPr id="6" name="Arrow: Pentagon 5">
            <a:extLst>
              <a:ext uri="{FF2B5EF4-FFF2-40B4-BE49-F238E27FC236}">
                <a16:creationId xmlns:a16="http://schemas.microsoft.com/office/drawing/2014/main" id="{ED40876D-AB57-D86F-1E44-1A4D83D57B3A}"/>
              </a:ext>
            </a:extLst>
          </p:cNvPr>
          <p:cNvSpPr/>
          <p:nvPr/>
        </p:nvSpPr>
        <p:spPr>
          <a:xfrm>
            <a:off x="442451" y="2244356"/>
            <a:ext cx="5029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81" b="1">
                <a:solidFill>
                  <a:schemeClr val="bg1"/>
                </a:solidFill>
                <a:latin typeface="Arial" panose="020B0604020202020204" pitchFamily="34" charset="0"/>
                <a:cs typeface="Arial" panose="020B0604020202020204" pitchFamily="34" charset="0"/>
              </a:rPr>
              <a:t>हमारी सुरक्षा यात्रा</a:t>
            </a:r>
          </a:p>
        </p:txBody>
      </p:sp>
      <p:sp>
        <p:nvSpPr>
          <p:cNvPr id="7" name="Arrow: Pentagon 6">
            <a:extLst>
              <a:ext uri="{FF2B5EF4-FFF2-40B4-BE49-F238E27FC236}">
                <a16:creationId xmlns:a16="http://schemas.microsoft.com/office/drawing/2014/main" id="{5D5780F3-4B9B-7346-2C85-59069685659F}"/>
              </a:ext>
            </a:extLst>
          </p:cNvPr>
          <p:cNvSpPr/>
          <p:nvPr/>
        </p:nvSpPr>
        <p:spPr>
          <a:xfrm>
            <a:off x="442451" y="2784428"/>
            <a:ext cx="54864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81" b="1">
                <a:solidFill>
                  <a:schemeClr val="bg1"/>
                </a:solidFill>
                <a:latin typeface="Arial" panose="020B0604020202020204" pitchFamily="34" charset="0"/>
                <a:cs typeface="Arial" panose="020B0604020202020204" pitchFamily="34" charset="0"/>
              </a:rPr>
              <a:t>हमारी सुरक्षा संस्कृति के स्तम्भ – सुरक्षा नीति</a:t>
            </a:r>
          </a:p>
        </p:txBody>
      </p:sp>
      <p:sp>
        <p:nvSpPr>
          <p:cNvPr id="8" name="Arrow: Pentagon 7">
            <a:extLst>
              <a:ext uri="{FF2B5EF4-FFF2-40B4-BE49-F238E27FC236}">
                <a16:creationId xmlns:a16="http://schemas.microsoft.com/office/drawing/2014/main" id="{3155C707-374A-8AF6-711E-4052FD808BCD}"/>
              </a:ext>
            </a:extLst>
          </p:cNvPr>
          <p:cNvSpPr/>
          <p:nvPr/>
        </p:nvSpPr>
        <p:spPr>
          <a:xfrm>
            <a:off x="442451" y="3324500"/>
            <a:ext cx="59436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81" b="1">
                <a:solidFill>
                  <a:schemeClr val="bg1"/>
                </a:solidFill>
                <a:latin typeface="Arial" panose="020B0604020202020204" pitchFamily="34" charset="0"/>
                <a:cs typeface="Arial" panose="020B0604020202020204" pitchFamily="34" charset="0"/>
              </a:rPr>
              <a:t>हमारी सुरक्षा संस्कृति के स्तम्भ – जीवन रक्षक नियम</a:t>
            </a:r>
          </a:p>
        </p:txBody>
      </p:sp>
      <p:sp>
        <p:nvSpPr>
          <p:cNvPr id="9" name="Arrow: Pentagon 8">
            <a:extLst>
              <a:ext uri="{FF2B5EF4-FFF2-40B4-BE49-F238E27FC236}">
                <a16:creationId xmlns:a16="http://schemas.microsoft.com/office/drawing/2014/main" id="{EB2C0E3A-CCB2-74F0-935A-A7CE609B8DD8}"/>
              </a:ext>
            </a:extLst>
          </p:cNvPr>
          <p:cNvSpPr/>
          <p:nvPr/>
        </p:nvSpPr>
        <p:spPr>
          <a:xfrm>
            <a:off x="442451" y="3864572"/>
            <a:ext cx="64008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81" b="1">
                <a:solidFill>
                  <a:schemeClr val="bg1"/>
                </a:solidFill>
                <a:latin typeface="Arial" panose="020B0604020202020204" pitchFamily="34" charset="0"/>
                <a:cs typeface="Arial" panose="020B0604020202020204" pitchFamily="34" charset="0"/>
              </a:rPr>
              <a:t>हमारी सुरक्षा संस्कृति के स्तम्भ – कार्यस्थलीय संगठन</a:t>
            </a:r>
          </a:p>
        </p:txBody>
      </p:sp>
      <p:sp>
        <p:nvSpPr>
          <p:cNvPr id="10" name="Arrow: Pentagon 9">
            <a:extLst>
              <a:ext uri="{FF2B5EF4-FFF2-40B4-BE49-F238E27FC236}">
                <a16:creationId xmlns:a16="http://schemas.microsoft.com/office/drawing/2014/main" id="{2A1ADE7B-E79C-6B47-D544-E356DE9B3A4D}"/>
              </a:ext>
            </a:extLst>
          </p:cNvPr>
          <p:cNvSpPr/>
          <p:nvPr/>
        </p:nvSpPr>
        <p:spPr>
          <a:xfrm>
            <a:off x="442451" y="4404644"/>
            <a:ext cx="6858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81" b="1">
                <a:solidFill>
                  <a:schemeClr val="bg1"/>
                </a:solidFill>
                <a:latin typeface="Arial" panose="020B0604020202020204" pitchFamily="34" charset="0"/>
                <a:cs typeface="Arial" panose="020B0604020202020204" pitchFamily="34" charset="0"/>
              </a:rPr>
              <a:t>सुरक्षा संस्कृति की रचना</a:t>
            </a:r>
          </a:p>
        </p:txBody>
      </p:sp>
      <p:sp>
        <p:nvSpPr>
          <p:cNvPr id="11" name="Arrow: Pentagon 10">
            <a:extLst>
              <a:ext uri="{FF2B5EF4-FFF2-40B4-BE49-F238E27FC236}">
                <a16:creationId xmlns:a16="http://schemas.microsoft.com/office/drawing/2014/main" id="{BFD16266-15F8-DCA3-F15B-B4768683AB85}"/>
              </a:ext>
            </a:extLst>
          </p:cNvPr>
          <p:cNvSpPr/>
          <p:nvPr/>
        </p:nvSpPr>
        <p:spPr>
          <a:xfrm>
            <a:off x="442451" y="4944719"/>
            <a:ext cx="7315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81" b="1">
                <a:solidFill>
                  <a:schemeClr val="bg1"/>
                </a:solidFill>
                <a:latin typeface="Arial" panose="020B0604020202020204" pitchFamily="34" charset="0"/>
                <a:cs typeface="Arial" panose="020B0604020202020204" pitchFamily="34" charset="0"/>
              </a:rPr>
              <a:t>सुरक्षा नेतृत्व</a:t>
            </a:r>
          </a:p>
        </p:txBody>
      </p:sp>
      <p:cxnSp>
        <p:nvCxnSpPr>
          <p:cNvPr id="15" name="Straight Connector 14">
            <a:extLst>
              <a:ext uri="{FF2B5EF4-FFF2-40B4-BE49-F238E27FC236}">
                <a16:creationId xmlns:a16="http://schemas.microsoft.com/office/drawing/2014/main" id="{87CC7B33-BBA2-CA7D-9AED-3D48618A2545}"/>
              </a:ext>
            </a:extLst>
          </p:cNvPr>
          <p:cNvCxnSpPr/>
          <p:nvPr/>
        </p:nvCxnSpPr>
        <p:spPr>
          <a:xfrm>
            <a:off x="442451" y="1626329"/>
            <a:ext cx="3886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D259062-18D5-97B8-F567-4D1A17631F3E}"/>
              </a:ext>
            </a:extLst>
          </p:cNvPr>
          <p:cNvCxnSpPr/>
          <p:nvPr/>
        </p:nvCxnSpPr>
        <p:spPr>
          <a:xfrm>
            <a:off x="442451" y="3251460"/>
            <a:ext cx="52578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082ED6-2DDE-72C6-F8D5-48C955587B67}"/>
              </a:ext>
            </a:extLst>
          </p:cNvPr>
          <p:cNvCxnSpPr/>
          <p:nvPr/>
        </p:nvCxnSpPr>
        <p:spPr>
          <a:xfrm>
            <a:off x="442451" y="4326687"/>
            <a:ext cx="6172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FDC1B7-ACED-6FA2-F27B-2E4D43340A12}"/>
              </a:ext>
            </a:extLst>
          </p:cNvPr>
          <p:cNvCxnSpPr/>
          <p:nvPr/>
        </p:nvCxnSpPr>
        <p:spPr>
          <a:xfrm>
            <a:off x="442451" y="3786615"/>
            <a:ext cx="5715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CDB822-B099-C3DD-B798-AD65EC7A378F}"/>
              </a:ext>
            </a:extLst>
          </p:cNvPr>
          <p:cNvCxnSpPr/>
          <p:nvPr/>
        </p:nvCxnSpPr>
        <p:spPr>
          <a:xfrm>
            <a:off x="442451" y="4870974"/>
            <a:ext cx="6629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DD4F403-FCAC-7965-69E5-D5B2BD5B6A6B}"/>
              </a:ext>
            </a:extLst>
          </p:cNvPr>
          <p:cNvCxnSpPr/>
          <p:nvPr/>
        </p:nvCxnSpPr>
        <p:spPr>
          <a:xfrm>
            <a:off x="442451" y="2171316"/>
            <a:ext cx="4343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A770481-1AAF-4714-8E1B-A2964D30FC22}"/>
              </a:ext>
            </a:extLst>
          </p:cNvPr>
          <p:cNvCxnSpPr/>
          <p:nvPr/>
        </p:nvCxnSpPr>
        <p:spPr>
          <a:xfrm>
            <a:off x="442451" y="2706472"/>
            <a:ext cx="4800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056FC9-7A98-405B-2C7D-98065420962D}"/>
              </a:ext>
            </a:extLst>
          </p:cNvPr>
          <p:cNvCxnSpPr/>
          <p:nvPr/>
        </p:nvCxnSpPr>
        <p:spPr>
          <a:xfrm>
            <a:off x="442451" y="5406832"/>
            <a:ext cx="7086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63130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81"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वैश्विक सुरक्षा समीक्षा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E3D4C83F-0205-470F-A02D-DF0DFC487D03}" type="slidenum">
              <a:rPr lang="en-US" smtClean="0"/>
              <a:t>20</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81"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सुरक्षा के लिए कदम बढ़ाएँ</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C5A6CF2-F5F7-4283-A351-EECA7F9D8AB1}"/>
              </a:ext>
            </a:extLst>
          </p:cNvPr>
          <p:cNvSpPr/>
          <p:nvPr/>
        </p:nvSpPr>
        <p:spPr>
          <a:xfrm>
            <a:off x="323626" y="2724190"/>
            <a:ext cx="7125149" cy="2898496"/>
          </a:xfrm>
          <a:prstGeom prst="rect">
            <a:avLst/>
          </a:prstGeom>
        </p:spPr>
        <p:txBody>
          <a:bodyPr wrap="square">
            <a:spAutoFit/>
          </a:bodyPr>
          <a:lstStyle/>
          <a:p>
            <a:pPr algn="ctr">
              <a:spcAft>
                <a:spcPts val="1200"/>
              </a:spcAft>
              <a:defRPr b="0" i="0"/>
            </a:pPr>
            <a:r>
              <a:rPr lang="1081" sz="3600" b="1">
                <a:solidFill>
                  <a:srgbClr val="0033A0"/>
                </a:solidFill>
                <a:latin typeface="Arial" panose="020B0604020202020204" pitchFamily="34" charset="0"/>
                <a:cs typeface="Arial" panose="020B0604020202020204" pitchFamily="34" charset="0"/>
              </a:rPr>
              <a:t>आप कौन-से कदम </a:t>
            </a:r>
            <a:r>
              <a:rPr lang="1081" sz="3600" b="1">
                <a:solidFill>
                  <a:srgbClr val="84BD00"/>
                </a:solidFill>
                <a:latin typeface="Arial" panose="020B0604020202020204" pitchFamily="34" charset="0"/>
                <a:cs typeface="Arial" panose="020B0604020202020204" pitchFamily="34" charset="0"/>
              </a:rPr>
              <a:t>उठाएंगे?</a:t>
            </a:r>
            <a:br>
              <a:rPr lang="1081" sz="3600" b="1">
                <a:solidFill>
                  <a:srgbClr val="0033A0"/>
                </a:solidFill>
                <a:latin typeface="Arial" panose="020B0604020202020204" pitchFamily="34" charset="0"/>
                <a:cs typeface="Arial" panose="020B0604020202020204" pitchFamily="34" charset="0"/>
              </a:rPr>
            </a:br>
            <a:endParaRPr lang="en-US" sz="2000" b="1" i="1">
              <a:solidFill>
                <a:srgbClr val="0033A0"/>
              </a:solidFill>
              <a:latin typeface="Arial" panose="020B0604020202020204" pitchFamily="34" charset="0"/>
              <a:cs typeface="Arial" panose="020B0604020202020204" pitchFamily="34" charset="0"/>
            </a:endParaRPr>
          </a:p>
          <a:p>
            <a:pPr algn="ctr">
              <a:spcAft>
                <a:spcPts val="1200"/>
              </a:spcAft>
              <a:defRPr b="0" i="0"/>
            </a:pPr>
            <a:r>
              <a:rPr lang="1081" sz="3600" b="1">
                <a:solidFill>
                  <a:srgbClr val="0033A0"/>
                </a:solidFill>
                <a:latin typeface="Arial" panose="020B0604020202020204" pitchFamily="34" charset="0"/>
                <a:cs typeface="Arial" panose="020B0604020202020204" pitchFamily="34" charset="0"/>
              </a:rPr>
              <a:t>अब समय आ गया है ...</a:t>
            </a:r>
          </a:p>
          <a:p>
            <a:pPr algn="ctr">
              <a:spcAft>
                <a:spcPts val="1200"/>
              </a:spcAft>
              <a:defRPr b="0" i="0"/>
            </a:pPr>
            <a:r>
              <a:rPr lang="1081" sz="3600" b="1" i="1">
                <a:solidFill>
                  <a:srgbClr val="84BD00"/>
                </a:solidFill>
                <a:latin typeface="Arial" panose="020B0604020202020204" pitchFamily="34" charset="0"/>
                <a:cs typeface="Arial" panose="020B0604020202020204" pitchFamily="34" charset="0"/>
              </a:rPr>
              <a:t>“सुरक्षा के लिए कदम बढ़ाएँ”</a:t>
            </a:r>
          </a:p>
        </p:txBody>
      </p:sp>
      <p:pic>
        <p:nvPicPr>
          <p:cNvPr id="2" name="Picture 1">
            <a:extLst>
              <a:ext uri="{FF2B5EF4-FFF2-40B4-BE49-F238E27FC236}">
                <a16:creationId xmlns:a16="http://schemas.microsoft.com/office/drawing/2014/main" id="{8E7EFE7C-9DD9-F920-8481-BD744CFE903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97288" y="923924"/>
            <a:ext cx="4395019" cy="5312812"/>
          </a:xfrm>
          <a:prstGeom prst="rect">
            <a:avLst/>
          </a:prstGeom>
        </p:spPr>
      </p:pic>
      <p:sp>
        <p:nvSpPr>
          <p:cNvPr id="8" name="Rectangle 7">
            <a:extLst>
              <a:ext uri="{FF2B5EF4-FFF2-40B4-BE49-F238E27FC236}">
                <a16:creationId xmlns:a16="http://schemas.microsoft.com/office/drawing/2014/main" id="{A4CFECC5-76B7-865A-520A-0A0A3D43A83F}"/>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78537F-B677-86E5-8589-A8C97B16DB69}"/>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2B7530-5012-135E-C949-689CB3E8D7C8}"/>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7063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BC5C22A-60FE-3F64-D330-03FD567B5D4F}"/>
              </a:ext>
            </a:extLst>
          </p:cNvPr>
          <p:cNvGrpSpPr/>
          <p:nvPr/>
        </p:nvGrpSpPr>
        <p:grpSpPr>
          <a:xfrm>
            <a:off x="918662" y="3429000"/>
            <a:ext cx="5822924" cy="2193109"/>
            <a:chOff x="2201532" y="2952144"/>
            <a:chExt cx="3808162" cy="2193109"/>
          </a:xfrm>
        </p:grpSpPr>
        <p:sp>
          <p:nvSpPr>
            <p:cNvPr id="8" name="Rectangle 7">
              <a:extLst>
                <a:ext uri="{FF2B5EF4-FFF2-40B4-BE49-F238E27FC236}">
                  <a16:creationId xmlns:a16="http://schemas.microsoft.com/office/drawing/2014/main" id="{67501866-3EC0-A386-C72C-867D7EB44ED5}"/>
                </a:ext>
              </a:extLst>
            </p:cNvPr>
            <p:cNvSpPr/>
            <p:nvPr/>
          </p:nvSpPr>
          <p:spPr>
            <a:xfrm rot="10800000">
              <a:off x="5250944" y="3223093"/>
              <a:ext cx="758750" cy="1922160"/>
            </a:xfrm>
            <a:prstGeom prst="rect">
              <a:avLst/>
            </a:prstGeom>
            <a:noFill/>
          </p:spPr>
          <p:txBody>
            <a:bodyPr wrap="square">
              <a:spAutoFit/>
            </a:bodyPr>
            <a:lstStyle/>
            <a:p>
              <a:pPr>
                <a:defRPr b="0" i="0"/>
              </a:pPr>
              <a:r>
                <a:rPr lang="1081" sz="12000" b="1">
                  <a:solidFill>
                    <a:srgbClr val="84BD00">
                      <a:alpha val="20000"/>
                    </a:srgbClr>
                  </a:solidFill>
                  <a:latin typeface="Acme Gothic" panose="00000500000000000000" pitchFamily="50" charset="0"/>
                  <a:cs typeface="Arial" panose="020B0604020202020204" pitchFamily="34" charset="0"/>
                </a:rPr>
                <a:t>“</a:t>
              </a:r>
            </a:p>
          </p:txBody>
        </p:sp>
        <p:sp>
          <p:nvSpPr>
            <p:cNvPr id="9" name="Rectangle 8">
              <a:extLst>
                <a:ext uri="{FF2B5EF4-FFF2-40B4-BE49-F238E27FC236}">
                  <a16:creationId xmlns:a16="http://schemas.microsoft.com/office/drawing/2014/main" id="{21B89D6E-3C00-42CA-3D06-0AB6A1C9218C}"/>
                </a:ext>
              </a:extLst>
            </p:cNvPr>
            <p:cNvSpPr/>
            <p:nvPr/>
          </p:nvSpPr>
          <p:spPr>
            <a:xfrm>
              <a:off x="2201532" y="2952144"/>
              <a:ext cx="758742" cy="1922160"/>
            </a:xfrm>
            <a:prstGeom prst="rect">
              <a:avLst/>
            </a:prstGeom>
            <a:noFill/>
          </p:spPr>
          <p:txBody>
            <a:bodyPr wrap="square">
              <a:spAutoFit/>
            </a:bodyPr>
            <a:lstStyle/>
            <a:p>
              <a:pPr>
                <a:defRPr b="0" i="0"/>
              </a:pPr>
              <a:r>
                <a:rPr lang="1081" sz="12000" b="1">
                  <a:solidFill>
                    <a:srgbClr val="84BD00">
                      <a:alpha val="20000"/>
                    </a:srgbClr>
                  </a:solidFill>
                  <a:latin typeface="Acme Gothic" panose="00000500000000000000" pitchFamily="50" charset="0"/>
                  <a:cs typeface="Arial" panose="020B0604020202020204" pitchFamily="34" charset="0"/>
                </a:rPr>
                <a:t>“</a:t>
              </a:r>
            </a:p>
          </p:txBody>
        </p:sp>
        <p:sp>
          <p:nvSpPr>
            <p:cNvPr id="10" name="Rectangle 9">
              <a:extLst>
                <a:ext uri="{FF2B5EF4-FFF2-40B4-BE49-F238E27FC236}">
                  <a16:creationId xmlns:a16="http://schemas.microsoft.com/office/drawing/2014/main" id="{6EE39A9F-B7DA-20FB-92B4-1F1072597373}"/>
                </a:ext>
              </a:extLst>
            </p:cNvPr>
            <p:cNvSpPr/>
            <p:nvPr/>
          </p:nvSpPr>
          <p:spPr>
            <a:xfrm>
              <a:off x="2201533" y="3483452"/>
              <a:ext cx="3670719" cy="1046440"/>
            </a:xfrm>
            <a:prstGeom prst="rect">
              <a:avLst/>
            </a:prstGeom>
          </p:spPr>
          <p:txBody>
            <a:bodyPr wrap="square">
              <a:spAutoFit/>
            </a:bodyPr>
            <a:lstStyle/>
            <a:p>
              <a:pPr algn="ctr">
                <a:defRPr b="0" i="0"/>
              </a:pPr>
              <a:r>
                <a:rPr lang="1081" sz="1600">
                  <a:solidFill>
                    <a:schemeClr val="tx1">
                      <a:lumMod val="50000"/>
                      <a:lumOff val="50000"/>
                    </a:schemeClr>
                  </a:solidFill>
                  <a:latin typeface="Arial" panose="020B0604020202020204" pitchFamily="34" charset="0"/>
                  <a:cs typeface="Arial" panose="020B0604020202020204" pitchFamily="34" charset="0"/>
                </a:rPr>
                <a:t>एक कंपनी के रूप में, यह सुनिश्चित करना हमारा नैतिक कर्तव्य है कि हर कर्मचारी, हर रोज, सुरक्षित अपने घर वापस लौटे।</a:t>
              </a:r>
            </a:p>
            <a:p>
              <a:pPr algn="ctr">
                <a:defRPr b="0" i="0"/>
              </a:pPr>
              <a:r>
                <a:rPr lang="1081" sz="1600">
                  <a:solidFill>
                    <a:schemeClr val="tx1">
                      <a:lumMod val="50000"/>
                      <a:lumOff val="50000"/>
                    </a:schemeClr>
                  </a:solidFill>
                  <a:latin typeface="Arial" panose="020B0604020202020204" pitchFamily="34" charset="0"/>
                  <a:cs typeface="Arial" panose="020B0604020202020204" pitchFamily="34" charset="0"/>
                </a:rPr>
                <a:t>हमारे द्वारा लिए जाने वाले प्रत्येक निर्णय में सुरक्षा एक महत्वपूर्ण तत्व है।</a:t>
              </a:r>
            </a:p>
            <a:p>
              <a:pPr algn="ctr">
                <a:defRPr b="0" i="0"/>
              </a:pPr>
              <a:r>
                <a:rPr lang="1081" sz="1400" i="1">
                  <a:solidFill>
                    <a:schemeClr val="tx1">
                      <a:lumMod val="50000"/>
                      <a:lumOff val="50000"/>
                    </a:schemeClr>
                  </a:solidFill>
                  <a:latin typeface="Arial" panose="020B0604020202020204" pitchFamily="34" charset="0"/>
                  <a:cs typeface="Arial" panose="020B0604020202020204" pitchFamily="34" charset="0"/>
                </a:rPr>
                <a:t>– मार्क बर्गेस (Mark Burgess), अध्यक्ष एवं CEO</a:t>
              </a:r>
            </a:p>
          </p:txBody>
        </p:sp>
      </p:grpSp>
      <p:sp>
        <p:nvSpPr>
          <p:cNvPr id="11" name="TextBox 10">
            <a:extLst>
              <a:ext uri="{FF2B5EF4-FFF2-40B4-BE49-F238E27FC236}">
                <a16:creationId xmlns:a16="http://schemas.microsoft.com/office/drawing/2014/main" id="{7D069281-99D8-0643-5301-FC8ACE8238AC}"/>
              </a:ext>
            </a:extLst>
          </p:cNvPr>
          <p:cNvSpPr txBox="1"/>
          <p:nvPr/>
        </p:nvSpPr>
        <p:spPr>
          <a:xfrm>
            <a:off x="497711" y="1667439"/>
            <a:ext cx="7058003" cy="2562880"/>
          </a:xfrm>
          <a:prstGeom prst="rect">
            <a:avLst/>
          </a:prstGeom>
          <a:noFill/>
        </p:spPr>
        <p:txBody>
          <a:bodyPr wrap="square">
            <a:spAutoFit/>
          </a:bodyPr>
          <a:lstStyle/>
          <a:p>
            <a:pPr marL="285750" indent="-285750" algn="l">
              <a:lnSpc>
                <a:spcPct val="150000"/>
              </a:lnSpc>
              <a:buClr>
                <a:srgbClr val="84BD00"/>
              </a:buClr>
              <a:buSzPct val="125000"/>
              <a:buFont typeface="Wingdings" panose="05000000000000000000" pitchFamily="2" charset="2"/>
              <a:buChar char="ü"/>
              <a:defRPr b="0" i="0"/>
            </a:pPr>
            <a:r>
              <a:rPr lang="1081">
                <a:latin typeface="Arial" panose="020B0604020202020204" pitchFamily="34" charset="0"/>
                <a:cs typeface="Arial" panose="020B0604020202020204" pitchFamily="34" charset="0"/>
              </a:rPr>
              <a:t>कुछ भी इस योग्य नहीं है कि उसके कारण आहत हुआ जाए।</a:t>
            </a:r>
          </a:p>
          <a:p>
            <a:pPr marL="285750" indent="-285750" algn="l">
              <a:lnSpc>
                <a:spcPct val="150000"/>
              </a:lnSpc>
              <a:buClr>
                <a:srgbClr val="84BD00"/>
              </a:buClr>
              <a:buSzPct val="125000"/>
              <a:buFont typeface="Wingdings" panose="05000000000000000000" pitchFamily="2" charset="2"/>
              <a:buChar char="ü"/>
              <a:defRPr b="0" i="0"/>
            </a:pPr>
            <a:r>
              <a:rPr lang="1081">
                <a:latin typeface="Arial" panose="020B0604020202020204" pitchFamily="34" charset="0"/>
                <a:cs typeface="Arial" panose="020B0604020202020204" pitchFamily="34" charset="0"/>
              </a:rPr>
              <a:t>सभी अभिघातों (चोटों) की रोकथाम की जा सकती है।</a:t>
            </a:r>
          </a:p>
          <a:p>
            <a:pPr marL="285750" indent="-285750" algn="l">
              <a:lnSpc>
                <a:spcPct val="150000"/>
              </a:lnSpc>
              <a:buClr>
                <a:srgbClr val="84BD00"/>
              </a:buClr>
              <a:buSzPct val="125000"/>
              <a:buFont typeface="Wingdings" panose="05000000000000000000" pitchFamily="2" charset="2"/>
              <a:buChar char="ü"/>
              <a:defRPr b="0" i="0"/>
            </a:pPr>
            <a:r>
              <a:rPr lang="1081">
                <a:latin typeface="Arial" panose="020B0604020202020204" pitchFamily="34" charset="0"/>
                <a:cs typeface="Arial" panose="020B0604020202020204" pitchFamily="34" charset="0"/>
              </a:rPr>
              <a:t>सुरक्षा का प्रबंधन किया जाएगा।</a:t>
            </a:r>
          </a:p>
          <a:p>
            <a:pPr marL="285750" indent="-285750" algn="l">
              <a:lnSpc>
                <a:spcPct val="150000"/>
              </a:lnSpc>
              <a:buClr>
                <a:srgbClr val="84BD00"/>
              </a:buClr>
              <a:buSzPct val="125000"/>
              <a:buFont typeface="Wingdings" panose="05000000000000000000" pitchFamily="2" charset="2"/>
              <a:buChar char="ü"/>
              <a:defRPr b="0" i="0"/>
            </a:pPr>
            <a:r>
              <a:rPr lang="1081">
                <a:latin typeface="Arial" panose="020B0604020202020204" pitchFamily="34" charset="0"/>
                <a:cs typeface="Arial" panose="020B0604020202020204" pitchFamily="34" charset="0"/>
              </a:rPr>
              <a:t>सुरक्षित व्यवहार सभी कर्मचारियों के लिए नौकरी की एक शर्त है।</a:t>
            </a:r>
          </a:p>
        </p:txBody>
      </p:sp>
      <p:pic>
        <p:nvPicPr>
          <p:cNvPr id="2" name="Picture 1">
            <a:extLst>
              <a:ext uri="{FF2B5EF4-FFF2-40B4-BE49-F238E27FC236}">
                <a16:creationId xmlns:a16="http://schemas.microsoft.com/office/drawing/2014/main" id="{6A22E01F-33C6-416B-DD9A-2D4443821A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20050" y="934258"/>
            <a:ext cx="4171949" cy="5311425"/>
          </a:xfrm>
          <a:prstGeom prst="rect">
            <a:avLst/>
          </a:prstGeom>
        </p:spPr>
      </p:pic>
      <p:sp>
        <p:nvSpPr>
          <p:cNvPr id="4" name="Rectangle 3">
            <a:extLst>
              <a:ext uri="{FF2B5EF4-FFF2-40B4-BE49-F238E27FC236}">
                <a16:creationId xmlns:a16="http://schemas.microsoft.com/office/drawing/2014/main" id="{A728602C-AF9A-06C8-1097-D858633E2663}"/>
              </a:ext>
            </a:extLst>
          </p:cNvPr>
          <p:cNvSpPr/>
          <p:nvPr/>
        </p:nvSpPr>
        <p:spPr>
          <a:xfrm flipH="1">
            <a:off x="8020047" y="934258"/>
            <a:ext cx="2377440" cy="5311425"/>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E11BEBF-DF76-5E3D-C077-E90819D5F8D1}"/>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67A89DE-3B68-91ED-1FE4-0206C868EFAC}"/>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107C2F1-C247-6520-EA6F-2E94F9662346}"/>
              </a:ext>
            </a:extLst>
          </p:cNvPr>
          <p:cNvSpPr txBox="1"/>
          <p:nvPr/>
        </p:nvSpPr>
        <p:spPr>
          <a:xfrm>
            <a:off x="497711" y="1048598"/>
            <a:ext cx="7747362" cy="823783"/>
          </a:xfrm>
          <a:prstGeom prst="rect">
            <a:avLst/>
          </a:prstGeom>
          <a:noFill/>
        </p:spPr>
        <p:txBody>
          <a:bodyPr wrap="square">
            <a:spAutoFit/>
          </a:bodyPr>
          <a:lstStyle/>
          <a:p>
            <a:pPr algn="l">
              <a:defRPr b="0" i="0"/>
            </a:pPr>
            <a:r>
              <a:rPr lang="1081" sz="2400" b="1">
                <a:solidFill>
                  <a:srgbClr val="0033A0"/>
                </a:solidFill>
                <a:latin typeface="Arial" panose="020B0604020202020204" pitchFamily="34" charset="0"/>
                <a:cs typeface="Arial" panose="020B0604020202020204" pitchFamily="34" charset="0"/>
              </a:rPr>
              <a:t>एक प्रमुख मूल्य के रूप में सुरक्षा के लिए हमारी प्रतिबद्धता</a:t>
            </a:r>
          </a:p>
        </p:txBody>
      </p:sp>
    </p:spTree>
    <p:extLst>
      <p:ext uri="{BB962C8B-B14F-4D97-AF65-F5344CB8AC3E}">
        <p14:creationId xmlns:p14="http://schemas.microsoft.com/office/powerpoint/2010/main" val="37338209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1081" sz="3600" b="1">
                <a:solidFill>
                  <a:srgbClr val="0033A0"/>
                </a:solidFill>
                <a:latin typeface="Arial" panose="020B0604020202020204" pitchFamily="34" charset="0"/>
                <a:cs typeface="Arial" panose="020B0604020202020204" pitchFamily="34" charset="0"/>
              </a:rPr>
              <a:t>वर्तमान स्थिति</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0223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81"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वैश्विक सुरक्षा समीक्षा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C80F72B5-1FFD-428A-AC6B-02D17FA6C5D8}" type="slidenum">
              <a:rPr lang="en-US" smtClean="0"/>
              <a:t>5</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81"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सुरक्षा के लिए कदम बढ़ाएँ</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1081" sz="2400" b="1">
                <a:solidFill>
                  <a:srgbClr val="0033A0"/>
                </a:solidFill>
                <a:latin typeface="Arial" panose="020B0604020202020204" pitchFamily="34" charset="0"/>
                <a:ea typeface="+mn-ea"/>
                <a:cs typeface="Arial" panose="020B0604020202020204" pitchFamily="34" charset="0"/>
              </a:rPr>
              <a:t>हमारी सुरक्षा यात्रा</a:t>
            </a:r>
            <a:br>
              <a:rPr lang="1081" sz="2400" b="1">
                <a:solidFill>
                  <a:srgbClr val="0033A0"/>
                </a:solidFill>
                <a:latin typeface="Arial" panose="020B0604020202020204" pitchFamily="34" charset="0"/>
                <a:ea typeface="+mn-ea"/>
                <a:cs typeface="Arial" panose="020B0604020202020204" pitchFamily="34" charset="0"/>
              </a:rPr>
            </a:br>
            <a:endParaRPr lang="en-US" sz="1800">
              <a:highlight>
                <a:srgbClr val="FFFF00"/>
              </a:highlight>
              <a:latin typeface="Arial" panose="020B0604020202020204" pitchFamily="34" charset="0"/>
              <a:ea typeface="+mn-ea"/>
              <a:cs typeface="Arial" panose="020B0604020202020204" pitchFamily="34" charset="0"/>
            </a:endParaRPr>
          </a:p>
        </p:txBody>
      </p:sp>
      <p:graphicFrame>
        <p:nvGraphicFramePr>
          <p:cNvPr id="12" name="Chart 11">
            <a:extLst>
              <a:ext uri="{FF2B5EF4-FFF2-40B4-BE49-F238E27FC236}">
                <a16:creationId xmlns:a16="http://schemas.microsoft.com/office/drawing/2014/main" id="{A4A7C3A7-27E6-0F66-9A79-3AD4485CFD2B}"/>
              </a:ext>
            </a:extLst>
          </p:cNvPr>
          <p:cNvGraphicFramePr/>
          <p:nvPr>
            <p:extLst>
              <p:ext uri="{D42A27DB-BD31-4B8C-83A1-F6EECF244321}">
                <p14:modId xmlns:p14="http://schemas.microsoft.com/office/powerpoint/2010/main" val="3324257044"/>
              </p:ext>
            </p:extLst>
          </p:nvPr>
        </p:nvGraphicFramePr>
        <p:xfrm>
          <a:off x="285144" y="2217571"/>
          <a:ext cx="3727733" cy="248515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3482295F-985A-B6A5-9A8E-0A250BAC2660}"/>
              </a:ext>
            </a:extLst>
          </p:cNvPr>
          <p:cNvGraphicFramePr/>
          <p:nvPr>
            <p:extLst>
              <p:ext uri="{D42A27DB-BD31-4B8C-83A1-F6EECF244321}">
                <p14:modId xmlns:p14="http://schemas.microsoft.com/office/powerpoint/2010/main" val="896003216"/>
              </p:ext>
            </p:extLst>
          </p:nvPr>
        </p:nvGraphicFramePr>
        <p:xfrm>
          <a:off x="8186622" y="2217571"/>
          <a:ext cx="3727733" cy="2485155"/>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Box 26">
            <a:extLst>
              <a:ext uri="{FF2B5EF4-FFF2-40B4-BE49-F238E27FC236}">
                <a16:creationId xmlns:a16="http://schemas.microsoft.com/office/drawing/2014/main" id="{1B90EA53-4CE2-509E-0366-79D4AC1C9CAB}"/>
              </a:ext>
            </a:extLst>
          </p:cNvPr>
          <p:cNvSpPr txBox="1"/>
          <p:nvPr/>
        </p:nvSpPr>
        <p:spPr>
          <a:xfrm>
            <a:off x="4563895" y="2217571"/>
            <a:ext cx="2928021" cy="335615"/>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1081" sz="1600"/>
              <a:t>2020 से वर्तमान कमी</a:t>
            </a:r>
          </a:p>
        </p:txBody>
      </p:sp>
      <p:grpSp>
        <p:nvGrpSpPr>
          <p:cNvPr id="23" name="Group 22">
            <a:extLst>
              <a:ext uri="{FF2B5EF4-FFF2-40B4-BE49-F238E27FC236}">
                <a16:creationId xmlns:a16="http://schemas.microsoft.com/office/drawing/2014/main" id="{DDBA3540-46CD-B7DB-3DE7-459F3927DEE4}"/>
              </a:ext>
            </a:extLst>
          </p:cNvPr>
          <p:cNvGrpSpPr/>
          <p:nvPr/>
        </p:nvGrpSpPr>
        <p:grpSpPr>
          <a:xfrm>
            <a:off x="4444320" y="2761272"/>
            <a:ext cx="1915821" cy="1337830"/>
            <a:chOff x="1332689" y="4512665"/>
            <a:chExt cx="1915821" cy="1337830"/>
          </a:xfrm>
        </p:grpSpPr>
        <p:sp>
          <p:nvSpPr>
            <p:cNvPr id="11" name="Arrow: Down 10">
              <a:extLst>
                <a:ext uri="{FF2B5EF4-FFF2-40B4-BE49-F238E27FC236}">
                  <a16:creationId xmlns:a16="http://schemas.microsoft.com/office/drawing/2014/main" id="{FB334E1F-88B4-1DA5-133B-ACE1ED5F206A}"/>
                </a:ext>
              </a:extLst>
            </p:cNvPr>
            <p:cNvSpPr/>
            <p:nvPr/>
          </p:nvSpPr>
          <p:spPr>
            <a:xfrm>
              <a:off x="2537182" y="4744337"/>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ED22442-DB20-AEAB-1A7F-046B4ECBFC9C}"/>
                </a:ext>
              </a:extLst>
            </p:cNvPr>
            <p:cNvSpPr txBox="1"/>
            <p:nvPr/>
          </p:nvSpPr>
          <p:spPr>
            <a:xfrm>
              <a:off x="1329848" y="5204164"/>
              <a:ext cx="1422288" cy="823783"/>
            </a:xfrm>
            <a:prstGeom prst="rect">
              <a:avLst/>
            </a:prstGeom>
            <a:noFill/>
          </p:spPr>
          <p:txBody>
            <a:bodyPr wrap="square" rtlCol="0">
              <a:spAutoFit/>
            </a:bodyPr>
            <a:lstStyle/>
            <a:p>
              <a:pPr algn="r">
                <a:defRPr b="0" i="0"/>
              </a:pPr>
              <a:r>
                <a:rPr lang="1081" sz="1200" b="1">
                  <a:solidFill>
                    <a:srgbClr val="0033A0"/>
                  </a:solidFill>
                  <a:latin typeface="Arial Black" panose="020B0A04020102020204" pitchFamily="34" charset="0"/>
                  <a:cs typeface="Arial" panose="020B0604020202020204" pitchFamily="34" charset="0"/>
                </a:rPr>
                <a:t>TRIR</a:t>
              </a:r>
            </a:p>
            <a:p>
              <a:pPr algn="r">
                <a:defRPr b="0" i="0"/>
              </a:pPr>
              <a:r>
                <a:rPr lang="1081" sz="1200" b="1">
                  <a:solidFill>
                    <a:srgbClr val="0033A0"/>
                  </a:solidFill>
                  <a:latin typeface="Arial" panose="020B0604020202020204" pitchFamily="34" charset="0"/>
                  <a:cs typeface="Arial" panose="020B0604020202020204" pitchFamily="34" charset="0"/>
                </a:rPr>
                <a:t>कुल रिकॉर्ड-योग्य</a:t>
              </a:r>
            </a:p>
            <a:p>
              <a:pPr algn="r">
                <a:defRPr b="0" i="0"/>
              </a:pPr>
              <a:r>
                <a:rPr lang="1081" sz="1200" b="1">
                  <a:solidFill>
                    <a:srgbClr val="0033A0"/>
                  </a:solidFill>
                  <a:latin typeface="Arial" panose="020B0604020202020204" pitchFamily="34" charset="0"/>
                  <a:cs typeface="Arial" panose="020B0604020202020204" pitchFamily="34" charset="0"/>
                </a:rPr>
                <a:t>दुर्घटना दर</a:t>
              </a:r>
            </a:p>
          </p:txBody>
        </p:sp>
        <p:sp>
          <p:nvSpPr>
            <p:cNvPr id="17" name="TextBox 16">
              <a:extLst>
                <a:ext uri="{FF2B5EF4-FFF2-40B4-BE49-F238E27FC236}">
                  <a16:creationId xmlns:a16="http://schemas.microsoft.com/office/drawing/2014/main" id="{CDB06A08-389B-F791-2CC3-0711035BA7C2}"/>
                </a:ext>
              </a:extLst>
            </p:cNvPr>
            <p:cNvSpPr txBox="1"/>
            <p:nvPr/>
          </p:nvSpPr>
          <p:spPr>
            <a:xfrm>
              <a:off x="1543293" y="4512665"/>
              <a:ext cx="1705217" cy="579699"/>
            </a:xfrm>
            <a:prstGeom prst="rect">
              <a:avLst/>
            </a:prstGeom>
            <a:noFill/>
          </p:spPr>
          <p:txBody>
            <a:bodyPr wrap="square" rtlCol="0">
              <a:spAutoFit/>
            </a:bodyPr>
            <a:lstStyle/>
            <a:p>
              <a:pPr algn="r">
                <a:defRPr b="0" i="0"/>
              </a:pPr>
              <a:r>
                <a:rPr lang="1081" sz="3200" b="1">
                  <a:ln>
                    <a:solidFill>
                      <a:schemeClr val="bg1"/>
                    </a:solidFill>
                  </a:ln>
                  <a:solidFill>
                    <a:srgbClr val="84BD00"/>
                  </a:solidFill>
                  <a:latin typeface="Arial" panose="020B0604020202020204" pitchFamily="34" charset="0"/>
                  <a:cs typeface="Arial" panose="020B0604020202020204" pitchFamily="34" charset="0"/>
                </a:rPr>
                <a:t>22.33%</a:t>
              </a:r>
            </a:p>
          </p:txBody>
        </p:sp>
      </p:grpSp>
      <p:grpSp>
        <p:nvGrpSpPr>
          <p:cNvPr id="21" name="Group 20">
            <a:extLst>
              <a:ext uri="{FF2B5EF4-FFF2-40B4-BE49-F238E27FC236}">
                <a16:creationId xmlns:a16="http://schemas.microsoft.com/office/drawing/2014/main" id="{96CC0107-5490-465C-09DE-88633170C5A3}"/>
              </a:ext>
            </a:extLst>
          </p:cNvPr>
          <p:cNvGrpSpPr/>
          <p:nvPr/>
        </p:nvGrpSpPr>
        <p:grpSpPr>
          <a:xfrm>
            <a:off x="6050189" y="3716790"/>
            <a:ext cx="1912522" cy="1337830"/>
            <a:chOff x="3660967" y="4491694"/>
            <a:chExt cx="1912522" cy="1337830"/>
          </a:xfrm>
        </p:grpSpPr>
        <p:sp>
          <p:nvSpPr>
            <p:cNvPr id="18" name="Arrow: Down 17">
              <a:extLst>
                <a:ext uri="{FF2B5EF4-FFF2-40B4-BE49-F238E27FC236}">
                  <a16:creationId xmlns:a16="http://schemas.microsoft.com/office/drawing/2014/main" id="{033F2624-31AD-31E9-9C95-980DE96B3B9E}"/>
                </a:ext>
              </a:extLst>
            </p:cNvPr>
            <p:cNvSpPr/>
            <p:nvPr/>
          </p:nvSpPr>
          <p:spPr>
            <a:xfrm>
              <a:off x="4862161" y="4723366"/>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EC8C337-E687-59D7-8E17-CB23A0E4DE93}"/>
                </a:ext>
              </a:extLst>
            </p:cNvPr>
            <p:cNvSpPr txBox="1"/>
            <p:nvPr/>
          </p:nvSpPr>
          <p:spPr>
            <a:xfrm>
              <a:off x="3658133" y="5183193"/>
              <a:ext cx="1418981" cy="640720"/>
            </a:xfrm>
            <a:prstGeom prst="rect">
              <a:avLst/>
            </a:prstGeom>
            <a:noFill/>
          </p:spPr>
          <p:txBody>
            <a:bodyPr wrap="square" rtlCol="0">
              <a:spAutoFit/>
            </a:bodyPr>
            <a:lstStyle/>
            <a:p>
              <a:pPr algn="r">
                <a:defRPr b="0" i="0"/>
              </a:pPr>
              <a:r>
                <a:rPr lang="1081" sz="1200" b="1">
                  <a:solidFill>
                    <a:srgbClr val="0033A0"/>
                  </a:solidFill>
                  <a:latin typeface="Arial Black" panose="020B0A04020102020204" pitchFamily="34" charset="0"/>
                  <a:cs typeface="Arial" panose="020B0604020202020204" pitchFamily="34" charset="0"/>
                </a:rPr>
                <a:t>LTIR</a:t>
              </a:r>
            </a:p>
            <a:p>
              <a:pPr algn="r">
                <a:defRPr b="0" i="0"/>
              </a:pPr>
              <a:r>
                <a:rPr lang="1081" sz="1200" b="1">
                  <a:solidFill>
                    <a:srgbClr val="0033A0"/>
                  </a:solidFill>
                  <a:latin typeface="Arial" panose="020B0604020202020204" pitchFamily="34" charset="0"/>
                  <a:cs typeface="Arial" panose="020B0604020202020204" pitchFamily="34" charset="0"/>
                </a:rPr>
                <a:t>नष्ट समय</a:t>
              </a:r>
            </a:p>
            <a:p>
              <a:pPr algn="r">
                <a:defRPr b="0" i="0"/>
              </a:pPr>
              <a:r>
                <a:rPr lang="1081" sz="1200" b="1">
                  <a:solidFill>
                    <a:srgbClr val="0033A0"/>
                  </a:solidFill>
                  <a:latin typeface="Arial" panose="020B0604020202020204" pitchFamily="34" charset="0"/>
                  <a:cs typeface="Arial" panose="020B0604020202020204" pitchFamily="34" charset="0"/>
                </a:rPr>
                <a:t>दुर्घटना दर</a:t>
              </a:r>
            </a:p>
          </p:txBody>
        </p:sp>
        <p:sp>
          <p:nvSpPr>
            <p:cNvPr id="20" name="TextBox 19">
              <a:extLst>
                <a:ext uri="{FF2B5EF4-FFF2-40B4-BE49-F238E27FC236}">
                  <a16:creationId xmlns:a16="http://schemas.microsoft.com/office/drawing/2014/main" id="{F6252E08-B253-AB47-70D4-918C192DC3A3}"/>
                </a:ext>
              </a:extLst>
            </p:cNvPr>
            <p:cNvSpPr txBox="1"/>
            <p:nvPr/>
          </p:nvSpPr>
          <p:spPr>
            <a:xfrm>
              <a:off x="4009754" y="4491694"/>
              <a:ext cx="1563734" cy="579699"/>
            </a:xfrm>
            <a:prstGeom prst="rect">
              <a:avLst/>
            </a:prstGeom>
            <a:noFill/>
          </p:spPr>
          <p:txBody>
            <a:bodyPr wrap="square" rtlCol="0">
              <a:spAutoFit/>
            </a:bodyPr>
            <a:lstStyle/>
            <a:p>
              <a:pPr algn="r">
                <a:defRPr b="0" i="0"/>
              </a:pPr>
              <a:r>
                <a:rPr lang="1081" sz="3200" b="1">
                  <a:ln>
                    <a:solidFill>
                      <a:schemeClr val="bg1"/>
                    </a:solidFill>
                  </a:ln>
                  <a:solidFill>
                    <a:srgbClr val="84BD00"/>
                  </a:solidFill>
                  <a:latin typeface="Arial" panose="020B0604020202020204" pitchFamily="34" charset="0"/>
                  <a:cs typeface="Arial" panose="020B0604020202020204" pitchFamily="34" charset="0"/>
                </a:rPr>
                <a:t>18.18%</a:t>
              </a:r>
            </a:p>
          </p:txBody>
        </p:sp>
      </p:grpSp>
    </p:spTree>
    <p:extLst>
      <p:ext uri="{BB962C8B-B14F-4D97-AF65-F5344CB8AC3E}">
        <p14:creationId xmlns:p14="http://schemas.microsoft.com/office/powerpoint/2010/main" val="40008967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BFE9A9-2933-E9C5-9B3F-277863C61BC2}"/>
              </a:ext>
            </a:extLst>
          </p:cNvPr>
          <p:cNvSpPr/>
          <p:nvPr/>
        </p:nvSpPr>
        <p:spPr>
          <a:xfrm>
            <a:off x="469490" y="1520784"/>
            <a:ext cx="5497378" cy="3691768"/>
          </a:xfrm>
          <a:prstGeom prst="rect">
            <a:avLst/>
          </a:prstGeom>
        </p:spPr>
        <p:txBody>
          <a:bodyPr wrap="square">
            <a:spAutoFit/>
          </a:bodyPr>
          <a:lstStyle/>
          <a:p>
            <a:pPr>
              <a:spcAft>
                <a:spcPts val="1200"/>
              </a:spcAft>
              <a:defRPr b="0" i="0"/>
            </a:pPr>
            <a:r>
              <a:rPr lang="1081" sz="2400" b="1">
                <a:solidFill>
                  <a:srgbClr val="0033A0"/>
                </a:solidFill>
                <a:latin typeface="Arial" panose="020B0604020202020204" pitchFamily="34" charset="0"/>
                <a:cs typeface="Arial" panose="020B0604020202020204" pitchFamily="34" charset="0"/>
              </a:rPr>
              <a:t>सुरक्षा में कॉर्पोरेट निवेश</a:t>
            </a:r>
          </a:p>
          <a:p>
            <a:pPr marL="342900" indent="-342900">
              <a:spcAft>
                <a:spcPts val="1200"/>
              </a:spcAft>
              <a:buClr>
                <a:srgbClr val="84BD00"/>
              </a:buClr>
              <a:buSzPct val="126000"/>
              <a:buFont typeface="Wingdings" panose="05000000000000000000" pitchFamily="2" charset="2"/>
              <a:buChar char="ü"/>
              <a:defRPr b="0" i="0"/>
            </a:pPr>
            <a:r>
              <a:rPr lang="1081" sz="2000">
                <a:solidFill>
                  <a:srgbClr val="84BD00"/>
                </a:solidFill>
                <a:latin typeface="Arial" panose="020B0604020202020204" pitchFamily="34" charset="0"/>
                <a:cs typeface="Arial" panose="020B0604020202020204" pitchFamily="34" charset="0"/>
              </a:rPr>
              <a:t>अधोसंरचना में निवेश</a:t>
            </a:r>
            <a:br>
              <a:rPr lang="1081" sz="2000">
                <a:solidFill>
                  <a:srgbClr val="84BD00"/>
                </a:solidFill>
                <a:latin typeface="Arial" panose="020B0604020202020204" pitchFamily="34" charset="0"/>
                <a:cs typeface="Arial" panose="020B0604020202020204" pitchFamily="34" charset="0"/>
              </a:rPr>
            </a:br>
            <a:r>
              <a:rPr lang="1081" sz="1600">
                <a:latin typeface="Arial" panose="020B0604020202020204" pitchFamily="34" charset="0"/>
                <a:cs typeface="Arial" panose="020B0604020202020204" pitchFamily="34" charset="0"/>
              </a:rPr>
              <a:t>संयंत्रों में सुरक्षा अधोसंरचना के प्रत्यक्ष विकास के लिए अनेक वर्षों में किए गए महत्वपूर्ण CAPEX निवेश।  </a:t>
            </a:r>
          </a:p>
          <a:p>
            <a:pPr marL="342900" lvl="0" indent="-342900">
              <a:spcAft>
                <a:spcPts val="1200"/>
              </a:spcAft>
              <a:buClr>
                <a:srgbClr val="84BD00"/>
              </a:buClr>
              <a:buSzPct val="126000"/>
              <a:buFont typeface="Wingdings" panose="05000000000000000000" pitchFamily="2" charset="2"/>
              <a:buChar char="ü"/>
              <a:defRPr b="0" i="0"/>
            </a:pPr>
            <a:r>
              <a:rPr lang="1081" sz="2000">
                <a:solidFill>
                  <a:srgbClr val="84BD00"/>
                </a:solidFill>
                <a:latin typeface="Arial" panose="020B0604020202020204" pitchFamily="34" charset="0"/>
                <a:cs typeface="Arial" panose="020B0604020202020204" pitchFamily="34" charset="0"/>
              </a:rPr>
              <a:t>प्रशिक्षण में निवेश</a:t>
            </a:r>
            <a:br>
              <a:rPr lang="1081" sz="2000">
                <a:solidFill>
                  <a:srgbClr val="84BD00"/>
                </a:solidFill>
                <a:latin typeface="Arial" panose="020B0604020202020204" pitchFamily="34" charset="0"/>
                <a:cs typeface="Arial" panose="020B0604020202020204" pitchFamily="34" charset="0"/>
              </a:rPr>
            </a:br>
            <a:r>
              <a:rPr lang="1081" sz="1600">
                <a:solidFill>
                  <a:prstClr val="black"/>
                </a:solidFill>
                <a:latin typeface="Arial" panose="020B0604020202020204" pitchFamily="34" charset="0"/>
                <a:cs typeface="Arial" panose="020B0604020202020204" pitchFamily="34" charset="0"/>
              </a:rPr>
              <a:t>नए कर्मचारियों के प्रशिक्षण और पर्यवेक्षकों (सुपरवाइजर्स) के लिए सुरक्षा संलग्नता वर्कशॉप सहित सुरक्षा प्रशिक्षण कार्यक्रमों में अतिरिक्त फोकस और निवेश</a:t>
            </a:r>
            <a:endParaRPr lang="en-US" sz="2000">
              <a:solidFill>
                <a:srgbClr val="84BD00"/>
              </a:solidFill>
              <a:latin typeface="Arial" panose="020B0604020202020204" pitchFamily="34" charset="0"/>
              <a:cs typeface="Arial" panose="020B0604020202020204" pitchFamily="34" charset="0"/>
            </a:endParaRPr>
          </a:p>
        </p:txBody>
      </p:sp>
      <p:pic>
        <p:nvPicPr>
          <p:cNvPr id="5" name="Picture 4" descr="A picture containing clothing, person&#10;&#10;Description automatically generated">
            <a:extLst>
              <a:ext uri="{FF2B5EF4-FFF2-40B4-BE49-F238E27FC236}">
                <a16:creationId xmlns:a16="http://schemas.microsoft.com/office/drawing/2014/main" id="{7D41C145-418B-7E86-1B4B-A958ADD9FA98}"/>
              </a:ext>
            </a:extLst>
          </p:cNvPr>
          <p:cNvPicPr>
            <a:picLocks noChangeAspect="1"/>
          </p:cNvPicPr>
          <p:nvPr/>
        </p:nvPicPr>
        <p:blipFill>
          <a:blip r:embed="rId3">
            <a:extLst>
              <a:ext uri="{28A0092B-C50C-407E-A947-70E740481C1C}">
                <a14:useLocalDpi xmlns:a14="http://schemas.microsoft.com/office/drawing/2010/main" val="0"/>
              </a:ext>
            </a:extLst>
          </a:blip>
          <a:srcRect l="37230" t="43736" r="12069" b="-29"/>
          <a:stretch>
            <a:fillRect/>
          </a:stretch>
        </p:blipFill>
        <p:spPr>
          <a:xfrm>
            <a:off x="7797288" y="924791"/>
            <a:ext cx="4394712" cy="5309754"/>
          </a:xfrm>
          <a:prstGeom prst="rect">
            <a:avLst/>
          </a:prstGeom>
        </p:spPr>
      </p:pic>
      <p:sp>
        <p:nvSpPr>
          <p:cNvPr id="6" name="Rectangle 5">
            <a:extLst>
              <a:ext uri="{FF2B5EF4-FFF2-40B4-BE49-F238E27FC236}">
                <a16:creationId xmlns:a16="http://schemas.microsoft.com/office/drawing/2014/main" id="{73BC8780-8097-F717-1133-7D243DFD6FEB}"/>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A463867-D2C7-790E-B7D3-63C277ECF046}"/>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4574325-E38F-B340-DCDE-BFFDF59130C4}"/>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7972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81"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वैश्विक सुरक्षा समीक्षा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6328715F-1051-402C-A8F1-76AC4B967757}" type="slidenum">
              <a:rPr lang="en-US" smtClean="0"/>
              <a:t>7</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81"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सुरक्षा के लिए कदम बढ़ाएँ</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1081" sz="2400" b="1">
                <a:solidFill>
                  <a:srgbClr val="0033A0"/>
                </a:solidFill>
                <a:latin typeface="Arial" panose="020B0604020202020204" pitchFamily="34" charset="0"/>
                <a:ea typeface="+mn-ea"/>
                <a:cs typeface="Arial" panose="020B0604020202020204" pitchFamily="34" charset="0"/>
              </a:rPr>
              <a:t>2023 प्रथम तिमाही के अभिघात</a:t>
            </a:r>
            <a:br>
              <a:rPr lang="1081" sz="2400" b="1">
                <a:solidFill>
                  <a:srgbClr val="0033A0"/>
                </a:solidFill>
                <a:latin typeface="Arial" panose="020B0604020202020204" pitchFamily="34" charset="0"/>
                <a:ea typeface="+mn-ea"/>
                <a:cs typeface="Arial" panose="020B0604020202020204" pitchFamily="34" charset="0"/>
              </a:rPr>
            </a:br>
            <a:endParaRPr lang="en-US" sz="1800">
              <a:highlight>
                <a:srgbClr val="FFFF00"/>
              </a:highlight>
              <a:latin typeface="Arial" panose="020B0604020202020204" pitchFamily="34" charset="0"/>
              <a:ea typeface="+mn-ea"/>
              <a:cs typeface="Arial" panose="020B0604020202020204" pitchFamily="34" charset="0"/>
            </a:endParaRPr>
          </a:p>
        </p:txBody>
      </p:sp>
      <p:pic>
        <p:nvPicPr>
          <p:cNvPr id="14" name="Graphic 13">
            <a:extLst>
              <a:ext uri="{FF2B5EF4-FFF2-40B4-BE49-F238E27FC236}">
                <a16:creationId xmlns:a16="http://schemas.microsoft.com/office/drawing/2014/main" id="{209930D1-59AD-AC78-E2AE-38F567F45CE4}"/>
              </a:ext>
            </a:extLst>
          </p:cNvPr>
          <p:cNvPicPr>
            <a:picLocks noChangeAspect="1"/>
          </p:cNvPicPr>
          <p:nvPr/>
        </p:nvPicPr>
        <p:blipFill>
          <a:blip r:embed="rId6">
            <a:extLst>
              <a:ext uri="{96DAC541-7B7A-43D3-8B79-37D633B846F1}">
                <asvg:svgBlip xmlns:asvg="http://schemas.microsoft.com/office/drawing/2016/SVG/main" r:embed="rId7"/>
              </a:ext>
            </a:extLst>
          </a:blip>
          <a:srcRect r="47853"/>
          <a:stretch>
            <a:fillRect/>
          </a:stretch>
        </p:blipFill>
        <p:spPr>
          <a:xfrm>
            <a:off x="398104" y="1948940"/>
            <a:ext cx="3653268" cy="3815490"/>
          </a:xfrm>
          <a:prstGeom prst="rect">
            <a:avLst/>
          </a:prstGeom>
        </p:spPr>
      </p:pic>
      <p:pic>
        <p:nvPicPr>
          <p:cNvPr id="17" name="Graphic 16">
            <a:extLst>
              <a:ext uri="{FF2B5EF4-FFF2-40B4-BE49-F238E27FC236}">
                <a16:creationId xmlns:a16="http://schemas.microsoft.com/office/drawing/2014/main" id="{312E4A39-9E48-7A1F-08D6-A33A7D1C81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93054" y="1948940"/>
            <a:ext cx="3190209" cy="3585795"/>
          </a:xfrm>
          <a:prstGeom prst="rect">
            <a:avLst/>
          </a:prstGeom>
        </p:spPr>
      </p:pic>
      <p:sp>
        <p:nvSpPr>
          <p:cNvPr id="18" name="TextBox 17">
            <a:extLst>
              <a:ext uri="{FF2B5EF4-FFF2-40B4-BE49-F238E27FC236}">
                <a16:creationId xmlns:a16="http://schemas.microsoft.com/office/drawing/2014/main" id="{D423112C-DBFB-CC08-D7A1-6BAFF998EF97}"/>
              </a:ext>
            </a:extLst>
          </p:cNvPr>
          <p:cNvSpPr txBox="1"/>
          <p:nvPr/>
        </p:nvSpPr>
        <p:spPr>
          <a:xfrm>
            <a:off x="8344929" y="3256520"/>
            <a:ext cx="3557896" cy="2013692"/>
          </a:xfrm>
          <a:prstGeom prst="rect">
            <a:avLst/>
          </a:prstGeom>
          <a:noFill/>
        </p:spPr>
        <p:txBody>
          <a:bodyPr wrap="square">
            <a:spAutoFit/>
          </a:bodyPr>
          <a:lstStyle/>
          <a:p>
            <a:pPr rtl="0">
              <a:defRPr b="0" i="0"/>
            </a:pPr>
            <a:r>
              <a:rPr lang="1081">
                <a:latin typeface="Arial" panose="020B0604020202020204" pitchFamily="34" charset="0"/>
                <a:cs typeface="Arial" panose="020B0604020202020204" pitchFamily="34" charset="0"/>
              </a:rPr>
              <a:t>अपनी सुरक्षा यात्रा में हम सुधार कर रहे हैं लेकिन कर्मचारियों को अभी भी जीवन को बदल देने वाले अभिघातों का अनुभव करना पड़ रहा है। </a:t>
            </a:r>
          </a:p>
          <a:p>
            <a:pPr rtl="0"/>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710136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81"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वैश्विक सुरक्षा समीक्षा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6484FF94-84BD-47CF-9AC3-83D23D2BE61E}" type="slidenum">
              <a:rPr lang="en-US" smtClean="0"/>
              <a:t>8</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81"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सुरक्षा के लिए कदम बढ़ाएँ</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731520"/>
          </a:xfrm>
        </p:spPr>
        <p:txBody>
          <a:bodyPr>
            <a:normAutofit/>
          </a:bodyPr>
          <a:lstStyle/>
          <a:p>
            <a:pPr>
              <a:defRPr b="0" i="0"/>
            </a:pPr>
            <a:r>
              <a:rPr lang="1081" sz="2400" b="1">
                <a:solidFill>
                  <a:srgbClr val="0033A0"/>
                </a:solidFill>
                <a:latin typeface="Arial" panose="020B0604020202020204" pitchFamily="34" charset="0"/>
                <a:ea typeface="+mn-ea"/>
                <a:cs typeface="Arial" panose="020B0604020202020204" pitchFamily="34" charset="0"/>
              </a:rPr>
              <a:t>Mauser सुरक्षा यात्रा</a:t>
            </a:r>
          </a:p>
        </p:txBody>
      </p:sp>
      <p:grpSp>
        <p:nvGrpSpPr>
          <p:cNvPr id="2" name="Group 1">
            <a:extLst>
              <a:ext uri="{FF2B5EF4-FFF2-40B4-BE49-F238E27FC236}">
                <a16:creationId xmlns:a16="http://schemas.microsoft.com/office/drawing/2014/main" id="{CC49FE52-CE7C-A365-D104-343658F02FD2}"/>
              </a:ext>
            </a:extLst>
          </p:cNvPr>
          <p:cNvGrpSpPr/>
          <p:nvPr/>
        </p:nvGrpSpPr>
        <p:grpSpPr>
          <a:xfrm>
            <a:off x="796208" y="1609718"/>
            <a:ext cx="10012923" cy="3940644"/>
            <a:chOff x="796208" y="1824461"/>
            <a:chExt cx="10012923" cy="3940644"/>
          </a:xfrm>
        </p:grpSpPr>
        <p:grpSp>
          <p:nvGrpSpPr>
            <p:cNvPr id="36" name="Group 35">
              <a:extLst>
                <a:ext uri="{FF2B5EF4-FFF2-40B4-BE49-F238E27FC236}">
                  <a16:creationId xmlns:a16="http://schemas.microsoft.com/office/drawing/2014/main" id="{60D16AFE-A2E4-40E3-97B7-700A0BF537BA}"/>
                </a:ext>
              </a:extLst>
            </p:cNvPr>
            <p:cNvGrpSpPr/>
            <p:nvPr/>
          </p:nvGrpSpPr>
          <p:grpSpPr>
            <a:xfrm>
              <a:off x="1382868" y="1824461"/>
              <a:ext cx="9426263" cy="3940644"/>
              <a:chOff x="815038" y="1131698"/>
              <a:chExt cx="10445157" cy="4305538"/>
            </a:xfrm>
          </p:grpSpPr>
          <p:sp>
            <p:nvSpPr>
              <p:cNvPr id="18" name="Rectangle: Rounded Corners 17">
                <a:extLst>
                  <a:ext uri="{FF2B5EF4-FFF2-40B4-BE49-F238E27FC236}">
                    <a16:creationId xmlns:a16="http://schemas.microsoft.com/office/drawing/2014/main" id="{14C0FB4B-07A0-4629-973A-9C2E2DB85067}"/>
                  </a:ext>
                </a:extLst>
              </p:cNvPr>
              <p:cNvSpPr/>
              <p:nvPr/>
            </p:nvSpPr>
            <p:spPr>
              <a:xfrm>
                <a:off x="887186"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81" sz="1400" b="1">
                    <a:solidFill>
                      <a:srgbClr val="84BD00"/>
                    </a:solidFill>
                    <a:latin typeface="Arial" panose="020B0604020202020204" pitchFamily="34" charset="0"/>
                    <a:cs typeface="Arial" panose="020B0604020202020204" pitchFamily="34" charset="0"/>
                  </a:rPr>
                  <a:t>सरकार एवं कंपनी के नियम/विनियम</a:t>
                </a:r>
              </a:p>
            </p:txBody>
          </p:sp>
          <p:sp>
            <p:nvSpPr>
              <p:cNvPr id="19" name="Rectangle: Rounded Corners 18">
                <a:extLst>
                  <a:ext uri="{FF2B5EF4-FFF2-40B4-BE49-F238E27FC236}">
                    <a16:creationId xmlns:a16="http://schemas.microsoft.com/office/drawing/2014/main" id="{62A2C56D-9F24-40D0-B9AD-102CE86B2C25}"/>
                  </a:ext>
                </a:extLst>
              </p:cNvPr>
              <p:cNvSpPr/>
              <p:nvPr/>
            </p:nvSpPr>
            <p:spPr>
              <a:xfrm>
                <a:off x="4620986" y="1131698"/>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81" sz="1400" b="1">
                    <a:solidFill>
                      <a:srgbClr val="84BD00"/>
                    </a:solidFill>
                    <a:latin typeface="Arial" panose="020B0604020202020204" pitchFamily="34" charset="0"/>
                    <a:cs typeface="Arial" panose="020B0604020202020204" pitchFamily="34" charset="0"/>
                  </a:rPr>
                  <a:t>एक सुरक्षित कार्य वातावरण का निर्माण</a:t>
                </a:r>
              </a:p>
            </p:txBody>
          </p:sp>
          <p:sp>
            <p:nvSpPr>
              <p:cNvPr id="20" name="Rectangle: Rounded Corners 19">
                <a:extLst>
                  <a:ext uri="{FF2B5EF4-FFF2-40B4-BE49-F238E27FC236}">
                    <a16:creationId xmlns:a16="http://schemas.microsoft.com/office/drawing/2014/main" id="{7473FF11-22DE-42F1-BE31-25945EE2CFC0}"/>
                  </a:ext>
                </a:extLst>
              </p:cNvPr>
              <p:cNvSpPr/>
              <p:nvPr/>
            </p:nvSpPr>
            <p:spPr>
              <a:xfrm>
                <a:off x="463184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81" sz="1400" b="1">
                    <a:solidFill>
                      <a:srgbClr val="84BD00"/>
                    </a:solidFill>
                    <a:latin typeface="Arial" panose="020B0604020202020204" pitchFamily="34" charset="0"/>
                    <a:cs typeface="Arial" panose="020B0604020202020204" pitchFamily="34" charset="0"/>
                  </a:rPr>
                  <a:t>अभियांत्रिक नियंत्रण</a:t>
                </a:r>
              </a:p>
            </p:txBody>
          </p:sp>
          <p:sp>
            <p:nvSpPr>
              <p:cNvPr id="21" name="Rectangle: Rounded Corners 20">
                <a:extLst>
                  <a:ext uri="{FF2B5EF4-FFF2-40B4-BE49-F238E27FC236}">
                    <a16:creationId xmlns:a16="http://schemas.microsoft.com/office/drawing/2014/main" id="{39A82F5B-EB71-4952-9244-F0D1FC317808}"/>
                  </a:ext>
                </a:extLst>
              </p:cNvPr>
              <p:cNvSpPr/>
              <p:nvPr/>
            </p:nvSpPr>
            <p:spPr>
              <a:xfrm>
                <a:off x="836392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81" sz="1400" b="1">
                    <a:solidFill>
                      <a:srgbClr val="84BD00"/>
                    </a:solidFill>
                    <a:latin typeface="Arial" panose="020B0604020202020204" pitchFamily="34" charset="0"/>
                    <a:cs typeface="Arial" panose="020B0604020202020204" pitchFamily="34" charset="0"/>
                  </a:rPr>
                  <a:t>नेतृत्व</a:t>
                </a:r>
              </a:p>
            </p:txBody>
          </p:sp>
          <p:sp>
            <p:nvSpPr>
              <p:cNvPr id="22" name="TextBox 21">
                <a:extLst>
                  <a:ext uri="{FF2B5EF4-FFF2-40B4-BE49-F238E27FC236}">
                    <a16:creationId xmlns:a16="http://schemas.microsoft.com/office/drawing/2014/main" id="{E35CCE02-048E-42A5-AC9C-3EEA70D46DA3}"/>
                  </a:ext>
                </a:extLst>
              </p:cNvPr>
              <p:cNvSpPr txBox="1"/>
              <p:nvPr/>
            </p:nvSpPr>
            <p:spPr>
              <a:xfrm>
                <a:off x="4626773" y="3974155"/>
                <a:ext cx="2748690" cy="1970138"/>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81" sz="1200">
                    <a:latin typeface="Arial" panose="020B0604020202020204" pitchFamily="34" charset="0"/>
                    <a:cs typeface="Arial" panose="020B0604020202020204" pitchFamily="34" charset="0"/>
                  </a:rPr>
                  <a:t>पिछले कुछ वर्षों में उच्च जोखिम परिसम्पत्तियों के पिंच प्वाइंट्स की पहचान, आवश्यक मशीन गार्डिंग की रूपरेखा तैयार करना और उसका संस्थापन।</a:t>
                </a:r>
              </a:p>
              <a:p>
                <a:pPr>
                  <a:lnSpc>
                    <a:spcPct val="90000"/>
                  </a:lnSpc>
                  <a:spcBef>
                    <a:spcPts val="1200"/>
                  </a:spcBef>
                  <a:spcAft>
                    <a:spcPts val="600"/>
                  </a:spcAft>
                  <a:buClr>
                    <a:schemeClr val="tx1"/>
                  </a:buClr>
                  <a:defRPr b="0" i="0"/>
                </a:pPr>
                <a:r>
                  <a:rPr lang="1081" sz="1200" b="1">
                    <a:latin typeface="Arial" panose="020B0604020202020204" pitchFamily="34" charset="0"/>
                    <a:cs typeface="Arial" panose="020B0604020202020204" pitchFamily="34" charset="0"/>
                  </a:rPr>
                  <a:t>फोकस: सुरक्षा सम्बंधी खतरों का समापन</a:t>
                </a:r>
                <a:endParaRPr lang="en-US" sz="120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E3BE91F-FB2C-4850-86B5-F24A7D559B57}"/>
                  </a:ext>
                </a:extLst>
              </p:cNvPr>
              <p:cNvSpPr txBox="1"/>
              <p:nvPr/>
            </p:nvSpPr>
            <p:spPr>
              <a:xfrm>
                <a:off x="7108368" y="1162953"/>
                <a:ext cx="2745944" cy="940066"/>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81" sz="1400">
                    <a:latin typeface="Arial" panose="020B0604020202020204" pitchFamily="34" charset="0"/>
                    <a:cs typeface="Arial" panose="020B0604020202020204" pitchFamily="34" charset="0"/>
                  </a:rPr>
                  <a:t>एक सुरक्षित कार्य-वातावरण के निर्माण और उसे बनाए रखने के प्रमुख तत्व</a:t>
                </a:r>
              </a:p>
            </p:txBody>
          </p:sp>
          <p:sp>
            <p:nvSpPr>
              <p:cNvPr id="24" name="TextBox 23">
                <a:extLst>
                  <a:ext uri="{FF2B5EF4-FFF2-40B4-BE49-F238E27FC236}">
                    <a16:creationId xmlns:a16="http://schemas.microsoft.com/office/drawing/2014/main" id="{4BBD237D-8360-49B5-8D42-E979C2737F58}"/>
                  </a:ext>
                </a:extLst>
              </p:cNvPr>
              <p:cNvSpPr txBox="1"/>
              <p:nvPr/>
            </p:nvSpPr>
            <p:spPr>
              <a:xfrm>
                <a:off x="892629" y="4011456"/>
                <a:ext cx="2793374" cy="1610113"/>
              </a:xfrm>
              <a:prstGeom prst="rect">
                <a:avLst/>
              </a:prstGeom>
              <a:noFill/>
            </p:spPr>
            <p:txBody>
              <a:bodyPr wrap="square" rtlCol="0">
                <a:spAutoFit/>
              </a:bodyPr>
              <a:lstStyle/>
              <a:p>
                <a:pPr>
                  <a:lnSpc>
                    <a:spcPct val="90000"/>
                  </a:lnSpc>
                  <a:spcBef>
                    <a:spcPts val="1200"/>
                  </a:spcBef>
                  <a:spcAft>
                    <a:spcPts val="600"/>
                  </a:spcAft>
                  <a:buClr>
                    <a:schemeClr val="tx1"/>
                  </a:buClr>
                  <a:defRPr b="0" i="0"/>
                </a:pPr>
                <a:r>
                  <a:rPr lang="1081" sz="1200">
                    <a:latin typeface="Arial" panose="020B0604020202020204" pitchFamily="34" charset="0"/>
                    <a:cs typeface="Arial" panose="020B0604020202020204" pitchFamily="34" charset="0"/>
                  </a:rPr>
                  <a:t>पिछले पांच वर्षो में, Mauser ने हमारी जीवन रक्षक नियमों को प्रस्तुत करके OSHA विनियमों के प्रति हमारी प्रतिबद्धता का विकास किया है।</a:t>
                </a:r>
              </a:p>
              <a:p>
                <a:pPr>
                  <a:lnSpc>
                    <a:spcPct val="90000"/>
                  </a:lnSpc>
                  <a:spcBef>
                    <a:spcPts val="1200"/>
                  </a:spcBef>
                  <a:spcAft>
                    <a:spcPts val="600"/>
                  </a:spcAft>
                  <a:buClr>
                    <a:schemeClr val="tx1"/>
                  </a:buClr>
                  <a:defRPr b="0" i="0"/>
                </a:pPr>
                <a:r>
                  <a:rPr lang="1081" sz="1200" b="1">
                    <a:latin typeface="Arial" panose="020B0604020202020204" pitchFamily="34" charset="0"/>
                    <a:cs typeface="Arial" panose="020B0604020202020204" pitchFamily="34" charset="0"/>
                  </a:rPr>
                  <a:t>फोकस: अनुपालन</a:t>
                </a:r>
                <a:endParaRPr lang="en-US" sz="120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C0C7589-0E66-4D48-B611-5FF233E8DED8}"/>
                  </a:ext>
                </a:extLst>
              </p:cNvPr>
              <p:cNvSpPr txBox="1"/>
              <p:nvPr/>
            </p:nvSpPr>
            <p:spPr>
              <a:xfrm>
                <a:off x="8349344" y="4001112"/>
                <a:ext cx="2748690" cy="1790126"/>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81" sz="1200">
                    <a:latin typeface="Arial" panose="020B0604020202020204" pitchFamily="34" charset="0"/>
                    <a:cs typeface="Arial" panose="020B0604020202020204" pitchFamily="34" charset="0"/>
                  </a:rPr>
                  <a:t>एक ऐसी कार्य-संस्कृति का समर्थन करने के लिए जहां कर्मचारी सुरक्षा में संलग्न हों, हमारे लीडरों को व्यवहार और कार्यों से सुसज्जित करना।</a:t>
                </a:r>
              </a:p>
              <a:p>
                <a:pPr>
                  <a:lnSpc>
                    <a:spcPct val="90000"/>
                  </a:lnSpc>
                  <a:spcBef>
                    <a:spcPts val="1200"/>
                  </a:spcBef>
                  <a:spcAft>
                    <a:spcPts val="600"/>
                  </a:spcAft>
                  <a:buClr>
                    <a:schemeClr val="tx1"/>
                  </a:buClr>
                  <a:defRPr b="0" i="0"/>
                </a:pPr>
                <a:r>
                  <a:rPr lang="1081" sz="1200" b="1">
                    <a:latin typeface="Arial" panose="020B0604020202020204" pitchFamily="34" charset="0"/>
                    <a:cs typeface="Arial" panose="020B0604020202020204" pitchFamily="34" charset="0"/>
                  </a:rPr>
                  <a:t>फोकस: प्रतिबद्धता</a:t>
                </a:r>
                <a:endParaRPr lang="en-US" sz="1200">
                  <a:latin typeface="Arial" panose="020B0604020202020204" pitchFamily="34" charset="0"/>
                  <a:cs typeface="Arial" panose="020B0604020202020204" pitchFamily="34" charset="0"/>
                </a:endParaRPr>
              </a:p>
            </p:txBody>
          </p:sp>
          <p:cxnSp>
            <p:nvCxnSpPr>
              <p:cNvPr id="26" name="Connector: Elbow 25">
                <a:extLst>
                  <a:ext uri="{FF2B5EF4-FFF2-40B4-BE49-F238E27FC236}">
                    <a16:creationId xmlns:a16="http://schemas.microsoft.com/office/drawing/2014/main" id="{5D9EF503-89DD-4899-BA35-1002F4003B2C}"/>
                  </a:ext>
                </a:extLst>
              </p:cNvPr>
              <p:cNvCxnSpPr>
                <a:stCxn id="18" idx="0"/>
              </p:cNvCxnSpPr>
              <p:nvPr/>
            </p:nvCxnSpPr>
            <p:spPr>
              <a:xfrm rot="5400000" flipH="1" flipV="1">
                <a:off x="1867987" y="2592435"/>
                <a:ext cx="369757"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E4008799-072F-4603-8314-F648C8F2D0C1}"/>
                  </a:ext>
                </a:extLst>
              </p:cNvPr>
              <p:cNvCxnSpPr/>
              <p:nvPr/>
            </p:nvCxnSpPr>
            <p:spPr>
              <a:xfrm rot="5400000" flipH="1" flipV="1">
                <a:off x="9294582" y="2599873"/>
                <a:ext cx="397333"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3E73CE7-DDD7-48B2-BF1B-0FB818A7352D}"/>
                  </a:ext>
                </a:extLst>
              </p:cNvPr>
              <p:cNvGrpSpPr/>
              <p:nvPr/>
            </p:nvGrpSpPr>
            <p:grpSpPr>
              <a:xfrm>
                <a:off x="2051959" y="2046098"/>
                <a:ext cx="7434939" cy="740846"/>
                <a:chOff x="2051959" y="2046098"/>
                <a:chExt cx="7434939" cy="740846"/>
              </a:xfrm>
            </p:grpSpPr>
            <p:cxnSp>
              <p:nvCxnSpPr>
                <p:cNvPr id="29" name="Connector: Elbow 28">
                  <a:extLst>
                    <a:ext uri="{FF2B5EF4-FFF2-40B4-BE49-F238E27FC236}">
                      <a16:creationId xmlns:a16="http://schemas.microsoft.com/office/drawing/2014/main" id="{F5D2DD35-7077-4EB1-B304-7423557EDC98}"/>
                    </a:ext>
                  </a:extLst>
                </p:cNvPr>
                <p:cNvCxnSpPr>
                  <a:endCxn id="19" idx="2"/>
                </p:cNvCxnSpPr>
                <p:nvPr/>
              </p:nvCxnSpPr>
              <p:spPr>
                <a:xfrm rot="5400000" flipH="1" flipV="1">
                  <a:off x="5409892" y="2416521"/>
                  <a:ext cx="740846"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57DB116-1986-4A11-824A-21A5177A3D25}"/>
                    </a:ext>
                  </a:extLst>
                </p:cNvPr>
                <p:cNvCxnSpPr/>
                <p:nvPr/>
              </p:nvCxnSpPr>
              <p:spPr>
                <a:xfrm flipV="1">
                  <a:off x="2051959" y="2400643"/>
                  <a:ext cx="743493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0C347985-10CA-45EA-8C63-674042940224}"/>
                  </a:ext>
                </a:extLst>
              </p:cNvPr>
              <p:cNvSpPr txBox="1"/>
              <p:nvPr/>
            </p:nvSpPr>
            <p:spPr>
              <a:xfrm>
                <a:off x="815038" y="5090675"/>
                <a:ext cx="2462953" cy="286232"/>
              </a:xfrm>
              <a:prstGeom prst="rect">
                <a:avLst/>
              </a:prstGeom>
              <a:noFill/>
            </p:spPr>
            <p:txBody>
              <a:bodyPr wrap="square">
                <a:spAutoFit/>
              </a:bodyPr>
              <a:lstStyle/>
              <a:p>
                <a:pPr algn="l">
                  <a:lnSpc>
                    <a:spcPct val="90000"/>
                  </a:lnSpc>
                  <a:spcBef>
                    <a:spcPts val="1200"/>
                  </a:spcBef>
                  <a:spcAft>
                    <a:spcPts val="600"/>
                  </a:spcAft>
                  <a:buClr>
                    <a:schemeClr val="tx1"/>
                  </a:buClr>
                </a:pPr>
                <a:endParaRPr lang="en-US" sz="1200">
                  <a:solidFill>
                    <a:schemeClr val="bg1">
                      <a:lumMod val="50000"/>
                    </a:schemeClr>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238913BD-E38E-4B18-9C50-1D376CDA0EF8}"/>
                  </a:ext>
                </a:extLst>
              </p:cNvPr>
              <p:cNvSpPr/>
              <p:nvPr/>
            </p:nvSpPr>
            <p:spPr>
              <a:xfrm>
                <a:off x="8109836" y="2302022"/>
                <a:ext cx="3150359" cy="3133911"/>
              </a:xfrm>
              <a:prstGeom prst="rect">
                <a:avLst/>
              </a:prstGeom>
              <a:noFill/>
              <a:ln w="19050">
                <a:solidFill>
                  <a:srgbClr val="84BD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pPr>
                <a:endParaRPr lang="en-US">
                  <a:solidFill>
                    <a:schemeClr val="bg1">
                      <a:lumMod val="95000"/>
                    </a:schemeClr>
                  </a:solidFill>
                </a:endParaRPr>
              </a:p>
            </p:txBody>
          </p:sp>
        </p:grpSp>
        <p:sp>
          <p:nvSpPr>
            <p:cNvPr id="37" name="TextBox 36">
              <a:extLst>
                <a:ext uri="{FF2B5EF4-FFF2-40B4-BE49-F238E27FC236}">
                  <a16:creationId xmlns:a16="http://schemas.microsoft.com/office/drawing/2014/main" id="{392682B3-E10F-4DC5-B3ED-9FA67D1FF4AC}"/>
                </a:ext>
              </a:extLst>
            </p:cNvPr>
            <p:cNvSpPr txBox="1"/>
            <p:nvPr/>
          </p:nvSpPr>
          <p:spPr>
            <a:xfrm>
              <a:off x="792983" y="3067893"/>
              <a:ext cx="1614904" cy="421045"/>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81" sz="1200" b="1">
                  <a:solidFill>
                    <a:srgbClr val="84BD00"/>
                  </a:solidFill>
                  <a:latin typeface="Arial" panose="020B0604020202020204" pitchFamily="34" charset="0"/>
                  <a:cs typeface="Arial" panose="020B0604020202020204" pitchFamily="34" charset="0"/>
                </a:rPr>
                <a:t>हमने कहां से शुरुआत की</a:t>
              </a:r>
            </a:p>
          </p:txBody>
        </p:sp>
        <p:sp>
          <p:nvSpPr>
            <p:cNvPr id="38" name="TextBox 37">
              <a:extLst>
                <a:ext uri="{FF2B5EF4-FFF2-40B4-BE49-F238E27FC236}">
                  <a16:creationId xmlns:a16="http://schemas.microsoft.com/office/drawing/2014/main" id="{5B1E9E3E-C645-4497-BD56-826D839E4769}"/>
                </a:ext>
              </a:extLst>
            </p:cNvPr>
            <p:cNvSpPr txBox="1"/>
            <p:nvPr/>
          </p:nvSpPr>
          <p:spPr>
            <a:xfrm>
              <a:off x="4397623" y="3067893"/>
              <a:ext cx="1466174" cy="421045"/>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81" sz="1200" b="1">
                  <a:solidFill>
                    <a:srgbClr val="84BD00"/>
                  </a:solidFill>
                  <a:latin typeface="Arial" panose="020B0604020202020204" pitchFamily="34" charset="0"/>
                  <a:cs typeface="Arial" panose="020B0604020202020204" pitchFamily="34" charset="0"/>
                </a:rPr>
                <a:t>हम क्या कर रहे हैं</a:t>
              </a:r>
            </a:p>
          </p:txBody>
        </p:sp>
        <p:sp>
          <p:nvSpPr>
            <p:cNvPr id="39" name="TextBox 38">
              <a:extLst>
                <a:ext uri="{FF2B5EF4-FFF2-40B4-BE49-F238E27FC236}">
                  <a16:creationId xmlns:a16="http://schemas.microsoft.com/office/drawing/2014/main" id="{0DADD61F-2D9E-436E-A7FC-B7FBB1A8ED6B}"/>
                </a:ext>
              </a:extLst>
            </p:cNvPr>
            <p:cNvSpPr txBox="1"/>
            <p:nvPr/>
          </p:nvSpPr>
          <p:spPr>
            <a:xfrm>
              <a:off x="7853755" y="3067893"/>
              <a:ext cx="1355059" cy="421045"/>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81" sz="1200" b="1">
                  <a:solidFill>
                    <a:srgbClr val="84BD00"/>
                  </a:solidFill>
                  <a:latin typeface="Arial" panose="020B0604020202020204" pitchFamily="34" charset="0"/>
                  <a:cs typeface="Arial" panose="020B0604020202020204" pitchFamily="34" charset="0"/>
                </a:rPr>
                <a:t>हम कहां पर हैं</a:t>
              </a:r>
            </a:p>
          </p:txBody>
        </p:sp>
      </p:grpSp>
    </p:spTree>
    <p:extLst>
      <p:ext uri="{BB962C8B-B14F-4D97-AF65-F5344CB8AC3E}">
        <p14:creationId xmlns:p14="http://schemas.microsoft.com/office/powerpoint/2010/main" val="17256877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1189909"/>
          </a:xfrm>
          <a:prstGeom prst="rect">
            <a:avLst/>
          </a:prstGeom>
        </p:spPr>
        <p:txBody>
          <a:bodyPr wrap="square">
            <a:spAutoFit/>
          </a:bodyPr>
          <a:lstStyle/>
          <a:p>
            <a:pPr algn="ctr">
              <a:spcAft>
                <a:spcPts val="1200"/>
              </a:spcAft>
              <a:defRPr b="0" i="0"/>
            </a:pPr>
            <a:r>
              <a:rPr lang="1081" sz="3600" b="1">
                <a:solidFill>
                  <a:srgbClr val="0033A0"/>
                </a:solidFill>
                <a:latin typeface="Arial" panose="020B0604020202020204" pitchFamily="34" charset="0"/>
                <a:cs typeface="Arial" panose="020B0604020202020204" pitchFamily="34" charset="0"/>
              </a:rPr>
              <a:t>हमारी सुरक्षा संस्कृति के स्तम्भ</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53413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cfbbe8b-0315-4333-80c0-0d9bf9bb1cae">
      <Terms xmlns="http://schemas.microsoft.com/office/infopath/2007/PartnerControls"/>
    </lcf76f155ced4ddcb4097134ff3c332f>
    <TaxCatchAll xmlns="16a9e357-cab0-4ee7-b340-887158dfc22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9ACDEA71464AC46B3B85C179C12A65F" ma:contentTypeVersion="16" ma:contentTypeDescription="Create a new document." ma:contentTypeScope="" ma:versionID="567d86a56796cb6bfaada5efc241091a">
  <xsd:schema xmlns:xsd="http://www.w3.org/2001/XMLSchema" xmlns:xs="http://www.w3.org/2001/XMLSchema" xmlns:p="http://schemas.microsoft.com/office/2006/metadata/properties" xmlns:ns2="acfbbe8b-0315-4333-80c0-0d9bf9bb1cae" xmlns:ns3="16a9e357-cab0-4ee7-b340-887158dfc22e" targetNamespace="http://schemas.microsoft.com/office/2006/metadata/properties" ma:root="true" ma:fieldsID="aacd2eda064a7a65f1eea34cd907d275" ns2:_="" ns3:_="">
    <xsd:import namespace="acfbbe8b-0315-4333-80c0-0d9bf9bb1cae"/>
    <xsd:import namespace="16a9e357-cab0-4ee7-b340-887158dfc22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fbbe8b-0315-4333-80c0-0d9bf9bb1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d99dcb-4bd7-428e-ad5a-507112b7cd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a9e357-cab0-4ee7-b340-887158dfc2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bc4bfc-ca6c-45c9-a64f-598e809ef649}" ma:internalName="TaxCatchAll" ma:showField="CatchAllData" ma:web="16a9e357-cab0-4ee7-b340-887158dfc2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48726E-8085-43C5-8757-4AC240FAC929}">
  <ds:schemaRefs>
    <ds:schemaRef ds:uri="http://schemas.microsoft.com/sharepoint/v3/contenttype/forms"/>
  </ds:schemaRefs>
</ds:datastoreItem>
</file>

<file path=customXml/itemProps2.xml><?xml version="1.0" encoding="utf-8"?>
<ds:datastoreItem xmlns:ds="http://schemas.openxmlformats.org/officeDocument/2006/customXml" ds:itemID="{2B66813D-6232-40F0-9F7C-BA6AEA24E3F4}">
  <ds:schemaRefs>
    <ds:schemaRef ds:uri="http://schemas.microsoft.com/office/2006/documentManagement/types"/>
    <ds:schemaRef ds:uri="http://schemas.openxmlformats.org/package/2006/metadata/core-properties"/>
    <ds:schemaRef ds:uri="http://purl.org/dc/terms/"/>
    <ds:schemaRef ds:uri="http://purl.org/dc/elements/1.1/"/>
    <ds:schemaRef ds:uri="http://schemas.microsoft.com/office/2006/metadata/properties"/>
    <ds:schemaRef ds:uri="http://www.w3.org/XML/1998/namespace"/>
    <ds:schemaRef ds:uri="http://schemas.microsoft.com/office/infopath/2007/PartnerControls"/>
    <ds:schemaRef ds:uri="ad3e4727-7ad3-4a65-8c44-edac83bc2c63"/>
    <ds:schemaRef ds:uri="2b8b6fed-c2ad-4ded-97a7-77fb88559370"/>
    <ds:schemaRef ds:uri="http://purl.org/dc/dcmitype/"/>
    <ds:schemaRef ds:uri="acfbbe8b-0315-4333-80c0-0d9bf9bb1cae"/>
    <ds:schemaRef ds:uri="16a9e357-cab0-4ee7-b340-887158dfc22e"/>
  </ds:schemaRefs>
</ds:datastoreItem>
</file>

<file path=customXml/itemProps3.xml><?xml version="1.0" encoding="utf-8"?>
<ds:datastoreItem xmlns:ds="http://schemas.openxmlformats.org/officeDocument/2006/customXml" ds:itemID="{2F455BE5-D650-430F-8BF7-127D5670C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fbbe8b-0315-4333-80c0-0d9bf9bb1cae"/>
    <ds:schemaRef ds:uri="16a9e357-cab0-4ee7-b340-887158dfc2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13344</TotalTime>
  <Words>3052</Words>
  <Application>Microsoft Office PowerPoint</Application>
  <PresentationFormat>Widescreen</PresentationFormat>
  <Paragraphs>306</Paragraphs>
  <Slides>20</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Acme Gothic</vt:lpstr>
      <vt:lpstr>Arial</vt:lpstr>
      <vt:lpstr>Arial Black</vt:lpstr>
      <vt:lpstr>Calibri</vt:lpstr>
      <vt:lpstr>Calibri Light</vt:lpstr>
      <vt:lpstr>DIN Pro</vt:lpstr>
      <vt:lpstr>Wingdings</vt:lpstr>
      <vt:lpstr>Office Theme</vt:lpstr>
      <vt:lpstr>PowerPoint Presentation</vt:lpstr>
      <vt:lpstr>PowerPoint Presentation</vt:lpstr>
      <vt:lpstr>PowerPoint Presentation</vt:lpstr>
      <vt:lpstr>PowerPoint Presentation</vt:lpstr>
      <vt:lpstr>हमारी सुरक्षा यात्रा </vt:lpstr>
      <vt:lpstr>PowerPoint Presentation</vt:lpstr>
      <vt:lpstr>2023 प्रथम तिमाही के अभिघात </vt:lpstr>
      <vt:lpstr>Mauser सुरक्षा यात्रा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Machen</dc:creator>
  <cp:lastModifiedBy>Melissa DeLorenzo</cp:lastModifiedBy>
  <cp:revision>34</cp:revision>
  <dcterms:created xsi:type="dcterms:W3CDTF">2023-04-05T19:27:26Z</dcterms:created>
  <dcterms:modified xsi:type="dcterms:W3CDTF">2023-05-23T15:26:50Z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0x010100C9ACDEA71464AC46B3B85C179C12A65F</vt:lpwstr>
  </property>
  <property fmtid="{D5CDD505-2E9C-101B-9397-08002B2CF9AE}" pid="3" name="MediaServiceImageTags">
    <vt:lpwstr/>
  </property>
</Properties>
</file>