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486" autoAdjust="0"/>
  </p:normalViewPr>
  <p:slideViewPr>
    <p:cSldViewPr snapToGrid="0">
      <p:cViewPr varScale="1">
        <p:scale>
          <a:sx n="88" d="100"/>
          <a:sy n="88" d="100"/>
        </p:scale>
        <p:origin x="403" y="77"/>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eaves" userId="7339a29a-691b-40ed-b287-59b4e106bf58" providerId="ADAL" clId="{2535ED85-F1C4-4E46-846B-B209F9110DDE}"/>
    <pc:docChg chg="modSld">
      <pc:chgData name="Melissa Reaves" userId="7339a29a-691b-40ed-b287-59b4e106bf58" providerId="ADAL" clId="{2535ED85-F1C4-4E46-846B-B209F9110DDE}" dt="2023-05-23T15:26:07.635" v="0" actId="1036"/>
      <pc:docMkLst>
        <pc:docMk/>
      </pc:docMkLst>
      <pc:sldChg chg="modSp mod">
        <pc:chgData name="Melissa Reaves" userId="7339a29a-691b-40ed-b287-59b4e106bf58" providerId="ADAL" clId="{2535ED85-F1C4-4E46-846B-B209F9110DDE}" dt="2023-05-23T15:26:07.635" v="0" actId="1036"/>
        <pc:sldMkLst>
          <pc:docMk/>
          <pc:sldMk cId="1725687730" sldId="279"/>
        </pc:sldMkLst>
        <pc:grpChg chg="mod">
          <ac:chgData name="Melissa Reaves" userId="7339a29a-691b-40ed-b287-59b4e106bf58" providerId="ADAL" clId="{2535ED85-F1C4-4E46-846B-B209F9110DDE}" dt="2023-05-23T15:26:07.635" v="0" actId="1036"/>
          <ac:grpSpMkLst>
            <pc:docMk/>
            <pc:sldMk cId="1725687730" sldId="279"/>
            <ac:grpSpMk id="2" creationId="{CC49FE52-CE7C-A365-D104-343658F02FD2}"/>
          </ac:grpSpMkLst>
        </pc:gr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3084" sz="1600"/>
              <a:t>2020-2023 MPS, compte rendu des incidents à ce jour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3084" sz="1600"/>
              <a:t>2020-2023 MPS, comparaison des comptes rendus des incidents à ce jour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fr-FR"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2023</a:t>
            </a: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fr-FR"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 </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472703" cy="1508105"/>
          </a:xfrm>
          <a:prstGeom prst="rect">
            <a:avLst/>
          </a:prstGeom>
          <a:noFill/>
        </p:spPr>
        <p:txBody>
          <a:bodyPr wrap="square" rtlCol="0">
            <a:spAutoFit/>
          </a:bodyPr>
          <a:lstStyle/>
          <a:p>
            <a:pPr>
              <a:spcAft>
                <a:spcPts val="1200"/>
              </a:spcAft>
              <a:defRPr b="0" i="0"/>
            </a:pPr>
            <a:r>
              <a:rPr lang="3084" sz="48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2023</a:t>
            </a:r>
          </a:p>
          <a:p>
            <a:pPr algn="r">
              <a:defRPr b="0" i="0"/>
            </a:pPr>
            <a:r>
              <a:rPr lang="3084" sz="3400">
                <a:solidFill>
                  <a:srgbClr val="05223F"/>
                </a:solidFill>
                <a:latin typeface="Arial" panose="020B0604020202020204" pitchFamily="34" charset="0"/>
                <a:cs typeface="Arial" panose="020B0604020202020204" pitchFamily="34" charset="0"/>
              </a:rPr>
              <a:t>« Grand pas pour la sécurité »</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LES TROIS PILIERS DE NOTRE CULTURE DE LA SÉCURITÉ</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8282"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3084" sz="1900" b="1" spc="30">
                  <a:solidFill>
                    <a:schemeClr val="bg1"/>
                  </a:solidFill>
                  <a:latin typeface="Arial" panose="020B0604020202020204" pitchFamily="34" charset="0"/>
                  <a:cs typeface="Arial" panose="020B0604020202020204" pitchFamily="34" charset="0"/>
                </a:rPr>
                <a:t>ENGAGEMENT</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3084" sz="1400" b="1">
                  <a:latin typeface="Arial" panose="020B0604020202020204" pitchFamily="34" charset="0"/>
                  <a:cs typeface="Arial" panose="020B0604020202020204" pitchFamily="34" charset="0"/>
                </a:rPr>
                <a:t>Politique de sécurité</a:t>
              </a:r>
            </a:p>
            <a:p>
              <a:pPr algn="ctr">
                <a:defRPr b="0" i="0"/>
              </a:pPr>
              <a:r>
                <a:rPr lang="3084" sz="1400">
                  <a:latin typeface="Arial" panose="020B0604020202020204" pitchFamily="34" charset="0"/>
                  <a:cs typeface="Arial" panose="020B0604020202020204" pitchFamily="34" charset="0"/>
                </a:rPr>
                <a:t>déclaration écrite de notre engagement envers la sécurité</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3084" sz="1900" b="1" spc="30">
                  <a:solidFill>
                    <a:schemeClr val="bg1"/>
                  </a:solidFill>
                  <a:latin typeface="Arial" panose="020B0604020202020204" pitchFamily="34" charset="0"/>
                  <a:cs typeface="Arial" panose="020B0604020202020204" pitchFamily="34" charset="0"/>
                </a:rPr>
                <a:t>COMPORTEMENT</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832029"/>
            </a:xfrm>
            <a:prstGeom prst="rect">
              <a:avLst/>
            </a:prstGeom>
            <a:noFill/>
          </p:spPr>
          <p:txBody>
            <a:bodyPr wrap="square">
              <a:spAutoFit/>
            </a:bodyPr>
            <a:lstStyle/>
            <a:p>
              <a:pPr algn="ctr">
                <a:defRPr b="0" i="0"/>
              </a:pPr>
              <a:r>
                <a:rPr lang="3084" sz="1400" b="1">
                  <a:latin typeface="Arial" panose="020B0604020202020204" pitchFamily="34" charset="0"/>
                  <a:cs typeface="Arial" panose="020B0604020202020204" pitchFamily="34" charset="0"/>
                </a:rPr>
                <a:t>Règles vitales</a:t>
              </a:r>
            </a:p>
            <a:p>
              <a:pPr algn="ctr">
                <a:defRPr b="0" i="0"/>
              </a:pPr>
              <a:r>
                <a:rPr lang="3084" sz="1200">
                  <a:latin typeface="Arial" panose="020B0604020202020204" pitchFamily="34" charset="0"/>
                  <a:cs typeface="Arial" panose="020B0604020202020204" pitchFamily="34" charset="0"/>
                </a:rPr>
                <a:t>principes qui orientent la façon dont nous exerçons notre engagement envers la sécurité</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085598" y="1520610"/>
            <a:ext cx="3022290" cy="4050320"/>
            <a:chOff x="8095804" y="1624520"/>
            <a:chExt cx="2632650"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3084" sz="1900" b="1" spc="30">
                  <a:solidFill>
                    <a:schemeClr val="bg1"/>
                  </a:solidFill>
                  <a:latin typeface="Arial" panose="020B0604020202020204" pitchFamily="34" charset="0"/>
                  <a:cs typeface="Arial" panose="020B0604020202020204" pitchFamily="34" charset="0"/>
                </a:rPr>
                <a:t>ENVIRONNEMENT</a:t>
              </a:r>
            </a:p>
          </p:txBody>
        </p:sp>
        <p:sp>
          <p:nvSpPr>
            <p:cNvPr id="8" name="TextBox 7">
              <a:extLst>
                <a:ext uri="{FF2B5EF4-FFF2-40B4-BE49-F238E27FC236}">
                  <a16:creationId xmlns:a16="http://schemas.microsoft.com/office/drawing/2014/main" id="{5B7F00A6-7B0F-B3BA-1631-49BDF167E626}"/>
                </a:ext>
              </a:extLst>
            </p:cNvPr>
            <p:cNvSpPr txBox="1"/>
            <p:nvPr/>
          </p:nvSpPr>
          <p:spPr>
            <a:xfrm>
              <a:off x="8095804" y="1977930"/>
              <a:ext cx="2554377" cy="683452"/>
            </a:xfrm>
            <a:prstGeom prst="rect">
              <a:avLst/>
            </a:prstGeom>
            <a:noFill/>
          </p:spPr>
          <p:txBody>
            <a:bodyPr wrap="square">
              <a:spAutoFit/>
            </a:bodyPr>
            <a:lstStyle/>
            <a:p>
              <a:pPr algn="ctr">
                <a:defRPr b="0" i="0"/>
              </a:pPr>
              <a:r>
                <a:rPr lang="3084" sz="1200" b="1">
                  <a:latin typeface="Arial" panose="020B0604020202020204" pitchFamily="34" charset="0"/>
                  <a:cs typeface="Arial" panose="020B0604020202020204" pitchFamily="34" charset="0"/>
                </a:rPr>
                <a:t>Organisation du milieu de travail (5S)</a:t>
              </a:r>
            </a:p>
            <a:p>
              <a:pPr algn="ctr">
                <a:defRPr b="0" i="0"/>
              </a:pPr>
              <a:r>
                <a:rPr lang="3084" sz="1400">
                  <a:latin typeface="Arial" panose="020B0604020202020204" pitchFamily="34" charset="0"/>
                  <a:cs typeface="Arial" panose="020B0604020202020204" pitchFamily="34" charset="0"/>
                </a:rPr>
                <a:t>créer un milieu où le travail est effectué de façon sécuritaire</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30997"/>
          </a:xfrm>
          <a:prstGeom prst="rect">
            <a:avLst/>
          </a:prstGeom>
          <a:noFill/>
        </p:spPr>
        <p:txBody>
          <a:bodyPr wrap="square">
            <a:spAutoFit/>
          </a:bodyPr>
          <a:lstStyle/>
          <a:p>
            <a:pPr algn="ctr">
              <a:buClr>
                <a:srgbClr val="84BD00"/>
              </a:buClr>
              <a:buSzPct val="125000"/>
              <a:defRPr b="0" i="0"/>
            </a:pPr>
            <a:r>
              <a:rPr lang="3084" sz="2400" b="1">
                <a:solidFill>
                  <a:srgbClr val="0033A0"/>
                </a:solidFill>
                <a:latin typeface="Arial" panose="020B0604020202020204" pitchFamily="34" charset="0"/>
                <a:cs typeface="Arial" panose="020B0604020202020204" pitchFamily="34" charset="0"/>
              </a:rPr>
              <a:t>Les leaders en matière de sécurité à </a:t>
            </a:r>
            <a:r>
              <a:rPr lang="3084" sz="2400" b="1">
                <a:solidFill>
                  <a:srgbClr val="84BD00"/>
                </a:solidFill>
                <a:latin typeface="Arial" panose="020B0604020202020204" pitchFamily="34" charset="0"/>
                <a:cs typeface="Arial" panose="020B0604020202020204" pitchFamily="34" charset="0"/>
              </a:rPr>
              <a:t>tous les niveaux </a:t>
            </a:r>
            <a:r>
              <a:rPr lang="3084" sz="2400" b="1">
                <a:solidFill>
                  <a:srgbClr val="0033A0"/>
                </a:solidFill>
                <a:latin typeface="Arial" panose="020B0604020202020204" pitchFamily="34" charset="0"/>
                <a:cs typeface="Arial" panose="020B0604020202020204" pitchFamily="34" charset="0"/>
              </a:rPr>
              <a:t>de l’organisation sont nécessaires pour </a:t>
            </a:r>
            <a:r>
              <a:rPr lang="3084" sz="2400" b="1">
                <a:solidFill>
                  <a:srgbClr val="84BD00"/>
                </a:solidFill>
                <a:latin typeface="Arial" panose="020B0604020202020204" pitchFamily="34" charset="0"/>
                <a:cs typeface="Arial" panose="020B0604020202020204" pitchFamily="34" charset="0"/>
              </a:rPr>
              <a:t>élaborer</a:t>
            </a:r>
            <a:r>
              <a:rPr lang="3084" sz="2400" b="1">
                <a:solidFill>
                  <a:srgbClr val="0033A0"/>
                </a:solidFill>
                <a:latin typeface="Arial" panose="020B0604020202020204" pitchFamily="34" charset="0"/>
                <a:cs typeface="Arial" panose="020B0604020202020204" pitchFamily="34" charset="0"/>
              </a:rPr>
              <a:t> et </a:t>
            </a:r>
            <a:r>
              <a:rPr lang="3084" sz="2400" b="1">
                <a:solidFill>
                  <a:srgbClr val="84BD00"/>
                </a:solidFill>
                <a:latin typeface="Arial" panose="020B0604020202020204" pitchFamily="34" charset="0"/>
                <a:cs typeface="Arial" panose="020B0604020202020204" pitchFamily="34" charset="0"/>
              </a:rPr>
              <a:t>soutenir</a:t>
            </a:r>
            <a:r>
              <a:rPr lang="3084" sz="2400" b="1">
                <a:solidFill>
                  <a:srgbClr val="0033A0"/>
                </a:solidFill>
                <a:latin typeface="Arial" panose="020B0604020202020204" pitchFamily="34" charset="0"/>
                <a:cs typeface="Arial" panose="020B0604020202020204" pitchFamily="34" charset="0"/>
              </a:rPr>
              <a:t> une culture de la sécurité.</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NOTRE POLITIQUE DE SÉCURITÉ</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3084" b="1">
                <a:latin typeface="Arial" panose="020B0604020202020204" pitchFamily="34" charset="0"/>
                <a:cs typeface="Arial" panose="020B0604020202020204" pitchFamily="34" charset="0"/>
              </a:rPr>
              <a:t>Faits saillants de notre politique :</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La sécurité est une valeur essentielle, et non une priorité. Notre quête de la sécurité est acharnée.</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Partie intégrale de notre culture.</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Inclut la collectivité dans laquelle nous travaillons et les entrepreneurs.</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Notre responsabilité en tant qu’employés de Mauser et nos installations.</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Responsabilité de la direction.</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Processus relatifs aux incidents, apprentissage et perfectionnement de notre sécurité.</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RÈGLES VITALES</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3084">
                <a:latin typeface="Arial" panose="020B0604020202020204" pitchFamily="34" charset="0"/>
                <a:cs typeface="Arial" panose="020B0604020202020204" pitchFamily="34" charset="0"/>
              </a:rPr>
              <a:t>Les règles vitales sont des </a:t>
            </a:r>
            <a:r>
              <a:rPr lang="3084" b="1">
                <a:solidFill>
                  <a:srgbClr val="84BD00"/>
                </a:solidFill>
                <a:latin typeface="Arial" panose="020B0604020202020204" pitchFamily="34" charset="0"/>
                <a:cs typeface="Arial" panose="020B0604020202020204" pitchFamily="34" charset="0"/>
              </a:rPr>
              <a:t>principes de sécurité clés </a:t>
            </a:r>
            <a:r>
              <a:rPr lang="3084">
                <a:latin typeface="Arial" panose="020B0604020202020204" pitchFamily="34" charset="0"/>
                <a:cs typeface="Arial" panose="020B0604020202020204" pitchFamily="34" charset="0"/>
              </a:rPr>
              <a:t>qui traitent des dangers propres à nos activités pour nous protéger des blessures graves et de la mort.</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944261"/>
          </a:xfrm>
          <a:prstGeom prst="rect">
            <a:avLst/>
          </a:prstGeom>
          <a:noFill/>
        </p:spPr>
        <p:txBody>
          <a:bodyPr wrap="square">
            <a:spAutoFit/>
          </a:bodyPr>
          <a:lstStyle/>
          <a:p>
            <a:pPr algn="l">
              <a:spcAft>
                <a:spcPts val="600"/>
              </a:spcAft>
              <a:buClr>
                <a:srgbClr val="84BD00"/>
              </a:buClr>
              <a:buSzPct val="125000"/>
              <a:defRPr b="0" i="0"/>
            </a:pPr>
            <a:r>
              <a:rPr lang="3084" b="1">
                <a:latin typeface="Arial" panose="020B0604020202020204" pitchFamily="34" charset="0"/>
                <a:cs typeface="Arial" panose="020B0604020202020204" pitchFamily="34" charset="0"/>
              </a:rPr>
              <a:t>Engagement actif envers les règles vitales :</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Éducation</a:t>
            </a:r>
            <a:r>
              <a:rPr lang="3084">
                <a:latin typeface="Arial" panose="020B0604020202020204" pitchFamily="34" charset="0"/>
                <a:cs typeface="Arial" panose="020B0604020202020204" pitchFamily="34" charset="0"/>
              </a:rPr>
              <a:t> – Nous sommes responsables de comprendre les règles vitales. En cas de doute, posez des questions!</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Respect</a:t>
            </a:r>
            <a:r>
              <a:rPr lang="3084">
                <a:latin typeface="Arial" panose="020B0604020202020204" pitchFamily="34" charset="0"/>
                <a:cs typeface="Arial" panose="020B0604020202020204" pitchFamily="34" charset="0"/>
              </a:rPr>
              <a:t> des règles vitales – tout le monde doit respecter ces règles, peu importe le poste ou le rôle professionnel</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Évaluation des risques </a:t>
            </a:r>
            <a:r>
              <a:rPr lang="3084">
                <a:latin typeface="Arial" panose="020B0604020202020204" pitchFamily="34" charset="0"/>
                <a:cs typeface="Arial" panose="020B0604020202020204" pitchFamily="34" charset="0"/>
              </a:rPr>
              <a:t>– Avant d’effectuer une tâche, examinez-la en fonction des règles vitales.</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Intervention</a:t>
            </a:r>
            <a:r>
              <a:rPr lang="3084">
                <a:latin typeface="Arial" panose="020B0604020202020204" pitchFamily="34" charset="0"/>
                <a:cs typeface="Arial" panose="020B0604020202020204" pitchFamily="34" charset="0"/>
              </a:rPr>
              <a:t> – Tout le monde a le droit de demander l’interruption d’une opération ou d’une activité s’il juge qu’une règle vitale est enfreinte et que des employés sont exposés à des risques.</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Travail collaboratif actif</a:t>
            </a:r>
            <a:r>
              <a:rPr lang="3084" b="0">
                <a:solidFill>
                  <a:srgbClr val="84BD00"/>
                </a:solidFill>
                <a:latin typeface="Arial" panose="020B0604020202020204" pitchFamily="34" charset="0"/>
                <a:cs typeface="Arial" panose="020B0604020202020204" pitchFamily="34" charset="0"/>
              </a:rPr>
              <a:t> </a:t>
            </a:r>
            <a:r>
              <a:rPr lang="3084">
                <a:latin typeface="Arial" panose="020B0604020202020204" pitchFamily="34" charset="0"/>
                <a:cs typeface="Arial" panose="020B0604020202020204" pitchFamily="34" charset="0"/>
              </a:rPr>
              <a:t>– Si vous voyez qu’un collègue est exposé à un risque, dites-le</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26035" y="5673703"/>
            <a:ext cx="794142" cy="237738"/>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Travail à chaud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Espace confiné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3084"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03541" y="5236514"/>
            <a:ext cx="1018252" cy="187715"/>
          </a:xfrm>
          <a:prstGeom prst="rect">
            <a:avLst/>
          </a:prstGeom>
          <a:noFill/>
        </p:spPr>
        <p:txBody>
          <a:bodyPr wrap="square" rtlCol="0">
            <a:noAutofit/>
          </a:bodyPr>
          <a:lstStyle/>
          <a:p>
            <a:pPr algn="ctr" defTabSz="685800">
              <a:buClr>
                <a:srgbClr val="0033A0"/>
              </a:buClr>
              <a:defRPr b="0" i="0"/>
            </a:pPr>
            <a:r>
              <a:rPr lang="3084" sz="1200" b="1">
                <a:solidFill>
                  <a:srgbClr val="0054A6"/>
                </a:solidFill>
                <a:latin typeface="Arial"/>
              </a:rPr>
              <a:t>Conduite sécuritaire</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Isolement de l’énergie</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Ligne de mire</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3084"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3084" sz="1200" b="1">
                <a:solidFill>
                  <a:srgbClr val="0054A6"/>
                </a:solidFill>
                <a:latin typeface="Arial"/>
              </a:rPr>
              <a:t>Matières dangereuses</a:t>
            </a:r>
            <a:r>
              <a:rPr lang="3084" sz="1200" b="0">
                <a:solidFill>
                  <a:srgbClr val="0054A6"/>
                </a:solidFill>
                <a:latin typeface="Arial"/>
              </a:rPr>
              <a:t>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123190" y="5673704"/>
            <a:ext cx="1521058" cy="237737"/>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Protection contre les chutes</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Contrôles de sécurité</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481012"/>
            <a:ext cx="4614514" cy="1415772"/>
          </a:xfrm>
          <a:prstGeom prst="rect">
            <a:avLst/>
          </a:prstGeom>
          <a:noFill/>
        </p:spPr>
        <p:txBody>
          <a:bodyPr wrap="square" rtlCol="0">
            <a:spAutoFit/>
          </a:bodyPr>
          <a:lstStyle/>
          <a:p>
            <a:pPr>
              <a:defRPr b="0" i="0"/>
            </a:pPr>
            <a:r>
              <a:rPr lang="3084" b="1">
                <a:solidFill>
                  <a:srgbClr val="84BD00"/>
                </a:solidFill>
                <a:latin typeface="Arial" panose="020B0604020202020204" pitchFamily="34" charset="0"/>
                <a:cs typeface="Arial" panose="020B0604020202020204" pitchFamily="34" charset="0"/>
              </a:rPr>
              <a:t>SET IN ORDER (mettre en ordre)</a:t>
            </a:r>
          </a:p>
          <a:p>
            <a:pPr>
              <a:defRPr b="0" i="0"/>
            </a:pPr>
            <a:r>
              <a:rPr lang="3084" sz="1400" b="1" i="0" u="none" strike="noStrike">
                <a:solidFill>
                  <a:srgbClr val="000000"/>
                </a:solidFill>
                <a:latin typeface="Arial" panose="020B0604020202020204" pitchFamily="34" charset="0"/>
                <a:cs typeface="Arial" panose="020B0604020202020204" pitchFamily="34" charset="0"/>
              </a:rPr>
              <a:t>Conséquences pour la sécurité :</a:t>
            </a:r>
          </a:p>
          <a:p>
            <a:pPr marL="171450" indent="-171450">
              <a:buClr>
                <a:srgbClr val="84BD00"/>
              </a:buClr>
              <a:buSzPct val="125000"/>
              <a:buFont typeface="Wingdings" panose="05000000000000000000" pitchFamily="2" charset="2"/>
              <a:buChar char="ü"/>
              <a:defRPr b="0" i="0"/>
            </a:pPr>
            <a:r>
              <a:rPr lang="3084" sz="1350" b="0" i="0" u="none" strike="noStrike">
                <a:solidFill>
                  <a:srgbClr val="000000"/>
                </a:solidFill>
                <a:latin typeface="Arial" panose="020B0604020202020204" pitchFamily="34" charset="0"/>
                <a:cs typeface="Arial" panose="020B0604020202020204" pitchFamily="34" charset="0"/>
              </a:rPr>
              <a:t>Il est moins probable qu’un employé prenne le mauvais article.</a:t>
            </a:r>
          </a:p>
          <a:p>
            <a:pPr marL="171450" indent="-171450">
              <a:buClr>
                <a:srgbClr val="84BD00"/>
              </a:buClr>
              <a:buSzPct val="125000"/>
              <a:buFont typeface="Wingdings" panose="05000000000000000000" pitchFamily="2" charset="2"/>
              <a:buChar char="ü"/>
              <a:defRPr b="0" i="0"/>
            </a:pPr>
            <a:r>
              <a:rPr lang="3084" sz="1350" b="0" i="0" u="none" strike="noStrike">
                <a:solidFill>
                  <a:srgbClr val="000000"/>
                </a:solidFill>
                <a:latin typeface="Arial" panose="020B0604020202020204" pitchFamily="34" charset="0"/>
                <a:cs typeface="Arial" panose="020B0604020202020204" pitchFamily="34" charset="0"/>
              </a:rPr>
              <a:t>L’utilisation de mauvais articles peut entraîner de graves risques pour la sécurité.</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1006846"/>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ORGANISATION DU MILIEU DE TRAVAIL – 5S</a:t>
            </a:r>
          </a:p>
          <a:p>
            <a:pPr algn="l">
              <a:buClr>
                <a:srgbClr val="84BD00"/>
              </a:buClr>
              <a:buSzPct val="125000"/>
              <a:defRPr b="0" i="0"/>
            </a:pPr>
            <a:r>
              <a:rPr lang="3084">
                <a:latin typeface="Arial" panose="020B0604020202020204" pitchFamily="34" charset="0"/>
                <a:cs typeface="Arial" panose="020B0604020202020204" pitchFamily="34" charset="0"/>
              </a:rPr>
              <a:t>Le système des 5S est un processus d’améliorer continu pour accroître la productivité et la sécurité du milieu de travail.</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2019639"/>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541521"/>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733848"/>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120229"/>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342337"/>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57293"/>
            <a:ext cx="4614514" cy="1585049"/>
          </a:xfrm>
          <a:prstGeom prst="rect">
            <a:avLst/>
          </a:prstGeom>
          <a:noFill/>
        </p:spPr>
        <p:txBody>
          <a:bodyPr wrap="square" rtlCol="0">
            <a:spAutoFit/>
          </a:bodyPr>
          <a:lstStyle/>
          <a:p>
            <a:pPr>
              <a:defRPr b="0" i="0"/>
            </a:pPr>
            <a:r>
              <a:rPr lang="3084" b="1">
                <a:solidFill>
                  <a:srgbClr val="84BD00"/>
                </a:solidFill>
                <a:latin typeface="Arial" panose="020B0604020202020204" pitchFamily="34" charset="0"/>
                <a:cs typeface="Arial" panose="020B0604020202020204" pitchFamily="34" charset="0"/>
              </a:rPr>
              <a:t>SORT (ranger)</a:t>
            </a:r>
          </a:p>
          <a:p>
            <a:pPr>
              <a:defRPr b="0" i="0"/>
            </a:pPr>
            <a:r>
              <a:rPr lang="3084" sz="1400" b="1" i="0" u="none" strike="noStrike">
                <a:solidFill>
                  <a:srgbClr val="000000"/>
                </a:solidFill>
                <a:latin typeface="Arial" panose="020B0604020202020204" pitchFamily="34" charset="0"/>
                <a:cs typeface="Arial" panose="020B0604020202020204" pitchFamily="34" charset="0"/>
              </a:rPr>
              <a:t>Conséquences pour la sécurité :</a:t>
            </a:r>
          </a:p>
          <a:p>
            <a:pPr marL="171450" indent="-171450">
              <a:buClr>
                <a:srgbClr val="84BD00"/>
              </a:buClr>
              <a:buSzPct val="125000"/>
              <a:buFont typeface="Wingdings" panose="05000000000000000000" pitchFamily="2" charset="2"/>
              <a:buChar char="ü"/>
              <a:defRPr b="0" i="0"/>
            </a:pPr>
            <a:r>
              <a:rPr lang="3084" sz="1300" b="0" i="0" u="none" strike="noStrike">
                <a:solidFill>
                  <a:srgbClr val="000000"/>
                </a:solidFill>
                <a:latin typeface="Arial" panose="020B0604020202020204" pitchFamily="34" charset="0"/>
                <a:cs typeface="Arial" panose="020B0604020202020204" pitchFamily="34" charset="0"/>
              </a:rPr>
              <a:t>Permet d’éliminer les obstacles.</a:t>
            </a:r>
          </a:p>
          <a:p>
            <a:pPr marL="171450" indent="-171450">
              <a:buClr>
                <a:srgbClr val="84BD00"/>
              </a:buClr>
              <a:buSzPct val="125000"/>
              <a:buFont typeface="Wingdings" panose="05000000000000000000" pitchFamily="2" charset="2"/>
              <a:buChar char="ü"/>
              <a:defRPr b="0" i="0"/>
            </a:pPr>
            <a:r>
              <a:rPr lang="3084" sz="1300" b="0" i="0" u="none" strike="noStrike">
                <a:solidFill>
                  <a:srgbClr val="000000"/>
                </a:solidFill>
                <a:latin typeface="Arial" panose="020B0604020202020204" pitchFamily="34" charset="0"/>
                <a:cs typeface="Arial" panose="020B0604020202020204" pitchFamily="34" charset="0"/>
              </a:rPr>
              <a:t>Moins d’articles à heurter, sur lesquels trébucher, qui peuvent s’enflammer ou causer d’autres types de dommages. Un milieu de travail bien rangé est un milieu de travail plus sécuritaire.</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848149"/>
            <a:ext cx="4614514" cy="1433993"/>
          </a:xfrm>
          <a:prstGeom prst="rect">
            <a:avLst/>
          </a:prstGeom>
          <a:noFill/>
        </p:spPr>
        <p:txBody>
          <a:bodyPr wrap="square" rtlCol="0">
            <a:spAutoFit/>
          </a:bodyPr>
          <a:lstStyle/>
          <a:p>
            <a:pPr>
              <a:defRPr b="0" i="0"/>
            </a:pPr>
            <a:r>
              <a:rPr lang="3084" b="1">
                <a:solidFill>
                  <a:srgbClr val="84BD00"/>
                </a:solidFill>
                <a:latin typeface="Arial" panose="020B0604020202020204" pitchFamily="34" charset="0"/>
                <a:cs typeface="Arial" panose="020B0604020202020204" pitchFamily="34" charset="0"/>
              </a:rPr>
              <a:t>SHINE (frotter)</a:t>
            </a:r>
          </a:p>
          <a:p>
            <a:pPr>
              <a:defRPr b="0" i="0"/>
            </a:pPr>
            <a:r>
              <a:rPr lang="3084" sz="1400" b="1" i="0" u="none" strike="noStrike">
                <a:solidFill>
                  <a:srgbClr val="000000"/>
                </a:solidFill>
                <a:latin typeface="Arial" panose="020B0604020202020204" pitchFamily="34" charset="0"/>
                <a:cs typeface="Arial" panose="020B0604020202020204" pitchFamily="34" charset="0"/>
              </a:rPr>
              <a:t>Conséquences pour la sécurité :</a:t>
            </a:r>
          </a:p>
          <a:p>
            <a:pPr marL="171450" indent="-171450">
              <a:buClr>
                <a:srgbClr val="84BD00"/>
              </a:buClr>
              <a:buSzPct val="125000"/>
              <a:buFont typeface="Wingdings" panose="05000000000000000000" pitchFamily="2" charset="2"/>
              <a:buChar char="ü"/>
              <a:defRPr b="0" i="0"/>
            </a:pPr>
            <a:r>
              <a:rPr lang="3084" sz="1350" b="0" i="0" u="none" strike="noStrike">
                <a:solidFill>
                  <a:srgbClr val="000000"/>
                </a:solidFill>
                <a:latin typeface="Arial" panose="020B0604020202020204" pitchFamily="34" charset="0"/>
                <a:cs typeface="Arial" panose="020B0604020202020204" pitchFamily="34" charset="0"/>
              </a:rPr>
              <a:t>Éliminer la poussière et les huiles pour éliminer les risques d’incendie.</a:t>
            </a:r>
          </a:p>
          <a:p>
            <a:pPr marL="171450" indent="-171450">
              <a:buClr>
                <a:srgbClr val="84BD00"/>
              </a:buClr>
              <a:buSzPct val="125000"/>
              <a:buFont typeface="Wingdings" panose="05000000000000000000" pitchFamily="2" charset="2"/>
              <a:buChar char="ü"/>
              <a:defRPr b="0" i="0"/>
            </a:pPr>
            <a:r>
              <a:rPr lang="3084" sz="1350" b="0" i="0" u="none" strike="noStrike">
                <a:solidFill>
                  <a:srgbClr val="000000"/>
                </a:solidFill>
                <a:latin typeface="Arial" panose="020B0604020202020204" pitchFamily="34" charset="0"/>
                <a:cs typeface="Arial" panose="020B0604020202020204" pitchFamily="34" charset="0"/>
              </a:rPr>
              <a:t>Le nettoyage des déversements réduit les risques de glissade et de chute.</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120229"/>
            <a:ext cx="4614514" cy="2074713"/>
          </a:xfrm>
          <a:prstGeom prst="rect">
            <a:avLst/>
          </a:prstGeom>
          <a:noFill/>
        </p:spPr>
        <p:txBody>
          <a:bodyPr wrap="square" rtlCol="0">
            <a:spAutoFit/>
          </a:bodyPr>
          <a:lstStyle/>
          <a:p>
            <a:pPr>
              <a:defRPr b="0" i="0"/>
            </a:pPr>
            <a:r>
              <a:rPr lang="3084" b="1">
                <a:solidFill>
                  <a:srgbClr val="84BD00"/>
                </a:solidFill>
                <a:latin typeface="Arial" panose="020B0604020202020204" pitchFamily="34" charset="0"/>
                <a:cs typeface="Arial" panose="020B0604020202020204" pitchFamily="34" charset="0"/>
              </a:rPr>
              <a:t>STANDARDIZE (normaliser)</a:t>
            </a:r>
          </a:p>
          <a:p>
            <a:pPr>
              <a:defRPr b="0" i="0"/>
            </a:pPr>
            <a:r>
              <a:rPr lang="3084" sz="1400" b="1" i="0" u="none" strike="noStrike">
                <a:solidFill>
                  <a:srgbClr val="000000"/>
                </a:solidFill>
                <a:latin typeface="Arial" panose="020B0604020202020204" pitchFamily="34" charset="0"/>
                <a:cs typeface="Arial" panose="020B0604020202020204" pitchFamily="34" charset="0"/>
              </a:rPr>
              <a:t>Conséquences pour la sécurité :</a:t>
            </a:r>
          </a:p>
          <a:p>
            <a:pPr marL="171450" indent="-171450">
              <a:buClr>
                <a:srgbClr val="84BD00"/>
              </a:buClr>
              <a:buSzPct val="125000"/>
              <a:buFont typeface="Wingdings" panose="05000000000000000000" pitchFamily="2" charset="2"/>
              <a:buChar char="ü"/>
              <a:defRPr b="0" i="0"/>
            </a:pPr>
            <a:r>
              <a:rPr lang="3084" sz="1400" b="0" i="0" u="none" strike="noStrike">
                <a:solidFill>
                  <a:srgbClr val="000000"/>
                </a:solidFill>
                <a:latin typeface="Arial" panose="020B0604020202020204" pitchFamily="34" charset="0"/>
                <a:cs typeface="Arial" panose="020B0604020202020204" pitchFamily="34" charset="0"/>
              </a:rPr>
              <a:t>Réduit le risque de défaillances, d’accidents et d’autres problèmes de sécurité.</a:t>
            </a:r>
          </a:p>
          <a:p>
            <a:pPr marL="171450" indent="-171450">
              <a:buClr>
                <a:srgbClr val="84BD00"/>
              </a:buClr>
              <a:buSzPct val="125000"/>
              <a:buFont typeface="Wingdings" panose="05000000000000000000" pitchFamily="2" charset="2"/>
              <a:buChar char="ü"/>
              <a:defRPr b="0" i="0"/>
            </a:pPr>
            <a:r>
              <a:rPr lang="3084" sz="1400" b="0" i="0" u="none" strike="noStrike">
                <a:solidFill>
                  <a:srgbClr val="000000"/>
                </a:solidFill>
                <a:latin typeface="Arial" panose="020B0604020202020204" pitchFamily="34" charset="0"/>
                <a:cs typeface="Arial" panose="020B0604020202020204" pitchFamily="34" charset="0"/>
              </a:rPr>
              <a:t>Les milieux de travail qui respectent des processus de normalisation sont des milieux qui ont prouvé être plus sécuritaires.</a:t>
            </a:r>
          </a:p>
          <a:p>
            <a:pPr marL="171450" indent="-171450">
              <a:buClr>
                <a:srgbClr val="84BD00"/>
              </a:buClr>
              <a:buSzPct val="125000"/>
              <a:buFont typeface="Wingdings" panose="05000000000000000000" pitchFamily="2" charset="2"/>
              <a:buChar char="ü"/>
              <a:defRPr b="0" i="0"/>
            </a:pPr>
            <a:r>
              <a:rPr lang="3084" sz="1400" b="0" i="0" u="none" strike="noStrike">
                <a:solidFill>
                  <a:srgbClr val="000000"/>
                </a:solidFill>
                <a:latin typeface="Arial" panose="020B0604020202020204" pitchFamily="34" charset="0"/>
                <a:cs typeface="Arial" panose="020B0604020202020204" pitchFamily="34" charset="0"/>
              </a:rPr>
              <a:t>De plus grandes attentes relatives au milieu de travail pour les nouveaux employés.</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363119"/>
            <a:ext cx="4614514" cy="1433993"/>
          </a:xfrm>
          <a:prstGeom prst="rect">
            <a:avLst/>
          </a:prstGeom>
          <a:noFill/>
        </p:spPr>
        <p:txBody>
          <a:bodyPr wrap="square" rtlCol="0">
            <a:spAutoFit/>
          </a:bodyPr>
          <a:lstStyle/>
          <a:p>
            <a:pPr>
              <a:defRPr b="0" i="0"/>
            </a:pPr>
            <a:r>
              <a:rPr lang="3084" b="1">
                <a:solidFill>
                  <a:srgbClr val="84BD00"/>
                </a:solidFill>
                <a:latin typeface="Arial" panose="020B0604020202020204" pitchFamily="34" charset="0"/>
                <a:cs typeface="Arial" panose="020B0604020202020204" pitchFamily="34" charset="0"/>
              </a:rPr>
              <a:t>SUSTAIN (maintenir)</a:t>
            </a:r>
          </a:p>
          <a:p>
            <a:pPr>
              <a:defRPr b="0" i="0"/>
            </a:pPr>
            <a:r>
              <a:rPr lang="3084" sz="1400" b="1" i="0" u="none" strike="noStrike">
                <a:solidFill>
                  <a:srgbClr val="000000"/>
                </a:solidFill>
                <a:latin typeface="Arial" panose="020B0604020202020204" pitchFamily="34" charset="0"/>
                <a:cs typeface="Arial" panose="020B0604020202020204" pitchFamily="34" charset="0"/>
              </a:rPr>
              <a:t>Conséquences pour la sécurité :</a:t>
            </a:r>
          </a:p>
          <a:p>
            <a:pPr marL="171450" indent="-171450">
              <a:buClr>
                <a:srgbClr val="84BD00"/>
              </a:buClr>
              <a:buSzPct val="125000"/>
              <a:buFont typeface="Wingdings" panose="05000000000000000000" pitchFamily="2" charset="2"/>
              <a:buChar char="ü"/>
              <a:defRPr b="0" i="0"/>
            </a:pPr>
            <a:r>
              <a:rPr lang="3084" sz="1400" b="0" i="0" u="none" strike="noStrike">
                <a:solidFill>
                  <a:srgbClr val="000000"/>
                </a:solidFill>
                <a:latin typeface="Arial" panose="020B0604020202020204" pitchFamily="34" charset="0"/>
                <a:cs typeface="Arial" panose="020B0604020202020204" pitchFamily="34" charset="0"/>
              </a:rPr>
              <a:t>Plus longtemps la méthode des 5S est suivie et améliorée, plus sécuritaire est l’établissement.</a:t>
            </a:r>
          </a:p>
          <a:p>
            <a:pPr marL="171450" indent="-171450">
              <a:buClr>
                <a:srgbClr val="84BD00"/>
              </a:buClr>
              <a:buSzPct val="125000"/>
              <a:buFont typeface="Wingdings" panose="05000000000000000000" pitchFamily="2" charset="2"/>
              <a:buChar char="ü"/>
              <a:defRPr b="0" i="0"/>
            </a:pPr>
            <a:r>
              <a:rPr lang="3084" sz="1400" b="0" i="0" u="none" strike="noStrike">
                <a:solidFill>
                  <a:srgbClr val="000000"/>
                </a:solidFill>
                <a:latin typeface="Arial" panose="020B0604020202020204" pitchFamily="34" charset="0"/>
                <a:cs typeface="Arial" panose="020B0604020202020204" pitchFamily="34" charset="0"/>
              </a:rPr>
              <a:t>Une usine qui déploie des efforts soutenus est beaucoup plus sécuritaire.</a:t>
            </a:r>
          </a:p>
        </p:txBody>
      </p:sp>
    </p:spTree>
    <p:extLst>
      <p:ext uri="{BB962C8B-B14F-4D97-AF65-F5344CB8AC3E}">
        <p14:creationId xmlns:p14="http://schemas.microsoft.com/office/powerpoint/2010/main" val="3549175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890795" cy="3924151"/>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ORGANISATION DU MILIEU DE TRAVAIL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3084" b="1">
                <a:latin typeface="Arial" panose="020B0604020202020204" pitchFamily="34" charset="0"/>
                <a:cs typeface="Arial" panose="020B0604020202020204" pitchFamily="34" charset="0"/>
              </a:rPr>
              <a:t>Les avantages d’un milieu de travail bien organisé :</a:t>
            </a:r>
          </a:p>
          <a:p>
            <a:pPr marL="285750" indent="-285750" algn="l">
              <a:lnSpc>
                <a:spcPct val="150000"/>
              </a:lnSpc>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Moins de risques d’accident</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Meilleur emploi du temps</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Moins d’espace perdu</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Moins de temps d’arrêt de l’équipement</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Uniformité et qualité supérieures</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Moral accru</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3084" sz="1300"/>
              <a:t>Environ 42 % des blessures en 2022 sont survenues dans des catégories où la sécurité est améliorée au moyen de l’organisation du milieu de travail.</a:t>
            </a:r>
          </a:p>
          <a:p>
            <a:endParaRPr lang="en-US" sz="1300"/>
          </a:p>
        </p:txBody>
      </p:sp>
      <p:sp>
        <p:nvSpPr>
          <p:cNvPr id="11" name="TextBox 10">
            <a:extLst>
              <a:ext uri="{FF2B5EF4-FFF2-40B4-BE49-F238E27FC236}">
                <a16:creationId xmlns:a16="http://schemas.microsoft.com/office/drawing/2014/main" id="{4AE93960-CF78-12BC-DC96-DB52DDFC4384}"/>
              </a:ext>
            </a:extLst>
          </p:cNvPr>
          <p:cNvSpPr txBox="1"/>
          <p:nvPr/>
        </p:nvSpPr>
        <p:spPr>
          <a:xfrm>
            <a:off x="7072132" y="1365791"/>
            <a:ext cx="3402957"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3084" sz="1600"/>
              <a:t>Catégories de blessures pour 2022</a:t>
            </a:r>
          </a:p>
        </p:txBody>
      </p:sp>
    </p:spTree>
    <p:extLst>
      <p:ext uri="{BB962C8B-B14F-4D97-AF65-F5344CB8AC3E}">
        <p14:creationId xmlns:p14="http://schemas.microsoft.com/office/powerpoint/2010/main" val="3872770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3084" sz="3600" b="1">
                <a:solidFill>
                  <a:srgbClr val="0033A0"/>
                </a:solidFill>
                <a:latin typeface="Arial" panose="020B0604020202020204" pitchFamily="34" charset="0"/>
                <a:cs typeface="Arial" panose="020B0604020202020204" pitchFamily="34" charset="0"/>
              </a:rPr>
              <a:t>Leadership en matière de sécurité :</a:t>
            </a:r>
            <a:br>
              <a:rPr lang="3084" sz="3600" b="1">
                <a:solidFill>
                  <a:srgbClr val="0033A0"/>
                </a:solidFill>
                <a:latin typeface="Arial" panose="020B0604020202020204" pitchFamily="34" charset="0"/>
                <a:cs typeface="Arial" panose="020B0604020202020204" pitchFamily="34" charset="0"/>
              </a:rPr>
            </a:br>
            <a:r>
              <a:rPr lang="3084" sz="3600" b="1">
                <a:solidFill>
                  <a:srgbClr val="0033A0"/>
                </a:solidFill>
                <a:latin typeface="Arial" panose="020B0604020202020204" pitchFamily="34" charset="0"/>
                <a:cs typeface="Arial" panose="020B0604020202020204" pitchFamily="34" charset="0"/>
              </a:rPr>
              <a:t>tout le monde a un rôle à jouer.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927443"/>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QU’EST-CE QUE LE LEADERSHIP EN MATIÈRE DE SÉCURITÉ?</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3084">
                <a:latin typeface="Arial" panose="020B0604020202020204" pitchFamily="34" charset="0"/>
                <a:cs typeface="Arial" panose="020B0604020202020204" pitchFamily="34" charset="0"/>
              </a:rPr>
              <a:t>Le leadership en matière de sécurité n’est pas nécessairement l’affaire d’une personne qui occupe un poste de leadership.</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3084" b="1">
                <a:latin typeface="Arial" panose="020B0604020202020204" pitchFamily="34" charset="0"/>
                <a:cs typeface="Arial" panose="020B0604020202020204" pitchFamily="34" charset="0"/>
              </a:rPr>
              <a:t>Les leaders en sécurité :</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Font preuve </a:t>
            </a:r>
            <a:r>
              <a:rPr lang="3084">
                <a:latin typeface="Arial" panose="020B0604020202020204" pitchFamily="34" charset="0"/>
                <a:cs typeface="Arial" panose="020B0604020202020204" pitchFamily="34" charset="0"/>
              </a:rPr>
              <a:t> de comportements sécuritaires</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Inspirent</a:t>
            </a:r>
            <a:r>
              <a:rPr lang="3084">
                <a:latin typeface="Arial" panose="020B0604020202020204" pitchFamily="34" charset="0"/>
                <a:cs typeface="Arial" panose="020B0604020202020204" pitchFamily="34" charset="0"/>
              </a:rPr>
              <a:t> les autres</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Respectent</a:t>
            </a:r>
            <a:r>
              <a:rPr lang="3084">
                <a:latin typeface="Arial" panose="020B0604020202020204" pitchFamily="34" charset="0"/>
                <a:cs typeface="Arial" panose="020B0604020202020204" pitchFamily="34" charset="0"/>
              </a:rPr>
              <a:t> les protocoles de sécurité à la lettre</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S’expriment </a:t>
            </a:r>
            <a:r>
              <a:rPr lang="3084">
                <a:latin typeface="Arial" panose="020B0604020202020204" pitchFamily="34" charset="0"/>
                <a:cs typeface="Arial" panose="020B0604020202020204" pitchFamily="34" charset="0"/>
              </a:rPr>
              <a:t>de façon constructive </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Reconnaissent</a:t>
            </a:r>
            <a:r>
              <a:rPr lang="3084">
                <a:latin typeface="Arial" panose="020B0604020202020204" pitchFamily="34" charset="0"/>
                <a:cs typeface="Arial" panose="020B0604020202020204" pitchFamily="34" charset="0"/>
              </a:rPr>
              <a:t> les employés qui travaillent de façon sécuritaire </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Écoutent</a:t>
            </a:r>
            <a:r>
              <a:rPr lang="3084">
                <a:latin typeface="Arial" panose="020B0604020202020204" pitchFamily="34" charset="0"/>
                <a:cs typeface="Arial" panose="020B0604020202020204" pitchFamily="34" charset="0"/>
              </a:rPr>
              <a:t> les préoccupations des employés en matière de sécurité</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FA7BDE3-49E9-43B6-9BD8-2C47B2D90A8D}" type="slidenum">
              <a:rPr lang="en-US" smtClean="0"/>
              <a:t>18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3081558"/>
          </a:xfrm>
          <a:prstGeom prst="rect">
            <a:avLst/>
          </a:prstGeom>
        </p:spPr>
        <p:txBody>
          <a:bodyPr wrap="square">
            <a:spAutoFit/>
          </a:bodyPr>
          <a:lstStyle/>
          <a:p>
            <a:pPr>
              <a:spcAft>
                <a:spcPts val="1200"/>
              </a:spcAft>
              <a:defRPr b="0" i="0"/>
            </a:pPr>
            <a:r>
              <a:rPr lang="3084" sz="2400" b="1">
                <a:solidFill>
                  <a:srgbClr val="0033A0"/>
                </a:solidFill>
                <a:latin typeface="Arial" panose="020B0604020202020204" pitchFamily="34" charset="0"/>
                <a:cs typeface="Arial" panose="020B0604020202020204" pitchFamily="34" charset="0"/>
              </a:rPr>
              <a:t>Analyse des causes fondamentales</a:t>
            </a:r>
          </a:p>
          <a:p>
            <a:pPr>
              <a:spcAft>
                <a:spcPts val="1200"/>
              </a:spcAft>
              <a:defRPr b="0" i="0"/>
            </a:pPr>
            <a:r>
              <a:rPr lang="3084" b="1">
                <a:latin typeface="Arial" panose="020B0604020202020204" pitchFamily="34" charset="0"/>
                <a:cs typeface="Arial" panose="020B0604020202020204" pitchFamily="34" charset="0"/>
              </a:rPr>
              <a:t>Pourquoi est-il important de déterminer la cause fondamentale?</a:t>
            </a:r>
          </a:p>
          <a:p>
            <a:pPr marL="285750" indent="-285750">
              <a:spcAft>
                <a:spcPts val="1200"/>
              </a:spcAft>
              <a:buClr>
                <a:srgbClr val="84BD00"/>
              </a:buClr>
              <a:buFont typeface="Wingdings" panose="05000000000000000000" pitchFamily="2" charset="2"/>
              <a:buChar char="ü"/>
              <a:defRPr b="0" i="0"/>
            </a:pPr>
            <a:r>
              <a:rPr lang="3084">
                <a:latin typeface="Arial" panose="020B0604020202020204" pitchFamily="34" charset="0"/>
                <a:cs typeface="Arial" panose="020B0604020202020204" pitchFamily="34" charset="0"/>
              </a:rPr>
              <a:t>Corriger les problèmes</a:t>
            </a:r>
          </a:p>
          <a:p>
            <a:pPr marL="285750" indent="-285750">
              <a:spcAft>
                <a:spcPts val="1200"/>
              </a:spcAft>
              <a:buClr>
                <a:srgbClr val="84BD00"/>
              </a:buClr>
              <a:buFont typeface="Wingdings" panose="05000000000000000000" pitchFamily="2" charset="2"/>
              <a:buChar char="ü"/>
              <a:defRPr b="0" i="0"/>
            </a:pPr>
            <a:r>
              <a:rPr lang="3084">
                <a:latin typeface="Arial" panose="020B0604020202020204" pitchFamily="34" charset="0"/>
                <a:cs typeface="Arial" panose="020B0604020202020204" pitchFamily="34" charset="0"/>
              </a:rPr>
              <a:t>Éviter de blâmer les autres</a:t>
            </a:r>
          </a:p>
          <a:p>
            <a:pPr marL="285750" indent="-285750">
              <a:spcAft>
                <a:spcPts val="1200"/>
              </a:spcAft>
              <a:buClr>
                <a:srgbClr val="84BD00"/>
              </a:buClr>
              <a:buFont typeface="Wingdings" panose="05000000000000000000" pitchFamily="2" charset="2"/>
              <a:buChar char="ü"/>
              <a:defRPr b="0" i="0"/>
            </a:pPr>
            <a:r>
              <a:rPr lang="3084">
                <a:latin typeface="Arial" panose="020B0604020202020204" pitchFamily="34" charset="0"/>
                <a:cs typeface="Arial" panose="020B0604020202020204" pitchFamily="34" charset="0"/>
              </a:rPr>
              <a:t>Tenir les personnes responsables</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11575"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422232"/>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219076" y="194880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00434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3084" sz="1400" kern="1200">
                <a:latin typeface="Arial" panose="020B0604020202020204" pitchFamily="34" charset="0"/>
                <a:cs typeface="Arial" panose="020B0604020202020204" pitchFamily="34" charset="0"/>
              </a:rPr>
              <a:t>S’est fait prendre en délit d’excès de vitesse</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015643"/>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53018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57533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3084" sz="1400">
                <a:latin typeface="Arial" panose="020B0604020202020204" pitchFamily="34" charset="0"/>
                <a:cs typeface="Arial" panose="020B0604020202020204" pitchFamily="34" charset="0"/>
              </a:rPr>
              <a:t>En retard au travail</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597023"/>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11156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14632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3084" sz="1400">
                <a:latin typeface="Arial" panose="020B0604020202020204" pitchFamily="34" charset="0"/>
                <a:cs typeface="Arial" panose="020B0604020202020204" pitchFamily="34" charset="0"/>
              </a:rPr>
              <a:t>A trop dormi</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178403"/>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69294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717311"/>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3084" sz="1400">
                <a:latin typeface="Arial" panose="020B0604020202020204" pitchFamily="34" charset="0"/>
                <a:cs typeface="Arial" panose="020B0604020202020204" pitchFamily="34" charset="0"/>
              </a:rPr>
              <a:t>Le réveil-matin n’a pas fonctionné</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27432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28830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3084" sz="1400" kern="1200">
                <a:latin typeface="Arial" panose="020B0604020202020204" pitchFamily="34" charset="0"/>
                <a:cs typeface="Arial" panose="020B0604020202020204" pitchFamily="34" charset="0"/>
              </a:rPr>
              <a:t>Les piles sont à plat</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760709"/>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877375"/>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4882638"/>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3084" sz="1400" kern="1200">
                <a:latin typeface="Arial" panose="020B0604020202020204" pitchFamily="34" charset="0"/>
                <a:cs typeface="Arial" panose="020B0604020202020204" pitchFamily="34" charset="0"/>
              </a:rPr>
              <a:t>N’a pas remplacé les piles</a:t>
            </a:r>
          </a:p>
        </p:txBody>
      </p:sp>
      <p:sp>
        <p:nvSpPr>
          <p:cNvPr id="35" name="Rectangle 34">
            <a:extLst>
              <a:ext uri="{FF2B5EF4-FFF2-40B4-BE49-F238E27FC236}">
                <a16:creationId xmlns:a16="http://schemas.microsoft.com/office/drawing/2014/main" id="{B2CE470E-DD04-4351-A413-4EA60764525B}"/>
              </a:ext>
            </a:extLst>
          </p:cNvPr>
          <p:cNvSpPr/>
          <p:nvPr/>
        </p:nvSpPr>
        <p:spPr>
          <a:xfrm>
            <a:off x="5048860" y="1141235"/>
            <a:ext cx="6821756" cy="762762"/>
          </a:xfrm>
          <a:prstGeom prst="rect">
            <a:avLst/>
          </a:prstGeom>
        </p:spPr>
        <p:txBody>
          <a:bodyPr wrap="square">
            <a:spAutoFit/>
          </a:bodyPr>
          <a:lstStyle/>
          <a:p>
            <a:pPr>
              <a:spcAft>
                <a:spcPts val="1200"/>
              </a:spcAft>
              <a:defRPr b="0" i="0"/>
            </a:pPr>
            <a:r>
              <a:rPr lang="3084" b="1">
                <a:solidFill>
                  <a:srgbClr val="0033A0"/>
                </a:solidFill>
                <a:latin typeface="Arial" panose="020B0604020202020204" pitchFamily="34" charset="0"/>
                <a:cs typeface="Arial" panose="020B0604020202020204" pitchFamily="34" charset="0"/>
              </a:rPr>
              <a:t>Exemple :</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3084" sz="1600" b="1">
                <a:latin typeface="Arial" panose="020B0604020202020204" pitchFamily="34" charset="0"/>
                <a:cs typeface="Arial" panose="020B0604020202020204" pitchFamily="34" charset="0"/>
              </a:rPr>
              <a:t>Incident :</a:t>
            </a:r>
            <a:r>
              <a:rPr lang="3084" sz="1600" b="0">
                <a:latin typeface="Arial" panose="020B0604020202020204" pitchFamily="34" charset="0"/>
                <a:cs typeface="Arial" panose="020B0604020202020204" pitchFamily="34" charset="0"/>
              </a:rPr>
              <a:t> a reçu une contravention pour excès de vitesse</a:t>
            </a:r>
          </a:p>
        </p:txBody>
      </p:sp>
      <p:sp>
        <p:nvSpPr>
          <p:cNvPr id="36" name="Rectangle 35">
            <a:extLst>
              <a:ext uri="{FF2B5EF4-FFF2-40B4-BE49-F238E27FC236}">
                <a16:creationId xmlns:a16="http://schemas.microsoft.com/office/drawing/2014/main" id="{BB61ADA6-1279-4166-8A36-130DCBA8FA5E}"/>
              </a:ext>
            </a:extLst>
          </p:cNvPr>
          <p:cNvSpPr/>
          <p:nvPr/>
        </p:nvSpPr>
        <p:spPr>
          <a:xfrm>
            <a:off x="8088997" y="5425732"/>
            <a:ext cx="3784980" cy="823783"/>
          </a:xfrm>
          <a:prstGeom prst="rect">
            <a:avLst/>
          </a:prstGeom>
        </p:spPr>
        <p:txBody>
          <a:bodyPr wrap="square">
            <a:spAutoFit/>
          </a:bodyPr>
          <a:lstStyle/>
          <a:p>
            <a:pPr>
              <a:spcAft>
                <a:spcPts val="1200"/>
              </a:spcAft>
              <a:defRPr b="0" i="0"/>
            </a:pPr>
            <a:r>
              <a:rPr lang="3084" sz="1600" b="1">
                <a:latin typeface="Arial" panose="020B0604020202020204" pitchFamily="34" charset="0"/>
                <a:cs typeface="Arial" panose="020B0604020202020204" pitchFamily="34" charset="0"/>
              </a:rPr>
              <a:t>Solution :</a:t>
            </a:r>
            <a:r>
              <a:rPr lang="3084" sz="1600" b="0">
                <a:latin typeface="Arial" panose="020B0604020202020204" pitchFamily="34" charset="0"/>
                <a:cs typeface="Arial" panose="020B0604020202020204" pitchFamily="34" charset="0"/>
              </a:rPr>
              <a:t> </a:t>
            </a:r>
            <a:r>
              <a:rPr lang="3084" sz="1550" b="0">
                <a:latin typeface="Arial" panose="020B0604020202020204" pitchFamily="34" charset="0"/>
                <a:cs typeface="Arial" panose="020B0604020202020204" pitchFamily="34" charset="0"/>
              </a:rPr>
              <a:t>brancher le réveil-matin ou remplacer les piles avant qu’elles ne soient à plat.</a:t>
            </a:r>
          </a:p>
        </p:txBody>
      </p:sp>
    </p:spTree>
    <p:extLst>
      <p:ext uri="{BB962C8B-B14F-4D97-AF65-F5344CB8AC3E}">
        <p14:creationId xmlns:p14="http://schemas.microsoft.com/office/powerpoint/2010/main" val="190404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24870431-C427-46B1-B6C7-0A50925B077E}"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3084" sz="2400" b="1">
                <a:solidFill>
                  <a:srgbClr val="0033A0"/>
                </a:solidFill>
                <a:latin typeface="Arial" panose="020B0604020202020204" pitchFamily="34" charset="0"/>
                <a:cs typeface="Arial" panose="020B0604020202020204" pitchFamily="34" charset="0"/>
              </a:rPr>
              <a:t>Tout le monde est responsable de la sécurité</a:t>
            </a:r>
          </a:p>
          <a:p>
            <a:pPr marL="285750" indent="-285750">
              <a:spcAft>
                <a:spcPts val="1200"/>
              </a:spcAft>
              <a:buClr>
                <a:srgbClr val="84BD00"/>
              </a:buClr>
              <a:buFont typeface="Wingdings" panose="05000000000000000000" pitchFamily="2" charset="2"/>
              <a:buChar char="ü"/>
              <a:defRPr b="0" i="0"/>
            </a:pPr>
            <a:r>
              <a:rPr lang="3084">
                <a:latin typeface="Arial" panose="020B0604020202020204" pitchFamily="34" charset="0"/>
                <a:cs typeface="Arial" panose="020B0604020202020204" pitchFamily="34" charset="0"/>
              </a:rPr>
              <a:t>Respecter les procédures</a:t>
            </a:r>
          </a:p>
          <a:p>
            <a:pPr marL="285750" indent="-285750">
              <a:spcAft>
                <a:spcPts val="1200"/>
              </a:spcAft>
              <a:buClr>
                <a:srgbClr val="84BD00"/>
              </a:buClr>
              <a:buFont typeface="Wingdings" panose="05000000000000000000" pitchFamily="2" charset="2"/>
              <a:buChar char="ü"/>
              <a:defRPr b="0" i="0"/>
            </a:pPr>
            <a:r>
              <a:rPr lang="3084">
                <a:latin typeface="Arial" panose="020B0604020202020204" pitchFamily="34" charset="0"/>
                <a:cs typeface="Arial" panose="020B0604020202020204" pitchFamily="34" charset="0"/>
              </a:rPr>
              <a:t>Prendre ses responsabilités</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09342" y="3122933"/>
            <a:ext cx="6782658" cy="2246769"/>
          </a:xfrm>
          <a:prstGeom prst="rect">
            <a:avLst/>
          </a:prstGeom>
        </p:spPr>
        <p:txBody>
          <a:bodyPr wrap="square">
            <a:spAutoFit/>
          </a:bodyPr>
          <a:lstStyle/>
          <a:p>
            <a:pPr>
              <a:spcAft>
                <a:spcPts val="1200"/>
              </a:spcAft>
              <a:defRPr b="0" i="0"/>
            </a:pPr>
            <a:r>
              <a:rPr lang="3084" sz="2400" b="1">
                <a:solidFill>
                  <a:srgbClr val="0033A0"/>
                </a:solidFill>
                <a:latin typeface="Arial" panose="020B0604020202020204" pitchFamily="34" charset="0"/>
                <a:cs typeface="Arial" panose="020B0604020202020204" pitchFamily="34" charset="0"/>
              </a:rPr>
              <a:t>Votre droit d’arrêter de travailler et de signaler les problèmes</a:t>
            </a:r>
          </a:p>
          <a:p>
            <a:pPr marL="285750" indent="-285750">
              <a:spcAft>
                <a:spcPts val="600"/>
              </a:spcAft>
              <a:buClr>
                <a:srgbClr val="84BD00"/>
              </a:buClr>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Intervenir</a:t>
            </a:r>
            <a:r>
              <a:rPr lang="3084">
                <a:latin typeface="Arial" panose="020B0604020202020204" pitchFamily="34" charset="0"/>
                <a:cs typeface="Arial" panose="020B0604020202020204" pitchFamily="34" charset="0"/>
              </a:rPr>
              <a:t> si des actions ou le milieu semblent dangereux</a:t>
            </a:r>
          </a:p>
          <a:p>
            <a:pPr marL="285750" indent="-285750">
              <a:spcAft>
                <a:spcPts val="600"/>
              </a:spcAft>
              <a:buClr>
                <a:srgbClr val="84BD00"/>
              </a:buClr>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Poser</a:t>
            </a:r>
            <a:r>
              <a:rPr lang="3084" b="0">
                <a:solidFill>
                  <a:srgbClr val="84BD00"/>
                </a:solidFill>
                <a:latin typeface="Arial" panose="020B0604020202020204" pitchFamily="34" charset="0"/>
                <a:cs typeface="Arial" panose="020B0604020202020204" pitchFamily="34" charset="0"/>
              </a:rPr>
              <a:t> </a:t>
            </a:r>
            <a:r>
              <a:rPr lang="3084">
                <a:latin typeface="Arial" panose="020B0604020202020204" pitchFamily="34" charset="0"/>
                <a:cs typeface="Arial" panose="020B0604020202020204" pitchFamily="34" charset="0"/>
              </a:rPr>
              <a:t>des questions pour déterminer si la situation est dangereuse</a:t>
            </a:r>
          </a:p>
          <a:p>
            <a:pPr marL="285750" indent="-285750">
              <a:spcAft>
                <a:spcPts val="1200"/>
              </a:spcAft>
              <a:buClr>
                <a:srgbClr val="84BD00"/>
              </a:buClr>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Signaler</a:t>
            </a:r>
            <a:r>
              <a:rPr lang="3084">
                <a:latin typeface="Arial" panose="020B0604020202020204" pitchFamily="34" charset="0"/>
                <a:cs typeface="Arial" panose="020B0604020202020204" pitchFamily="34" charset="0"/>
              </a:rPr>
              <a:t> les problèmes à un gestionnaire ou un superviseur</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359373"/>
            <a:ext cx="11346100" cy="954107"/>
          </a:xfrm>
          <a:prstGeom prst="rect">
            <a:avLst/>
          </a:prstGeom>
        </p:spPr>
        <p:txBody>
          <a:bodyPr wrap="square">
            <a:spAutoFit/>
          </a:bodyPr>
          <a:lstStyle/>
          <a:p>
            <a:pPr algn="ctr">
              <a:spcAft>
                <a:spcPts val="1200"/>
              </a:spcAft>
              <a:defRPr b="0" i="0"/>
            </a:pPr>
            <a:r>
              <a:rPr lang="3084" sz="2800" b="1">
                <a:solidFill>
                  <a:srgbClr val="0033A0"/>
                </a:solidFill>
                <a:latin typeface="Arial" panose="020B0604020202020204" pitchFamily="34" charset="0"/>
                <a:cs typeface="Arial" panose="020B0604020202020204" pitchFamily="34" charset="0"/>
              </a:rPr>
              <a:t>La sécurité est </a:t>
            </a:r>
            <a:r>
              <a:rPr lang="3084" sz="2800" b="1">
                <a:solidFill>
                  <a:srgbClr val="84BD00"/>
                </a:solidFill>
                <a:latin typeface="Arial" panose="020B0604020202020204" pitchFamily="34" charset="0"/>
                <a:cs typeface="Arial" panose="020B0604020202020204" pitchFamily="34" charset="0"/>
              </a:rPr>
              <a:t>une affaire personnelle</a:t>
            </a:r>
            <a:r>
              <a:rPr lang="3084" sz="2800" b="1">
                <a:solidFill>
                  <a:srgbClr val="0033A0"/>
                </a:solidFill>
                <a:latin typeface="Arial" panose="020B0604020202020204" pitchFamily="34" charset="0"/>
                <a:cs typeface="Arial" panose="020B0604020202020204" pitchFamily="34" charset="0"/>
              </a:rPr>
              <a:t> – </a:t>
            </a:r>
            <a:br>
              <a:rPr lang="en-US" sz="2800" b="1">
                <a:solidFill>
                  <a:srgbClr val="0033A0"/>
                </a:solidFill>
                <a:latin typeface="Arial" panose="020B0604020202020204" pitchFamily="34" charset="0"/>
                <a:cs typeface="Arial" panose="020B0604020202020204" pitchFamily="34" charset="0"/>
              </a:rPr>
            </a:br>
            <a:r>
              <a:rPr lang="en-US" sz="2800" b="1">
                <a:solidFill>
                  <a:srgbClr val="0033A0"/>
                </a:solidFill>
                <a:latin typeface="Arial" panose="020B0604020202020204" pitchFamily="34" charset="0"/>
                <a:cs typeface="Arial" panose="020B0604020202020204" pitchFamily="34" charset="0"/>
              </a:rPr>
              <a:t>R</a:t>
            </a:r>
            <a:r>
              <a:rPr lang="fr-FR" sz="2800" b="1">
                <a:solidFill>
                  <a:srgbClr val="0033A0"/>
                </a:solidFill>
                <a:latin typeface="Arial" panose="020B0604020202020204" pitchFamily="34" charset="0"/>
                <a:cs typeface="Arial" panose="020B0604020202020204" pitchFamily="34" charset="0"/>
              </a:rPr>
              <a:t>espectez-la au travail, rentrez à la maison en toute sécurité! </a:t>
            </a:r>
            <a:endParaRPr lang="en-US" sz="20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b="1">
                <a:solidFill>
                  <a:schemeClr val="bg1"/>
                </a:solidFill>
                <a:latin typeface="Arial" panose="020B0604020202020204" pitchFamily="34" charset="0"/>
                <a:cs typeface="Arial" panose="020B0604020202020204" pitchFamily="34" charset="0"/>
              </a:rPr>
              <a:t>Notre engagement envers la sécurité</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b="1">
                <a:solidFill>
                  <a:schemeClr val="bg1"/>
                </a:solidFill>
                <a:latin typeface="Arial" panose="020B0604020202020204" pitchFamily="34" charset="0"/>
                <a:cs typeface="Arial" panose="020B0604020202020204" pitchFamily="34" charset="0"/>
              </a:rPr>
              <a:t>Notre parcours sécurité</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sz="1200" b="1">
                <a:solidFill>
                  <a:schemeClr val="bg1"/>
                </a:solidFill>
                <a:latin typeface="Arial" panose="020B0604020202020204" pitchFamily="34" charset="0"/>
                <a:cs typeface="Arial" panose="020B0604020202020204" pitchFamily="34" charset="0"/>
              </a:rPr>
              <a:t>Les piliers de notre culture de la sécurité – Politique de sécurité</a:t>
            </a:r>
            <a:endParaRPr lang="3084" b="1">
              <a:solidFill>
                <a:schemeClr val="bg1"/>
              </a:solidFill>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sz="1600" b="1">
                <a:solidFill>
                  <a:schemeClr val="bg1"/>
                </a:solidFill>
                <a:latin typeface="Arial" panose="020B0604020202020204" pitchFamily="34" charset="0"/>
                <a:cs typeface="Arial" panose="020B0604020202020204" pitchFamily="34" charset="0"/>
              </a:rPr>
              <a:t>Les piliers de notre culture de la sécurité – Règles vitales</a:t>
            </a:r>
            <a:endParaRPr lang="3084" b="1">
              <a:solidFill>
                <a:schemeClr val="bg1"/>
              </a:solidFill>
              <a:latin typeface="Arial" panose="020B0604020202020204" pitchFamily="34" charset="0"/>
              <a:cs typeface="Arial" panose="020B0604020202020204" pitchFamily="34" charset="0"/>
            </a:endParaRP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sz="1200" b="1">
                <a:solidFill>
                  <a:schemeClr val="bg1"/>
                </a:solidFill>
                <a:latin typeface="Arial" panose="020B0604020202020204" pitchFamily="34" charset="0"/>
                <a:cs typeface="Arial" panose="020B0604020202020204" pitchFamily="34" charset="0"/>
              </a:rPr>
              <a:t>Les piliers de notre culture de la sécurité – Organisation du milieu de travail</a:t>
            </a:r>
            <a:endParaRPr lang="3084" b="1">
              <a:solidFill>
                <a:schemeClr val="bg1"/>
              </a:solidFill>
              <a:latin typeface="Arial" panose="020B0604020202020204" pitchFamily="34" charset="0"/>
              <a:cs typeface="Arial" panose="020B0604020202020204" pitchFamily="34" charset="0"/>
            </a:endParaRP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b="1">
                <a:solidFill>
                  <a:schemeClr val="bg1"/>
                </a:solidFill>
                <a:latin typeface="Arial" panose="020B0604020202020204" pitchFamily="34" charset="0"/>
                <a:cs typeface="Arial" panose="020B0604020202020204" pitchFamily="34" charset="0"/>
              </a:rPr>
              <a:t>Créer une culture de la sécurité</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b="1">
                <a:solidFill>
                  <a:schemeClr val="bg1"/>
                </a:solidFill>
                <a:latin typeface="Arial" panose="020B0604020202020204" pitchFamily="34" charset="0"/>
                <a:cs typeface="Arial" panose="020B0604020202020204" pitchFamily="34" charset="0"/>
              </a:rPr>
              <a:t>Leadership en matière de sécurité</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81365"/>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2AF8723-0AF4-4AC9-96C8-B4B3948E4A32}"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3084" sz="3600" b="1">
                <a:solidFill>
                  <a:srgbClr val="0033A0"/>
                </a:solidFill>
                <a:latin typeface="Arial" panose="020B0604020202020204" pitchFamily="34" charset="0"/>
                <a:cs typeface="Arial" panose="020B0604020202020204" pitchFamily="34" charset="0"/>
              </a:rPr>
              <a:t>Quelles sont les mesures que </a:t>
            </a:r>
            <a:r>
              <a:rPr lang="3084" sz="3600" b="1">
                <a:solidFill>
                  <a:srgbClr val="84BD00"/>
                </a:solidFill>
                <a:latin typeface="Arial" panose="020B0604020202020204" pitchFamily="34" charset="0"/>
                <a:cs typeface="Arial" panose="020B0604020202020204" pitchFamily="34" charset="0"/>
              </a:rPr>
              <a:t>VOUS</a:t>
            </a:r>
            <a:r>
              <a:rPr lang="3084" sz="3600" b="1">
                <a:solidFill>
                  <a:srgbClr val="0033A0"/>
                </a:solidFill>
                <a:latin typeface="Arial" panose="020B0604020202020204" pitchFamily="34" charset="0"/>
                <a:cs typeface="Arial" panose="020B0604020202020204" pitchFamily="34" charset="0"/>
              </a:rPr>
              <a:t> prendrez?</a:t>
            </a:r>
            <a:br>
              <a:rPr lang="3084"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3084" sz="3600" b="1">
                <a:solidFill>
                  <a:srgbClr val="0033A0"/>
                </a:solidFill>
                <a:latin typeface="Arial" panose="020B0604020202020204" pitchFamily="34" charset="0"/>
                <a:cs typeface="Arial" panose="020B0604020202020204" pitchFamily="34" charset="0"/>
              </a:rPr>
              <a:t>Il est temps de faire un…</a:t>
            </a:r>
          </a:p>
          <a:p>
            <a:pPr algn="ctr">
              <a:spcAft>
                <a:spcPts val="1200"/>
              </a:spcAft>
              <a:defRPr b="0" i="0"/>
            </a:pPr>
            <a:r>
              <a:rPr lang="3084" sz="3600" b="1" i="1">
                <a:solidFill>
                  <a:srgbClr val="84BD00"/>
                </a:solidFill>
                <a:latin typeface="Arial" panose="020B0604020202020204" pitchFamily="34" charset="0"/>
                <a:cs typeface="Arial" panose="020B0604020202020204" pitchFamily="34" charset="0"/>
              </a:rPr>
              <a:t>« Grand pas pour la sécurité »</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3084"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3084"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04832" cy="1525524"/>
            </a:xfrm>
            <a:prstGeom prst="rect">
              <a:avLst/>
            </a:prstGeom>
          </p:spPr>
          <p:txBody>
            <a:bodyPr wrap="square">
              <a:spAutoFit/>
            </a:bodyPr>
            <a:lstStyle/>
            <a:p>
              <a:pPr algn="ctr">
                <a:defRPr b="0" i="0"/>
              </a:pPr>
              <a:r>
                <a:rPr lang="3084" sz="1600">
                  <a:solidFill>
                    <a:schemeClr val="tx1">
                      <a:lumMod val="50000"/>
                      <a:lumOff val="50000"/>
                    </a:schemeClr>
                  </a:solidFill>
                  <a:latin typeface="Arial" panose="020B0604020202020204" pitchFamily="34" charset="0"/>
                  <a:cs typeface="Arial" panose="020B0604020202020204" pitchFamily="34" charset="0"/>
                </a:rPr>
                <a:t>En tant qu’entreprise, notre responsabilité éthique consiste à veiller à ce que chaque employé rentre à la maison en toute sécurité, tous les jours.</a:t>
              </a:r>
            </a:p>
            <a:p>
              <a:pPr algn="ctr">
                <a:defRPr b="0" i="0"/>
              </a:pPr>
              <a:r>
                <a:rPr lang="3084" sz="1600">
                  <a:solidFill>
                    <a:schemeClr val="tx1">
                      <a:lumMod val="50000"/>
                      <a:lumOff val="50000"/>
                    </a:schemeClr>
                  </a:solidFill>
                  <a:latin typeface="Arial" panose="020B0604020202020204" pitchFamily="34" charset="0"/>
                  <a:cs typeface="Arial" panose="020B0604020202020204" pitchFamily="34" charset="0"/>
                </a:rPr>
                <a:t>La sécurité est un élément important que chaque décision que nous prenons.</a:t>
              </a:r>
            </a:p>
            <a:p>
              <a:pPr algn="ctr">
                <a:defRPr b="0" i="0"/>
              </a:pPr>
              <a:r>
                <a:rPr lang="3084" sz="1400" i="1">
                  <a:solidFill>
                    <a:schemeClr val="tx1">
                      <a:lumMod val="50000"/>
                      <a:lumOff val="50000"/>
                    </a:schemeClr>
                  </a:solidFill>
                  <a:latin typeface="Arial" panose="020B0604020202020204" pitchFamily="34" charset="0"/>
                  <a:cs typeface="Arial" panose="020B0604020202020204" pitchFamily="34" charset="0"/>
                </a:rPr>
                <a:t> – Mark Burgess, président et directeur général</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11852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Rien ne vaut la peine de subir des blessures.</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Toutes les blessures peuvent être évitées.</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La sécurité sera gérée.</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Un comportement sécuritaire est une condition d’emploi pour tous les employés.</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7747362" cy="823783"/>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NOTRE ENGAGEMENT ENVERS LA SÉCURITÉ COMME VALEUR ESSENTIELLE</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3084" sz="3600" b="1">
                <a:solidFill>
                  <a:srgbClr val="0033A0"/>
                </a:solidFill>
                <a:latin typeface="Arial" panose="020B0604020202020204" pitchFamily="34" charset="0"/>
                <a:cs typeface="Arial" panose="020B0604020202020204" pitchFamily="34" charset="0"/>
              </a:rPr>
              <a:t>État actuel</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0CF757B2-EAD2-4508-8211-2DBF2A8E068C}"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3084" sz="2400" b="1">
                <a:solidFill>
                  <a:srgbClr val="0033A0"/>
                </a:solidFill>
                <a:latin typeface="Arial" panose="020B0604020202020204" pitchFamily="34" charset="0"/>
                <a:ea typeface="+mn-ea"/>
                <a:cs typeface="Arial" panose="020B0604020202020204" pitchFamily="34" charset="0"/>
              </a:rPr>
              <a:t>NOTRE PARCOURS SÉCURITÉ</a:t>
            </a:r>
            <a:br>
              <a:rPr lang="3084"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3084" sz="1600"/>
              <a:t>Réduction actuelle par rapport à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640720"/>
            </a:xfrm>
            <a:prstGeom prst="rect">
              <a:avLst/>
            </a:prstGeom>
            <a:noFill/>
          </p:spPr>
          <p:txBody>
            <a:bodyPr wrap="square" rtlCol="0">
              <a:spAutoFit/>
            </a:bodyPr>
            <a:lstStyle/>
            <a:p>
              <a:pPr algn="r">
                <a:defRPr b="0" i="0"/>
              </a:pPr>
              <a:r>
                <a:rPr lang="3084" sz="1200" b="1">
                  <a:solidFill>
                    <a:srgbClr val="0033A0"/>
                  </a:solidFill>
                  <a:latin typeface="Arial Black" panose="020B0A04020102020204" pitchFamily="34" charset="0"/>
                  <a:cs typeface="Arial" panose="020B0604020202020204" pitchFamily="34" charset="0"/>
                </a:rPr>
                <a:t>TIDT</a:t>
              </a:r>
            </a:p>
            <a:p>
              <a:pPr algn="r">
                <a:defRPr b="0" i="0"/>
              </a:pPr>
              <a:r>
                <a:rPr lang="3084" sz="1200" b="1">
                  <a:solidFill>
                    <a:srgbClr val="0033A0"/>
                  </a:solidFill>
                  <a:latin typeface="Arial" panose="020B0604020202020204" pitchFamily="34" charset="0"/>
                  <a:cs typeface="Arial" panose="020B0604020202020204" pitchFamily="34" charset="0"/>
                </a:rPr>
                <a:t>Taux d’incidents</a:t>
              </a:r>
            </a:p>
            <a:p>
              <a:pPr algn="r">
                <a:defRPr b="0" i="0"/>
              </a:pPr>
              <a:r>
                <a:rPr lang="3084" sz="1200" b="1">
                  <a:solidFill>
                    <a:srgbClr val="0033A0"/>
                  </a:solidFill>
                  <a:latin typeface="Arial" panose="020B0604020202020204" pitchFamily="34" charset="0"/>
                  <a:cs typeface="Arial" panose="020B0604020202020204" pitchFamily="34" charset="0"/>
                </a:rPr>
                <a:t>à déclarer total</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3084" sz="3200" b="1">
                  <a:ln>
                    <a:solidFill>
                      <a:schemeClr val="bg1"/>
                    </a:solidFill>
                  </a:ln>
                  <a:solidFill>
                    <a:srgbClr val="84BD00"/>
                  </a:solidFill>
                  <a:latin typeface="Arial" panose="020B0604020202020204" pitchFamily="34" charset="0"/>
                  <a:cs typeface="Arial" panose="020B0604020202020204" pitchFamily="34" charset="0"/>
                </a:rPr>
                <a:t>22,33 %</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6050189"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823783"/>
            </a:xfrm>
            <a:prstGeom prst="rect">
              <a:avLst/>
            </a:prstGeom>
            <a:noFill/>
          </p:spPr>
          <p:txBody>
            <a:bodyPr wrap="square" rtlCol="0">
              <a:spAutoFit/>
            </a:bodyPr>
            <a:lstStyle/>
            <a:p>
              <a:pPr algn="r">
                <a:defRPr b="0" i="0"/>
              </a:pPr>
              <a:r>
                <a:rPr lang="3084" sz="1200" b="1">
                  <a:solidFill>
                    <a:srgbClr val="0033A0"/>
                  </a:solidFill>
                  <a:latin typeface="Arial Black" panose="020B0A04020102020204" pitchFamily="34" charset="0"/>
                  <a:cs typeface="Arial" panose="020B0604020202020204" pitchFamily="34" charset="0"/>
                </a:rPr>
                <a:t>TITP</a:t>
              </a:r>
            </a:p>
            <a:p>
              <a:pPr algn="r">
                <a:defRPr b="0" i="0"/>
              </a:pPr>
              <a:r>
                <a:rPr lang="3084" sz="1200" b="1">
                  <a:solidFill>
                    <a:srgbClr val="0033A0"/>
                  </a:solidFill>
                  <a:latin typeface="Arial" panose="020B0604020202020204" pitchFamily="34" charset="0"/>
                  <a:cs typeface="Arial" panose="020B0604020202020204" pitchFamily="34" charset="0"/>
                </a:rPr>
                <a:t>Taux d’incidents</a:t>
              </a:r>
            </a:p>
            <a:p>
              <a:pPr algn="r">
                <a:defRPr b="0" i="0"/>
              </a:pPr>
              <a:r>
                <a:rPr lang="3084" sz="1200" b="1">
                  <a:solidFill>
                    <a:srgbClr val="0033A0"/>
                  </a:solidFill>
                  <a:latin typeface="Arial" panose="020B0604020202020204" pitchFamily="34" charset="0"/>
                  <a:cs typeface="Arial" panose="020B0604020202020204" pitchFamily="34" charset="0"/>
                </a:rPr>
                <a:t>entraînant du temps perdu</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1067867"/>
            </a:xfrm>
            <a:prstGeom prst="rect">
              <a:avLst/>
            </a:prstGeom>
            <a:noFill/>
          </p:spPr>
          <p:txBody>
            <a:bodyPr wrap="square" rtlCol="0">
              <a:spAutoFit/>
            </a:bodyPr>
            <a:lstStyle/>
            <a:p>
              <a:pPr algn="r">
                <a:defRPr b="0" i="0"/>
              </a:pPr>
              <a:r>
                <a:rPr lang="3084" sz="3200" b="1">
                  <a:ln>
                    <a:solidFill>
                      <a:schemeClr val="bg1"/>
                    </a:solidFill>
                  </a:ln>
                  <a:solidFill>
                    <a:srgbClr val="84BD00"/>
                  </a:solidFill>
                  <a:latin typeface="Arial" panose="020B0604020202020204" pitchFamily="34" charset="0"/>
                  <a:cs typeface="Arial" panose="020B0604020202020204" pitchFamily="34" charset="0"/>
                </a:rPr>
                <a:t>18,18 %</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691768"/>
          </a:xfrm>
          <a:prstGeom prst="rect">
            <a:avLst/>
          </a:prstGeom>
        </p:spPr>
        <p:txBody>
          <a:bodyPr wrap="square">
            <a:spAutoFit/>
          </a:bodyPr>
          <a:lstStyle/>
          <a:p>
            <a:pPr>
              <a:spcAft>
                <a:spcPts val="1200"/>
              </a:spcAft>
              <a:defRPr b="0" i="0"/>
            </a:pPr>
            <a:r>
              <a:rPr lang="3084" sz="2400" b="1">
                <a:solidFill>
                  <a:srgbClr val="0033A0"/>
                </a:solidFill>
                <a:latin typeface="Arial" panose="020B0604020202020204" pitchFamily="34" charset="0"/>
                <a:cs typeface="Arial" panose="020B0604020202020204" pitchFamily="34" charset="0"/>
              </a:rPr>
              <a:t>Investissements de l’entreprise en sécurité</a:t>
            </a:r>
          </a:p>
          <a:p>
            <a:pPr marL="342900" indent="-342900">
              <a:spcAft>
                <a:spcPts val="1200"/>
              </a:spcAft>
              <a:buClr>
                <a:srgbClr val="84BD00"/>
              </a:buClr>
              <a:buSzPct val="126000"/>
              <a:buFont typeface="Wingdings" panose="05000000000000000000" pitchFamily="2" charset="2"/>
              <a:buChar char="ü"/>
              <a:defRPr b="0" i="0"/>
            </a:pPr>
            <a:r>
              <a:rPr lang="3084" sz="2000">
                <a:solidFill>
                  <a:srgbClr val="84BD00"/>
                </a:solidFill>
                <a:latin typeface="Arial" panose="020B0604020202020204" pitchFamily="34" charset="0"/>
                <a:cs typeface="Arial" panose="020B0604020202020204" pitchFamily="34" charset="0"/>
              </a:rPr>
              <a:t>Investissements dans l’infrastructure</a:t>
            </a:r>
            <a:br>
              <a:rPr lang="3084" sz="2000">
                <a:solidFill>
                  <a:srgbClr val="84BD00"/>
                </a:solidFill>
                <a:latin typeface="Arial" panose="020B0604020202020204" pitchFamily="34" charset="0"/>
                <a:cs typeface="Arial" panose="020B0604020202020204" pitchFamily="34" charset="0"/>
              </a:rPr>
            </a:br>
            <a:r>
              <a:rPr lang="3084" sz="1600">
                <a:latin typeface="Arial" panose="020B0604020202020204" pitchFamily="34" charset="0"/>
                <a:cs typeface="Arial" panose="020B0604020202020204" pitchFamily="34" charset="0"/>
              </a:rPr>
              <a:t>Dépenses d’immobilisation importantes sur un grand nombre d’années pour améliorer directement l’infrastructure de sécurité dans les installations.  </a:t>
            </a:r>
          </a:p>
          <a:p>
            <a:pPr marL="342900" lvl="0" indent="-342900">
              <a:spcAft>
                <a:spcPts val="1200"/>
              </a:spcAft>
              <a:buClr>
                <a:srgbClr val="84BD00"/>
              </a:buClr>
              <a:buSzPct val="126000"/>
              <a:buFont typeface="Wingdings" panose="05000000000000000000" pitchFamily="2" charset="2"/>
              <a:buChar char="ü"/>
              <a:defRPr b="0" i="0"/>
            </a:pPr>
            <a:r>
              <a:rPr lang="3084" sz="2000">
                <a:solidFill>
                  <a:srgbClr val="84BD00"/>
                </a:solidFill>
                <a:latin typeface="Arial" panose="020B0604020202020204" pitchFamily="34" charset="0"/>
                <a:cs typeface="Arial" panose="020B0604020202020204" pitchFamily="34" charset="0"/>
              </a:rPr>
              <a:t>Investissements dans la formation</a:t>
            </a:r>
            <a:br>
              <a:rPr lang="3084" sz="2000">
                <a:solidFill>
                  <a:srgbClr val="84BD00"/>
                </a:solidFill>
                <a:latin typeface="Arial" panose="020B0604020202020204" pitchFamily="34" charset="0"/>
                <a:cs typeface="Arial" panose="020B0604020202020204" pitchFamily="34" charset="0"/>
              </a:rPr>
            </a:br>
            <a:r>
              <a:rPr lang="3084" sz="1600">
                <a:solidFill>
                  <a:prstClr val="black"/>
                </a:solidFill>
                <a:latin typeface="Arial" panose="020B0604020202020204" pitchFamily="34" charset="0"/>
                <a:cs typeface="Arial" panose="020B0604020202020204" pitchFamily="34" charset="0"/>
              </a:rPr>
              <a:t>Un accent et des investissements supplémentaires dans les programmes de formation en sécurité, y compris la formation des nouveaux employés et l’atelier d’engagement envers la sécurité à l’intention des superviseurs.</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FCA1548-9D38-47B4-8C5B-510E7B05C773}"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3084" sz="2400" b="1">
                <a:solidFill>
                  <a:srgbClr val="0033A0"/>
                </a:solidFill>
                <a:latin typeface="Arial" panose="020B0604020202020204" pitchFamily="34" charset="0"/>
                <a:ea typeface="+mn-ea"/>
                <a:cs typeface="Arial" panose="020B0604020202020204" pitchFamily="34" charset="0"/>
              </a:rPr>
              <a:t>BLESSURES AU 1ER TRIMESTRE 2023</a:t>
            </a:r>
            <a:br>
              <a:rPr lang="3084"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a:blip r:embed="rId6">
            <a:extLst>
              <a:ext uri="{96DAC541-7B7A-43D3-8B79-37D633B846F1}">
                <asvg:svgBlip xmlns:asvg="http://schemas.microsoft.com/office/drawing/2016/SVG/main" r:embed="rId7"/>
              </a:ext>
            </a:extLst>
          </a:blip>
          <a:srcRect r="47853"/>
          <a:stretch>
            <a:fillRect/>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464503"/>
          </a:xfrm>
          <a:prstGeom prst="rect">
            <a:avLst/>
          </a:prstGeom>
          <a:noFill/>
        </p:spPr>
        <p:txBody>
          <a:bodyPr wrap="square">
            <a:spAutoFit/>
          </a:bodyPr>
          <a:lstStyle/>
          <a:p>
            <a:pPr rtl="0">
              <a:defRPr b="0" i="0"/>
            </a:pPr>
            <a:r>
              <a:rPr lang="3084">
                <a:latin typeface="Arial" panose="020B0604020202020204" pitchFamily="34" charset="0"/>
                <a:cs typeface="Arial" panose="020B0604020202020204" pitchFamily="34" charset="0"/>
              </a:rPr>
              <a:t>Nous améliorons notre parcours sécurité, mais les employés subissent encore des blessures qui bouleversent leur vie.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09996E15-C43D-4AB9-993E-3626733B60E8}"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3084" sz="2400" b="1">
                <a:solidFill>
                  <a:srgbClr val="0033A0"/>
                </a:solidFill>
                <a:latin typeface="Arial" panose="020B0604020202020204" pitchFamily="34" charset="0"/>
                <a:ea typeface="+mn-ea"/>
                <a:cs typeface="Arial" panose="020B0604020202020204" pitchFamily="34" charset="0"/>
              </a:rPr>
              <a:t>Le parcours sécurité de Mauser</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2" y="1617669"/>
            <a:ext cx="10016149" cy="3940644"/>
            <a:chOff x="792982" y="1824461"/>
            <a:chExt cx="10016149"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3084" sz="1400" b="1">
                    <a:solidFill>
                      <a:srgbClr val="84BD00"/>
                    </a:solidFill>
                    <a:latin typeface="Arial" panose="020B0604020202020204" pitchFamily="34" charset="0"/>
                    <a:cs typeface="Arial" panose="020B0604020202020204" pitchFamily="34" charset="0"/>
                  </a:rPr>
                  <a:t>Règles et règlements du gouvernement et de l’entreprise</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3084" sz="1400" b="1">
                    <a:solidFill>
                      <a:srgbClr val="84BD00"/>
                    </a:solidFill>
                    <a:latin typeface="Arial" panose="020B0604020202020204" pitchFamily="34" charset="0"/>
                    <a:cs typeface="Arial" panose="020B0604020202020204" pitchFamily="34" charset="0"/>
                  </a:rPr>
                  <a:t>Établissement d’un milieu de travail sécuritaire</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3084" sz="1400" b="1">
                    <a:solidFill>
                      <a:srgbClr val="84BD00"/>
                    </a:solidFill>
                    <a:latin typeface="Arial" panose="020B0604020202020204" pitchFamily="34" charset="0"/>
                    <a:cs typeface="Arial" panose="020B0604020202020204" pitchFamily="34" charset="0"/>
                  </a:rPr>
                  <a:t>Contrôles techniques</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3084" sz="1400" b="1">
                    <a:solidFill>
                      <a:srgbClr val="84BD00"/>
                    </a:solidFill>
                    <a:latin typeface="Arial" panose="020B0604020202020204" pitchFamily="34" charset="0"/>
                    <a:cs typeface="Arial" panose="020B0604020202020204" pitchFamily="34" charset="0"/>
                  </a:rPr>
                  <a:t>Leadership</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79012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3084" sz="1200">
                    <a:latin typeface="Arial" panose="020B0604020202020204" pitchFamily="34" charset="0"/>
                    <a:cs typeface="Arial" panose="020B0604020202020204" pitchFamily="34" charset="0"/>
                  </a:rPr>
                  <a:t>Au cours des quelques dernières années, détermination des points de pincement à haut risque des biens, désignation et installation des protections nécessaires des machines.</a:t>
                </a:r>
              </a:p>
              <a:p>
                <a:pPr>
                  <a:lnSpc>
                    <a:spcPct val="90000"/>
                  </a:lnSpc>
                  <a:spcBef>
                    <a:spcPts val="1200"/>
                  </a:spcBef>
                  <a:spcAft>
                    <a:spcPts val="600"/>
                  </a:spcAft>
                  <a:buClr>
                    <a:schemeClr val="tx1"/>
                  </a:buClr>
                  <a:defRPr b="0" i="0"/>
                </a:pPr>
                <a:r>
                  <a:rPr lang="3084" sz="1200" b="1">
                    <a:latin typeface="Arial" panose="020B0604020202020204" pitchFamily="34" charset="0"/>
                    <a:cs typeface="Arial" panose="020B0604020202020204" pitchFamily="34" charset="0"/>
                  </a:rPr>
                  <a:t>Accent : Élimination des                                          dangers pour la sécurité</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3084" sz="1400">
                    <a:latin typeface="Arial" panose="020B0604020202020204" pitchFamily="34" charset="0"/>
                    <a:cs typeface="Arial" panose="020B0604020202020204" pitchFamily="34" charset="0"/>
                  </a:rPr>
                  <a:t>Les éléments clés de l’établissement et du maintien d’un milieu de travail sécuritaire</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430100"/>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3084" sz="1200">
                    <a:latin typeface="Arial" panose="020B0604020202020204" pitchFamily="34" charset="0"/>
                    <a:cs typeface="Arial" panose="020B0604020202020204" pitchFamily="34" charset="0"/>
                  </a:rPr>
                  <a:t>Au cours des cinq dernières années, Mauser a intensifié son engagement envers les règlements de l’OSHA et a lancé ses règles vitales.</a:t>
                </a:r>
              </a:p>
              <a:p>
                <a:pPr>
                  <a:lnSpc>
                    <a:spcPct val="90000"/>
                  </a:lnSpc>
                  <a:spcBef>
                    <a:spcPts val="1200"/>
                  </a:spcBef>
                  <a:spcAft>
                    <a:spcPts val="600"/>
                  </a:spcAft>
                  <a:buClr>
                    <a:schemeClr val="tx1"/>
                  </a:buClr>
                  <a:defRPr b="0" i="0"/>
                </a:pPr>
                <a:r>
                  <a:rPr lang="3084" sz="1200" b="1">
                    <a:latin typeface="Arial" panose="020B0604020202020204" pitchFamily="34" charset="0"/>
                    <a:cs typeface="Arial" panose="020B0604020202020204" pitchFamily="34" charset="0"/>
                  </a:rPr>
                  <a:t>Accent : Conformité</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430100"/>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3084" sz="1200">
                    <a:latin typeface="Arial" panose="020B0604020202020204" pitchFamily="34" charset="0"/>
                    <a:cs typeface="Arial" panose="020B0604020202020204" pitchFamily="34" charset="0"/>
                  </a:rPr>
                  <a:t>Former des leaders qui adoptent les comportements et les actes pour favoriser une culture dans le cadre de laquelle les employés sont engagés envers la sécurité.</a:t>
                </a:r>
              </a:p>
              <a:p>
                <a:pPr>
                  <a:lnSpc>
                    <a:spcPct val="90000"/>
                  </a:lnSpc>
                  <a:spcBef>
                    <a:spcPts val="1200"/>
                  </a:spcBef>
                  <a:spcAft>
                    <a:spcPts val="600"/>
                  </a:spcAft>
                  <a:buClr>
                    <a:schemeClr val="tx1"/>
                  </a:buClr>
                  <a:defRPr b="0" i="0"/>
                </a:pPr>
                <a:r>
                  <a:rPr lang="3084" sz="1200" b="1">
                    <a:latin typeface="Arial" panose="020B0604020202020204" pitchFamily="34" charset="0"/>
                    <a:cs typeface="Arial" panose="020B0604020202020204" pitchFamily="34" charset="0"/>
                  </a:rPr>
                  <a:t>Accent : Engagement</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2" y="3067893"/>
              <a:ext cx="1858629"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3084" sz="1200" b="1">
                  <a:solidFill>
                    <a:srgbClr val="84BD00"/>
                  </a:solidFill>
                  <a:latin typeface="Arial" panose="020B0604020202020204" pitchFamily="34" charset="0"/>
                  <a:cs typeface="Arial" panose="020B0604020202020204" pitchFamily="34" charset="0"/>
                </a:rPr>
                <a:t>Notre point de départ</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2" y="3067893"/>
              <a:ext cx="1686629"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3084" sz="1200" b="1">
                  <a:solidFill>
                    <a:srgbClr val="84BD00"/>
                  </a:solidFill>
                  <a:latin typeface="Arial" panose="020B0604020202020204" pitchFamily="34" charset="0"/>
                  <a:cs typeface="Arial" panose="020B0604020202020204" pitchFamily="34" charset="0"/>
                </a:rPr>
                <a:t>Ce que nous faisons</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1852"/>
              <a:ext cx="2568325"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3084" sz="1200" b="1">
                  <a:solidFill>
                    <a:srgbClr val="84BD00"/>
                  </a:solidFill>
                  <a:latin typeface="Arial" panose="020B0604020202020204" pitchFamily="34" charset="0"/>
                  <a:cs typeface="Arial" panose="020B0604020202020204" pitchFamily="34" charset="0"/>
                </a:rPr>
                <a:t>Où nous en sommes maintenant</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3084" sz="3600" b="1">
                <a:solidFill>
                  <a:srgbClr val="0033A0"/>
                </a:solidFill>
                <a:latin typeface="Arial" panose="020B0604020202020204" pitchFamily="34" charset="0"/>
                <a:cs typeface="Arial" panose="020B0604020202020204" pitchFamily="34" charset="0"/>
              </a:rPr>
              <a:t>Les piliers de notre culture de la sécurité</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4173C1-FF65-4230-B636-A68DED9D32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3.xml><?xml version="1.0" encoding="utf-8"?>
<ds:datastoreItem xmlns:ds="http://schemas.openxmlformats.org/officeDocument/2006/customXml" ds:itemID="{5948726E-8085-43C5-8757-4AC240FAC9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13386</TotalTime>
  <Words>3106</Words>
  <Application>Microsoft Office PowerPoint</Application>
  <PresentationFormat>Widescreen</PresentationFormat>
  <Paragraphs>305</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DIN Pro</vt: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NOTRE PARCOURS SÉCURITÉ </vt:lpstr>
      <vt:lpstr>PowerPoint Presentation</vt:lpstr>
      <vt:lpstr>BLESSURES AU 1ER TRIMESTRE 2023 </vt:lpstr>
      <vt:lpstr>Le parcours sécurité de Mauser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Melissa Reaves</cp:lastModifiedBy>
  <cp:revision>35</cp:revision>
  <dcterms:created xsi:type="dcterms:W3CDTF">2023-04-05T19:27:26Z</dcterms:created>
  <dcterms:modified xsi:type="dcterms:W3CDTF">2023-05-23T15:30:24Z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