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56" r:id="rId5"/>
    <p:sldId id="287" r:id="rId6"/>
    <p:sldId id="268" r:id="rId7"/>
    <p:sldId id="289" r:id="rId8"/>
    <p:sldId id="288" r:id="rId9"/>
    <p:sldId id="290" r:id="rId10"/>
    <p:sldId id="267" r:id="rId11"/>
    <p:sldId id="279" r:id="rId12"/>
    <p:sldId id="297" r:id="rId13"/>
    <p:sldId id="292" r:id="rId14"/>
    <p:sldId id="271" r:id="rId15"/>
    <p:sldId id="270" r:id="rId16"/>
    <p:sldId id="274" r:id="rId17"/>
    <p:sldId id="272" r:id="rId18"/>
    <p:sldId id="275" r:id="rId19"/>
    <p:sldId id="291" r:id="rId20"/>
    <p:sldId id="280" r:id="rId21"/>
    <p:sldId id="265" r:id="rId22"/>
    <p:sldId id="266" r:id="rId23"/>
    <p:sldId id="264" r:id="rId24"/>
  </p:sldIdLst>
  <p:sldSz cx="12192000" cy="6858000"/>
  <p:notesSz cx="6858000" cy="91440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BD00"/>
    <a:srgbClr val="0033A0"/>
    <a:srgbClr val="971C52"/>
    <a:srgbClr val="00A9E0"/>
    <a:srgbClr val="F1AF1D"/>
    <a:srgbClr val="035F19"/>
    <a:srgbClr val="0054A6"/>
    <a:srgbClr val="092643"/>
    <a:srgbClr val="3A5774"/>
    <a:srgbClr val="0522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83" autoAdjust="0"/>
    <p:restoredTop sz="86486" autoAdjust="0"/>
  </p:normalViewPr>
  <p:slideViewPr>
    <p:cSldViewPr snapToGrid="0">
      <p:cViewPr varScale="1">
        <p:scale>
          <a:sx n="56" d="100"/>
          <a:sy n="56" d="100"/>
        </p:scale>
        <p:origin x="78" y="810"/>
      </p:cViewPr>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issa DeLorenzo" userId="0f5fd004-ffbc-41ed-80ea-8d5ed1e813b8" providerId="ADAL" clId="{E6620A62-3C67-4226-B384-0DB56BAB3A55}"/>
    <pc:docChg chg="undo custSel modSld modMainMaster">
      <pc:chgData name="Melissa DeLorenzo" userId="0f5fd004-ffbc-41ed-80ea-8d5ed1e813b8" providerId="ADAL" clId="{E6620A62-3C67-4226-B384-0DB56BAB3A55}" dt="2023-05-24T12:50:45.013" v="162" actId="1035"/>
      <pc:docMkLst>
        <pc:docMk/>
      </pc:docMkLst>
      <pc:sldChg chg="modSp mod">
        <pc:chgData name="Melissa DeLorenzo" userId="0f5fd004-ffbc-41ed-80ea-8d5ed1e813b8" providerId="ADAL" clId="{E6620A62-3C67-4226-B384-0DB56BAB3A55}" dt="2023-05-24T12:40:51.098" v="37" actId="403"/>
        <pc:sldMkLst>
          <pc:docMk/>
          <pc:sldMk cId="309841290" sldId="256"/>
        </pc:sldMkLst>
        <pc:spChg chg="mod">
          <ac:chgData name="Melissa DeLorenzo" userId="0f5fd004-ffbc-41ed-80ea-8d5ed1e813b8" providerId="ADAL" clId="{E6620A62-3C67-4226-B384-0DB56BAB3A55}" dt="2023-05-24T12:40:51.098" v="37" actId="403"/>
          <ac:spMkLst>
            <pc:docMk/>
            <pc:sldMk cId="309841290" sldId="256"/>
            <ac:spMk id="9" creationId="{1CA947BF-ABA2-4088-9D40-250C382CFAF0}"/>
          </ac:spMkLst>
        </pc:spChg>
      </pc:sldChg>
      <pc:sldChg chg="modSp mod">
        <pc:chgData name="Melissa DeLorenzo" userId="0f5fd004-ffbc-41ed-80ea-8d5ed1e813b8" providerId="ADAL" clId="{E6620A62-3C67-4226-B384-0DB56BAB3A55}" dt="2023-05-24T12:48:55.933" v="141" actId="1038"/>
        <pc:sldMkLst>
          <pc:docMk/>
          <pc:sldMk cId="1904048126" sldId="265"/>
        </pc:sldMkLst>
        <pc:spChg chg="mod">
          <ac:chgData name="Melissa DeLorenzo" userId="0f5fd004-ffbc-41ed-80ea-8d5ed1e813b8" providerId="ADAL" clId="{E6620A62-3C67-4226-B384-0DB56BAB3A55}" dt="2023-05-24T12:48:55.933" v="141" actId="1038"/>
          <ac:spMkLst>
            <pc:docMk/>
            <pc:sldMk cId="1904048126" sldId="265"/>
            <ac:spMk id="36" creationId="{BB61ADA6-1279-4166-8A36-130DCBA8FA5E}"/>
          </ac:spMkLst>
        </pc:spChg>
      </pc:sldChg>
      <pc:sldChg chg="modSp mod">
        <pc:chgData name="Melissa DeLorenzo" userId="0f5fd004-ffbc-41ed-80ea-8d5ed1e813b8" providerId="ADAL" clId="{E6620A62-3C67-4226-B384-0DB56BAB3A55}" dt="2023-05-24T12:50:45.013" v="162" actId="1035"/>
        <pc:sldMkLst>
          <pc:docMk/>
          <pc:sldMk cId="2686354981" sldId="266"/>
        </pc:sldMkLst>
        <pc:spChg chg="mod">
          <ac:chgData name="Melissa DeLorenzo" userId="0f5fd004-ffbc-41ed-80ea-8d5ed1e813b8" providerId="ADAL" clId="{E6620A62-3C67-4226-B384-0DB56BAB3A55}" dt="2023-05-24T12:50:35.217" v="161" actId="1035"/>
          <ac:spMkLst>
            <pc:docMk/>
            <pc:sldMk cId="2686354981" sldId="266"/>
            <ac:spMk id="20" creationId="{84DE6014-B219-4037-92AC-6765DC402175}"/>
          </ac:spMkLst>
        </pc:spChg>
        <pc:spChg chg="mod">
          <ac:chgData name="Melissa DeLorenzo" userId="0f5fd004-ffbc-41ed-80ea-8d5ed1e813b8" providerId="ADAL" clId="{E6620A62-3C67-4226-B384-0DB56BAB3A55}" dt="2023-05-24T12:50:45.013" v="162" actId="1035"/>
          <ac:spMkLst>
            <pc:docMk/>
            <pc:sldMk cId="2686354981" sldId="266"/>
            <ac:spMk id="21" creationId="{920972AF-996A-44CF-B9BE-904936B9535D}"/>
          </ac:spMkLst>
        </pc:spChg>
      </pc:sldChg>
      <pc:sldChg chg="modSp mod">
        <pc:chgData name="Melissa DeLorenzo" userId="0f5fd004-ffbc-41ed-80ea-8d5ed1e813b8" providerId="ADAL" clId="{E6620A62-3C67-4226-B384-0DB56BAB3A55}" dt="2023-05-24T12:41:39.971" v="48" actId="1035"/>
        <pc:sldMkLst>
          <pc:docMk/>
          <pc:sldMk cId="3733820978" sldId="268"/>
        </pc:sldMkLst>
        <pc:spChg chg="mod">
          <ac:chgData name="Melissa DeLorenzo" userId="0f5fd004-ffbc-41ed-80ea-8d5ed1e813b8" providerId="ADAL" clId="{E6620A62-3C67-4226-B384-0DB56BAB3A55}" dt="2023-05-24T12:41:39.971" v="48" actId="1035"/>
          <ac:spMkLst>
            <pc:docMk/>
            <pc:sldMk cId="3733820978" sldId="268"/>
            <ac:spMk id="3" creationId="{E107C2F1-C247-6520-EA6F-2E94F9662346}"/>
          </ac:spMkLst>
        </pc:spChg>
      </pc:sldChg>
      <pc:sldChg chg="modSp mod">
        <pc:chgData name="Melissa DeLorenzo" userId="0f5fd004-ffbc-41ed-80ea-8d5ed1e813b8" providerId="ADAL" clId="{E6620A62-3C67-4226-B384-0DB56BAB3A55}" dt="2023-05-24T12:48:09.082" v="121" actId="1035"/>
        <pc:sldMkLst>
          <pc:docMk/>
          <pc:sldMk cId="3549175973" sldId="272"/>
        </pc:sldMkLst>
        <pc:spChg chg="mod">
          <ac:chgData name="Melissa DeLorenzo" userId="0f5fd004-ffbc-41ed-80ea-8d5ed1e813b8" providerId="ADAL" clId="{E6620A62-3C67-4226-B384-0DB56BAB3A55}" dt="2023-05-24T12:47:38.580" v="108" actId="1035"/>
          <ac:spMkLst>
            <pc:docMk/>
            <pc:sldMk cId="3549175973" sldId="272"/>
            <ac:spMk id="2" creationId="{7102047C-D8E4-8762-1C3A-E7EF3F8E8F11}"/>
          </ac:spMkLst>
        </pc:spChg>
        <pc:spChg chg="mod">
          <ac:chgData name="Melissa DeLorenzo" userId="0f5fd004-ffbc-41ed-80ea-8d5ed1e813b8" providerId="ADAL" clId="{E6620A62-3C67-4226-B384-0DB56BAB3A55}" dt="2023-05-24T12:48:05.533" v="119" actId="1035"/>
          <ac:spMkLst>
            <pc:docMk/>
            <pc:sldMk cId="3549175973" sldId="272"/>
            <ac:spMk id="15" creationId="{4CB3F1AC-90CB-FBBB-57ED-37504647410C}"/>
          </ac:spMkLst>
        </pc:spChg>
        <pc:spChg chg="mod">
          <ac:chgData name="Melissa DeLorenzo" userId="0f5fd004-ffbc-41ed-80ea-8d5ed1e813b8" providerId="ADAL" clId="{E6620A62-3C67-4226-B384-0DB56BAB3A55}" dt="2023-05-24T12:48:09.082" v="121" actId="1035"/>
          <ac:spMkLst>
            <pc:docMk/>
            <pc:sldMk cId="3549175973" sldId="272"/>
            <ac:spMk id="17" creationId="{AC12A048-4D6C-E8CA-53D3-6A5629B0508B}"/>
          </ac:spMkLst>
        </pc:spChg>
        <pc:spChg chg="mod">
          <ac:chgData name="Melissa DeLorenzo" userId="0f5fd004-ffbc-41ed-80ea-8d5ed1e813b8" providerId="ADAL" clId="{E6620A62-3C67-4226-B384-0DB56BAB3A55}" dt="2023-05-24T12:47:59.597" v="118" actId="1035"/>
          <ac:spMkLst>
            <pc:docMk/>
            <pc:sldMk cId="3549175973" sldId="272"/>
            <ac:spMk id="18" creationId="{C818F5E7-3D1D-0A06-D068-2B14CF2C80E0}"/>
          </ac:spMkLst>
        </pc:spChg>
      </pc:sldChg>
      <pc:sldChg chg="modSp mod">
        <pc:chgData name="Melissa DeLorenzo" userId="0f5fd004-ffbc-41ed-80ea-8d5ed1e813b8" providerId="ADAL" clId="{E6620A62-3C67-4226-B384-0DB56BAB3A55}" dt="2023-05-24T12:47:25.647" v="100" actId="1036"/>
        <pc:sldMkLst>
          <pc:docMk/>
          <pc:sldMk cId="2387088000" sldId="274"/>
        </pc:sldMkLst>
        <pc:spChg chg="mod">
          <ac:chgData name="Melissa DeLorenzo" userId="0f5fd004-ffbc-41ed-80ea-8d5ed1e813b8" providerId="ADAL" clId="{E6620A62-3C67-4226-B384-0DB56BAB3A55}" dt="2023-05-24T12:46:53.829" v="87" actId="1037"/>
          <ac:spMkLst>
            <pc:docMk/>
            <pc:sldMk cId="2387088000" sldId="274"/>
            <ac:spMk id="32" creationId="{713E9475-CCCC-973D-1F68-CAD1592DE9DD}"/>
          </ac:spMkLst>
        </pc:spChg>
        <pc:spChg chg="mod">
          <ac:chgData name="Melissa DeLorenzo" userId="0f5fd004-ffbc-41ed-80ea-8d5ed1e813b8" providerId="ADAL" clId="{E6620A62-3C67-4226-B384-0DB56BAB3A55}" dt="2023-05-24T12:47:25.647" v="100" actId="1036"/>
          <ac:spMkLst>
            <pc:docMk/>
            <pc:sldMk cId="2387088000" sldId="274"/>
            <ac:spMk id="38" creationId="{E0671D7B-F6C7-F58E-45D2-3AB725D681A2}"/>
          </ac:spMkLst>
        </pc:spChg>
        <pc:picChg chg="mod">
          <ac:chgData name="Melissa DeLorenzo" userId="0f5fd004-ffbc-41ed-80ea-8d5ed1e813b8" providerId="ADAL" clId="{E6620A62-3C67-4226-B384-0DB56BAB3A55}" dt="2023-05-24T12:47:05.170" v="95" actId="1038"/>
          <ac:picMkLst>
            <pc:docMk/>
            <pc:sldMk cId="2387088000" sldId="274"/>
            <ac:picMk id="31" creationId="{93601CDC-58DF-1009-E470-F4B9EE56D6C5}"/>
          </ac:picMkLst>
        </pc:picChg>
      </pc:sldChg>
      <pc:sldChg chg="modSp mod">
        <pc:chgData name="Melissa DeLorenzo" userId="0f5fd004-ffbc-41ed-80ea-8d5ed1e813b8" providerId="ADAL" clId="{E6620A62-3C67-4226-B384-0DB56BAB3A55}" dt="2023-05-24T12:46:29.593" v="82" actId="1036"/>
        <pc:sldMkLst>
          <pc:docMk/>
          <pc:sldMk cId="1725687730" sldId="279"/>
        </pc:sldMkLst>
        <pc:spChg chg="mod">
          <ac:chgData name="Melissa DeLorenzo" userId="0f5fd004-ffbc-41ed-80ea-8d5ed1e813b8" providerId="ADAL" clId="{E6620A62-3C67-4226-B384-0DB56BAB3A55}" dt="2023-05-24T12:46:05.645" v="72" actId="1035"/>
          <ac:spMkLst>
            <pc:docMk/>
            <pc:sldMk cId="1725687730" sldId="279"/>
            <ac:spMk id="22" creationId="{E35CCE02-048E-42A5-AC9C-3EEA70D46DA3}"/>
          </ac:spMkLst>
        </pc:spChg>
        <pc:spChg chg="mod">
          <ac:chgData name="Melissa DeLorenzo" userId="0f5fd004-ffbc-41ed-80ea-8d5ed1e813b8" providerId="ADAL" clId="{E6620A62-3C67-4226-B384-0DB56BAB3A55}" dt="2023-05-24T12:46:29.593" v="82" actId="1036"/>
          <ac:spMkLst>
            <pc:docMk/>
            <pc:sldMk cId="1725687730" sldId="279"/>
            <ac:spMk id="24" creationId="{4BBD237D-8360-49B5-8D42-E979C2737F58}"/>
          </ac:spMkLst>
        </pc:spChg>
        <pc:spChg chg="mod">
          <ac:chgData name="Melissa DeLorenzo" userId="0f5fd004-ffbc-41ed-80ea-8d5ed1e813b8" providerId="ADAL" clId="{E6620A62-3C67-4226-B384-0DB56BAB3A55}" dt="2023-05-24T12:45:59.677" v="65" actId="1035"/>
          <ac:spMkLst>
            <pc:docMk/>
            <pc:sldMk cId="1725687730" sldId="279"/>
            <ac:spMk id="25" creationId="{BC0C7589-0E66-4D48-B611-5FF233E8DED8}"/>
          </ac:spMkLst>
        </pc:spChg>
        <pc:spChg chg="mod">
          <ac:chgData name="Melissa DeLorenzo" userId="0f5fd004-ffbc-41ed-80ea-8d5ed1e813b8" providerId="ADAL" clId="{E6620A62-3C67-4226-B384-0DB56BAB3A55}" dt="2023-05-24T12:44:50.640" v="49" actId="14100"/>
          <ac:spMkLst>
            <pc:docMk/>
            <pc:sldMk cId="1725687730" sldId="279"/>
            <ac:spMk id="38" creationId="{5B1E9E3E-C645-4497-BD56-826D839E4769}"/>
          </ac:spMkLst>
        </pc:spChg>
        <pc:spChg chg="mod">
          <ac:chgData name="Melissa DeLorenzo" userId="0f5fd004-ffbc-41ed-80ea-8d5ed1e813b8" providerId="ADAL" clId="{E6620A62-3C67-4226-B384-0DB56BAB3A55}" dt="2023-05-24T12:45:24.261" v="54" actId="1038"/>
          <ac:spMkLst>
            <pc:docMk/>
            <pc:sldMk cId="1725687730" sldId="279"/>
            <ac:spMk id="39" creationId="{0DADD61F-2D9E-436E-A7FC-B7FBB1A8ED6B}"/>
          </ac:spMkLst>
        </pc:spChg>
        <pc:cxnChg chg="mod">
          <ac:chgData name="Melissa DeLorenzo" userId="0f5fd004-ffbc-41ed-80ea-8d5ed1e813b8" providerId="ADAL" clId="{E6620A62-3C67-4226-B384-0DB56BAB3A55}" dt="2023-05-24T12:45:52.745" v="55" actId="1076"/>
          <ac:cxnSpMkLst>
            <pc:docMk/>
            <pc:sldMk cId="1725687730" sldId="279"/>
            <ac:cxnSpMk id="17" creationId="{092EDB20-FC59-46DF-8EFF-A85BF0C97174}"/>
          </ac:cxnSpMkLst>
        </pc:cxnChg>
      </pc:sldChg>
      <pc:sldChg chg="modSp mod">
        <pc:chgData name="Melissa DeLorenzo" userId="0f5fd004-ffbc-41ed-80ea-8d5ed1e813b8" providerId="ADAL" clId="{E6620A62-3C67-4226-B384-0DB56BAB3A55}" dt="2023-05-24T12:41:17.044" v="41" actId="255"/>
        <pc:sldMkLst>
          <pc:docMk/>
          <pc:sldMk cId="2505631305" sldId="287"/>
        </pc:sldMkLst>
        <pc:spChg chg="mod">
          <ac:chgData name="Melissa DeLorenzo" userId="0f5fd004-ffbc-41ed-80ea-8d5ed1e813b8" providerId="ADAL" clId="{E6620A62-3C67-4226-B384-0DB56BAB3A55}" dt="2023-05-24T12:41:17.044" v="41" actId="255"/>
          <ac:spMkLst>
            <pc:docMk/>
            <pc:sldMk cId="2505631305" sldId="287"/>
            <ac:spMk id="5" creationId="{7FEB3E2A-D8E4-46B5-3538-31BD09D60911}"/>
          </ac:spMkLst>
        </pc:spChg>
        <pc:spChg chg="mod">
          <ac:chgData name="Melissa DeLorenzo" userId="0f5fd004-ffbc-41ed-80ea-8d5ed1e813b8" providerId="ADAL" clId="{E6620A62-3C67-4226-B384-0DB56BAB3A55}" dt="2023-05-24T12:41:17.044" v="41" actId="255"/>
          <ac:spMkLst>
            <pc:docMk/>
            <pc:sldMk cId="2505631305" sldId="287"/>
            <ac:spMk id="6" creationId="{ED40876D-AB57-D86F-1E44-1A4D83D57B3A}"/>
          </ac:spMkLst>
        </pc:spChg>
        <pc:spChg chg="mod">
          <ac:chgData name="Melissa DeLorenzo" userId="0f5fd004-ffbc-41ed-80ea-8d5ed1e813b8" providerId="ADAL" clId="{E6620A62-3C67-4226-B384-0DB56BAB3A55}" dt="2023-05-24T12:41:17.044" v="41" actId="255"/>
          <ac:spMkLst>
            <pc:docMk/>
            <pc:sldMk cId="2505631305" sldId="287"/>
            <ac:spMk id="7" creationId="{5D5780F3-4B9B-7346-2C85-59069685659F}"/>
          </ac:spMkLst>
        </pc:spChg>
        <pc:spChg chg="mod">
          <ac:chgData name="Melissa DeLorenzo" userId="0f5fd004-ffbc-41ed-80ea-8d5ed1e813b8" providerId="ADAL" clId="{E6620A62-3C67-4226-B384-0DB56BAB3A55}" dt="2023-05-24T12:41:17.044" v="41" actId="255"/>
          <ac:spMkLst>
            <pc:docMk/>
            <pc:sldMk cId="2505631305" sldId="287"/>
            <ac:spMk id="8" creationId="{3155C707-374A-8AF6-711E-4052FD808BCD}"/>
          </ac:spMkLst>
        </pc:spChg>
        <pc:spChg chg="mod">
          <ac:chgData name="Melissa DeLorenzo" userId="0f5fd004-ffbc-41ed-80ea-8d5ed1e813b8" providerId="ADAL" clId="{E6620A62-3C67-4226-B384-0DB56BAB3A55}" dt="2023-05-24T12:41:17.044" v="41" actId="255"/>
          <ac:spMkLst>
            <pc:docMk/>
            <pc:sldMk cId="2505631305" sldId="287"/>
            <ac:spMk id="9" creationId="{EB2C0E3A-CCB2-74F0-935A-A7CE609B8DD8}"/>
          </ac:spMkLst>
        </pc:spChg>
        <pc:spChg chg="mod">
          <ac:chgData name="Melissa DeLorenzo" userId="0f5fd004-ffbc-41ed-80ea-8d5ed1e813b8" providerId="ADAL" clId="{E6620A62-3C67-4226-B384-0DB56BAB3A55}" dt="2023-05-24T12:41:17.044" v="41" actId="255"/>
          <ac:spMkLst>
            <pc:docMk/>
            <pc:sldMk cId="2505631305" sldId="287"/>
            <ac:spMk id="10" creationId="{2A1ADE7B-E79C-6B47-D544-E356DE9B3A4D}"/>
          </ac:spMkLst>
        </pc:spChg>
        <pc:spChg chg="mod">
          <ac:chgData name="Melissa DeLorenzo" userId="0f5fd004-ffbc-41ed-80ea-8d5ed1e813b8" providerId="ADAL" clId="{E6620A62-3C67-4226-B384-0DB56BAB3A55}" dt="2023-05-24T12:41:17.044" v="41" actId="255"/>
          <ac:spMkLst>
            <pc:docMk/>
            <pc:sldMk cId="2505631305" sldId="287"/>
            <ac:spMk id="11" creationId="{BFD16266-15F8-DCA3-F15B-B4768683AB85}"/>
          </ac:spMkLst>
        </pc:spChg>
      </pc:sldChg>
      <pc:sldMasterChg chg="modSldLayout">
        <pc:chgData name="Melissa DeLorenzo" userId="0f5fd004-ffbc-41ed-80ea-8d5ed1e813b8" providerId="ADAL" clId="{E6620A62-3C67-4226-B384-0DB56BAB3A55}" dt="2023-05-24T12:39:55.178" v="1"/>
        <pc:sldMasterMkLst>
          <pc:docMk/>
          <pc:sldMasterMk cId="620836877" sldId="2147483648"/>
        </pc:sldMasterMkLst>
        <pc:sldLayoutChg chg="modSp mod">
          <pc:chgData name="Melissa DeLorenzo" userId="0f5fd004-ffbc-41ed-80ea-8d5ed1e813b8" providerId="ADAL" clId="{E6620A62-3C67-4226-B384-0DB56BAB3A55}" dt="2023-05-24T12:39:55.178" v="1"/>
          <pc:sldLayoutMkLst>
            <pc:docMk/>
            <pc:sldMasterMk cId="620836877" sldId="2147483648"/>
            <pc:sldLayoutMk cId="698946327" sldId="2147483650"/>
          </pc:sldLayoutMkLst>
          <pc:spChg chg="mod">
            <ac:chgData name="Melissa DeLorenzo" userId="0f5fd004-ffbc-41ed-80ea-8d5ed1e813b8" providerId="ADAL" clId="{E6620A62-3C67-4226-B384-0DB56BAB3A55}" dt="2023-05-24T12:39:38.965" v="0"/>
            <ac:spMkLst>
              <pc:docMk/>
              <pc:sldMasterMk cId="620836877" sldId="2147483648"/>
              <pc:sldLayoutMk cId="698946327" sldId="2147483650"/>
              <ac:spMk id="9" creationId="{86E4AD7D-8731-4923-0BEE-3EC0892111FA}"/>
            </ac:spMkLst>
          </pc:spChg>
          <pc:spChg chg="mod">
            <ac:chgData name="Melissa DeLorenzo" userId="0f5fd004-ffbc-41ed-80ea-8d5ed1e813b8" providerId="ADAL" clId="{E6620A62-3C67-4226-B384-0DB56BAB3A55}" dt="2023-05-24T12:39:55.178" v="1"/>
            <ac:spMkLst>
              <pc:docMk/>
              <pc:sldMasterMk cId="620836877" sldId="2147483648"/>
              <pc:sldLayoutMk cId="698946327" sldId="2147483650"/>
              <ac:spMk id="13" creationId="{12FC4D6D-0EFD-E57A-00F0-528344AA3A9A}"/>
            </ac:spMkLst>
          </pc:spChg>
        </pc:sldLayoutChg>
      </pc:sldMaster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58378" sz="1600"/>
              <a:t>2020-2023 MPS, tasa de incidentes este año hasta la fecha actual</a:t>
            </a:r>
          </a:p>
        </c:rich>
      </c:tx>
      <c:overlay val="0"/>
      <c:spPr>
        <a:noFill/>
        <a:ln>
          <a:noFill/>
        </a:ln>
        <a:effectLst/>
      </c:spPr>
    </c:title>
    <c:autoTitleDeleted val="0"/>
    <c:plotArea>
      <c:layout/>
      <c:barChart>
        <c:barDir val="col"/>
        <c:grouping val="clustered"/>
        <c:varyColors val="0"/>
        <c:ser>
          <c:idx val="0"/>
          <c:order val="0"/>
          <c:tx>
            <c:strRef>
              <c:f>Sheet1!$B$1</c:f>
              <c:strCache>
                <c:ptCount val="1"/>
                <c:pt idx="0">
                  <c:v>TRIR</c:v>
                </c:pt>
              </c:strCache>
            </c:strRef>
          </c:tx>
          <c:spPr>
            <a:solidFill>
              <a:srgbClr val="0033A0"/>
            </a:solidFill>
            <a:ln>
              <a:noFill/>
            </a:ln>
            <a:effectLst/>
          </c:spPr>
          <c:invertIfNegative val="0"/>
          <c:dLbls>
            <c:numFmt formatCode="#,##0.00" sourceLinked="0"/>
            <c:spPr>
              <a:noFill/>
              <a:ln>
                <a:noFill/>
              </a:ln>
              <a:effectLst/>
            </c:spPr>
            <c:txPr>
              <a:bodyPr rot="0" spcFirstLastPara="1" vertOverflow="ellipsis" vert="horz" wrap="square" anchor="ctr" anchorCtr="1"/>
              <a:lstStyle/>
              <a:p>
                <a:pPr>
                  <a:defRPr sz="1000" b="0" i="0" u="none" strike="noStrike" kern="1200" baseline="0" smtId="4294967295">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numRef>
              <c:f>Sheet1!$A$2:$A$5</c:f>
              <c:numCache>
                <c:formatCode>General</c:formatCode>
                <c:ptCount val="4"/>
                <c:pt idx="0">
                  <c:v>2020</c:v>
                </c:pt>
                <c:pt idx="1">
                  <c:v>2021</c:v>
                </c:pt>
                <c:pt idx="2">
                  <c:v>2022</c:v>
                </c:pt>
                <c:pt idx="3">
                  <c:v>2023</c:v>
                </c:pt>
              </c:numCache>
            </c:numRef>
          </c:cat>
          <c:val>
            <c:numRef>
              <c:f>Sheet1!$B$2:$B$5</c:f>
              <c:numCache>
                <c:formatCode>General</c:formatCode>
                <c:ptCount val="4"/>
                <c:pt idx="0">
                  <c:v>3.09</c:v>
                </c:pt>
                <c:pt idx="1">
                  <c:v>3.02</c:v>
                </c:pt>
                <c:pt idx="2">
                  <c:v>2.4500000000000002</c:v>
                </c:pt>
                <c:pt idx="3">
                  <c:v>2.4</c:v>
                </c:pt>
              </c:numCache>
            </c:numRef>
          </c:val>
          <c:extLst>
            <c:ext xmlns:c16="http://schemas.microsoft.com/office/drawing/2014/chart" uri="{C3380CC4-5D6E-409C-BE32-E72D297353CC}">
              <c16:uniqueId val="{00000000-5877-4475-B558-41D15C31545A}"/>
            </c:ext>
          </c:extLst>
        </c:ser>
        <c:ser>
          <c:idx val="1"/>
          <c:order val="1"/>
          <c:tx>
            <c:strRef>
              <c:f>Sheet1!$C$1</c:f>
              <c:strCache>
                <c:ptCount val="1"/>
                <c:pt idx="0">
                  <c:v>LTIR</c:v>
                </c:pt>
              </c:strCache>
            </c:strRef>
          </c:tx>
          <c:spPr>
            <a:solidFill>
              <a:srgbClr val="84BD00"/>
            </a:solidFill>
            <a:ln>
              <a:noFill/>
            </a:ln>
            <a:effectLst/>
          </c:spPr>
          <c:invertIfNegative val="0"/>
          <c:dLbls>
            <c:numFmt formatCode="#,##0.00" sourceLinked="0"/>
            <c:spPr>
              <a:noFill/>
              <a:ln>
                <a:noFill/>
              </a:ln>
              <a:effectLst/>
            </c:spPr>
            <c:txPr>
              <a:bodyPr rot="0" spcFirstLastPara="1" vertOverflow="ellipsis" vert="horz" wrap="square" anchor="ctr" anchorCtr="1"/>
              <a:lstStyle/>
              <a:p>
                <a:pPr>
                  <a:defRPr sz="1000" b="0" i="0" u="none" strike="noStrike" kern="1200" baseline="0" smtId="4294967295">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numRef>
              <c:f>Sheet1!$A$2:$A$5</c:f>
              <c:numCache>
                <c:formatCode>General</c:formatCode>
                <c:ptCount val="4"/>
                <c:pt idx="0">
                  <c:v>2020</c:v>
                </c:pt>
                <c:pt idx="1">
                  <c:v>2021</c:v>
                </c:pt>
                <c:pt idx="2">
                  <c:v>2022</c:v>
                </c:pt>
                <c:pt idx="3">
                  <c:v>2023</c:v>
                </c:pt>
              </c:numCache>
            </c:numRef>
          </c:cat>
          <c:val>
            <c:numRef>
              <c:f>Sheet1!$C$2:$C$5</c:f>
              <c:numCache>
                <c:formatCode>General</c:formatCode>
                <c:ptCount val="4"/>
                <c:pt idx="0">
                  <c:v>0.99</c:v>
                </c:pt>
                <c:pt idx="1">
                  <c:v>0.9</c:v>
                </c:pt>
                <c:pt idx="2">
                  <c:v>0.85</c:v>
                </c:pt>
                <c:pt idx="3">
                  <c:v>0.81</c:v>
                </c:pt>
              </c:numCache>
            </c:numRef>
          </c:val>
          <c:extLst>
            <c:ext xmlns:c16="http://schemas.microsoft.com/office/drawing/2014/chart" uri="{C3380CC4-5D6E-409C-BE32-E72D297353CC}">
              <c16:uniqueId val="{00000001-5877-4475-B558-41D15C31545A}"/>
            </c:ext>
          </c:extLst>
        </c:ser>
        <c:dLbls>
          <c:showLegendKey val="0"/>
          <c:showVal val="0"/>
          <c:showCatName val="0"/>
          <c:showSerName val="0"/>
          <c:showPercent val="0"/>
          <c:showBubbleSize val="0"/>
        </c:dLbls>
        <c:gapWidth val="75"/>
        <c:overlap val="-25"/>
        <c:axId val="643428928"/>
        <c:axId val="643415488"/>
      </c:barChart>
      <c:catAx>
        <c:axId val="643428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43415488"/>
        <c:crosses val="autoZero"/>
        <c:auto val="0"/>
        <c:lblAlgn val="ctr"/>
        <c:lblOffset val="100"/>
        <c:noMultiLvlLbl val="0"/>
      </c:catAx>
      <c:valAx>
        <c:axId val="64341548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43428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mtId="4294967295">
          <a:latin typeface="Arial" panose="020B0604020202020204" pitchFamily="34" charset="0"/>
          <a:cs typeface="Arial" panose="020B060402020202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58378" sz="1600"/>
              <a:t>Comparación de MPS YTD IR 2020-2023</a:t>
            </a:r>
          </a:p>
        </c:rich>
      </c:tx>
      <c:overlay val="0"/>
      <c:spPr>
        <a:noFill/>
        <a:ln>
          <a:noFill/>
        </a:ln>
        <a:effectLst/>
      </c:spPr>
    </c:title>
    <c:autoTitleDeleted val="0"/>
    <c:plotArea>
      <c:layout/>
      <c:barChart>
        <c:barDir val="col"/>
        <c:grouping val="clustered"/>
        <c:varyColors val="0"/>
        <c:ser>
          <c:idx val="0"/>
          <c:order val="0"/>
          <c:tx>
            <c:strRef>
              <c:f>Sheet1!$B$1</c:f>
              <c:strCache>
                <c:ptCount val="1"/>
                <c:pt idx="0">
                  <c:v>Near Miss IR</c:v>
                </c:pt>
              </c:strCache>
            </c:strRef>
          </c:tx>
          <c:spPr>
            <a:solidFill>
              <a:srgbClr val="0033A0"/>
            </a:solidFill>
            <a:ln>
              <a:noFill/>
            </a:ln>
            <a:effectLst/>
          </c:spPr>
          <c:invertIfNegative val="0"/>
          <c:dLbls>
            <c:numFmt formatCode="#,##0.00" sourceLinked="0"/>
            <c:spPr>
              <a:noFill/>
              <a:ln>
                <a:noFill/>
              </a:ln>
              <a:effectLst/>
            </c:spPr>
            <c:txPr>
              <a:bodyPr rot="0" spcFirstLastPara="1" vertOverflow="ellipsis" vert="horz" wrap="square" anchor="ctr" anchorCtr="1"/>
              <a:lstStyle/>
              <a:p>
                <a:pPr>
                  <a:defRPr sz="1000" b="0" i="0" u="none" strike="noStrike" kern="1200" baseline="0" smtId="4294967295">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numRef>
              <c:f>Sheet1!$A$2:$A$5</c:f>
              <c:numCache>
                <c:formatCode>General</c:formatCode>
                <c:ptCount val="4"/>
                <c:pt idx="0">
                  <c:v>2020</c:v>
                </c:pt>
                <c:pt idx="1">
                  <c:v>2021</c:v>
                </c:pt>
                <c:pt idx="2">
                  <c:v>2022</c:v>
                </c:pt>
                <c:pt idx="3">
                  <c:v>2023</c:v>
                </c:pt>
              </c:numCache>
            </c:numRef>
          </c:cat>
          <c:val>
            <c:numRef>
              <c:f>Sheet1!$B$2:$B$5</c:f>
              <c:numCache>
                <c:formatCode>General</c:formatCode>
                <c:ptCount val="4"/>
                <c:pt idx="0">
                  <c:v>1.34</c:v>
                </c:pt>
                <c:pt idx="1">
                  <c:v>3.55</c:v>
                </c:pt>
                <c:pt idx="2">
                  <c:v>19.64</c:v>
                </c:pt>
                <c:pt idx="3">
                  <c:v>89.66</c:v>
                </c:pt>
              </c:numCache>
            </c:numRef>
          </c:val>
          <c:extLst>
            <c:ext xmlns:c16="http://schemas.microsoft.com/office/drawing/2014/chart" uri="{C3380CC4-5D6E-409C-BE32-E72D297353CC}">
              <c16:uniqueId val="{00000000-E095-41FF-8AE1-5DED9349ADAC}"/>
            </c:ext>
          </c:extLst>
        </c:ser>
        <c:ser>
          <c:idx val="1"/>
          <c:order val="1"/>
          <c:tx>
            <c:strRef>
              <c:f>Sheet1!$C$1</c:f>
              <c:strCache>
                <c:ptCount val="1"/>
                <c:pt idx="0">
                  <c:v>First Aid IR</c:v>
                </c:pt>
              </c:strCache>
            </c:strRef>
          </c:tx>
          <c:spPr>
            <a:solidFill>
              <a:srgbClr val="84BD00"/>
            </a:solidFill>
            <a:ln>
              <a:noFill/>
            </a:ln>
            <a:effectLst/>
          </c:spPr>
          <c:invertIfNegative val="0"/>
          <c:dLbls>
            <c:numFmt formatCode="#,##0.00" sourceLinked="0"/>
            <c:spPr>
              <a:noFill/>
              <a:ln>
                <a:noFill/>
              </a:ln>
              <a:effectLst/>
            </c:spPr>
            <c:txPr>
              <a:bodyPr rot="0" spcFirstLastPara="1" vertOverflow="ellipsis" vert="horz" wrap="square" anchor="ctr" anchorCtr="1"/>
              <a:lstStyle/>
              <a:p>
                <a:pPr>
                  <a:defRPr sz="1000" b="0" i="0" u="none" strike="noStrike" kern="1200" baseline="0" smtId="4294967295">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numRef>
              <c:f>Sheet1!$A$2:$A$5</c:f>
              <c:numCache>
                <c:formatCode>General</c:formatCode>
                <c:ptCount val="4"/>
                <c:pt idx="0">
                  <c:v>2020</c:v>
                </c:pt>
                <c:pt idx="1">
                  <c:v>2021</c:v>
                </c:pt>
                <c:pt idx="2">
                  <c:v>2022</c:v>
                </c:pt>
                <c:pt idx="3">
                  <c:v>2023</c:v>
                </c:pt>
              </c:numCache>
            </c:numRef>
          </c:cat>
          <c:val>
            <c:numRef>
              <c:f>Sheet1!$C$2:$C$5</c:f>
              <c:numCache>
                <c:formatCode>General</c:formatCode>
                <c:ptCount val="4"/>
                <c:pt idx="0">
                  <c:v>4.6900000000000004</c:v>
                </c:pt>
                <c:pt idx="1">
                  <c:v>4.3</c:v>
                </c:pt>
                <c:pt idx="2">
                  <c:v>6.41</c:v>
                </c:pt>
                <c:pt idx="3">
                  <c:v>5.95</c:v>
                </c:pt>
              </c:numCache>
            </c:numRef>
          </c:val>
          <c:extLst>
            <c:ext xmlns:c16="http://schemas.microsoft.com/office/drawing/2014/chart" uri="{C3380CC4-5D6E-409C-BE32-E72D297353CC}">
              <c16:uniqueId val="{00000001-E095-41FF-8AE1-5DED9349ADAC}"/>
            </c:ext>
          </c:extLst>
        </c:ser>
        <c:dLbls>
          <c:showLegendKey val="0"/>
          <c:showVal val="0"/>
          <c:showCatName val="0"/>
          <c:showSerName val="0"/>
          <c:showPercent val="0"/>
          <c:showBubbleSize val="0"/>
        </c:dLbls>
        <c:gapWidth val="75"/>
        <c:overlap val="-25"/>
        <c:axId val="643428928"/>
        <c:axId val="643415488"/>
      </c:barChart>
      <c:catAx>
        <c:axId val="643428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43415488"/>
        <c:crosses val="autoZero"/>
        <c:auto val="0"/>
        <c:lblAlgn val="ctr"/>
        <c:lblOffset val="100"/>
        <c:noMultiLvlLbl val="0"/>
      </c:catAx>
      <c:valAx>
        <c:axId val="64341548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43428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mtId="4294967295">
          <a:latin typeface="Arial" panose="020B0604020202020204" pitchFamily="34" charset="0"/>
          <a:cs typeface="Arial" panose="020B060402020202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Number of Injuries</c:v>
                </c:pt>
              </c:strCache>
            </c:strRef>
          </c:tx>
          <c:explosion val="1"/>
          <c:dPt>
            <c:idx val="0"/>
            <c:bubble3D val="0"/>
            <c:spPr>
              <a:solidFill>
                <a:srgbClr val="F1AF1D">
                  <a:alpha val="25000"/>
                </a:srgb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6-B388-4469-89CE-EBD287AC5DDC}"/>
              </c:ext>
            </c:extLst>
          </c:dPt>
          <c:dPt>
            <c:idx val="1"/>
            <c:bubble3D val="0"/>
            <c:spPr>
              <a:solidFill>
                <a:srgbClr val="00A9E0">
                  <a:alpha val="25000"/>
                </a:srgb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B388-4469-89CE-EBD287AC5DDC}"/>
              </c:ext>
            </c:extLst>
          </c:dPt>
          <c:dPt>
            <c:idx val="2"/>
            <c:bubble3D val="0"/>
            <c:spPr>
              <a:solidFill>
                <a:srgbClr val="971C52">
                  <a:alpha val="25000"/>
                </a:srgb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B388-4469-89CE-EBD287AC5DDC}"/>
              </c:ext>
            </c:extLst>
          </c:dPt>
          <c:dPt>
            <c:idx val="3"/>
            <c:bubble3D val="0"/>
            <c:spPr>
              <a:solidFill>
                <a:srgbClr val="0033A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B388-4469-89CE-EBD287AC5DDC}"/>
              </c:ext>
            </c:extLst>
          </c:dPt>
          <c:dPt>
            <c:idx val="4"/>
            <c:bubble3D val="0"/>
            <c:spPr>
              <a:solidFill>
                <a:srgbClr val="84BD0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B388-4469-89CE-EBD287AC5DDC}"/>
              </c:ext>
            </c:extLst>
          </c:dPt>
          <c:dPt>
            <c:idx val="5"/>
            <c:bubble3D val="0"/>
            <c:spPr>
              <a:solidFill>
                <a:srgbClr val="035F19"/>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4-B388-4469-89CE-EBD287AC5DDC}"/>
              </c:ext>
            </c:extLst>
          </c:dPt>
          <c:dPt>
            <c:idx val="6"/>
            <c:bubble3D val="0"/>
            <c:spPr>
              <a:solidFill>
                <a:schemeClr val="tx1">
                  <a:alpha val="25098"/>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B388-4469-89CE-EBD287AC5DDC}"/>
              </c:ext>
            </c:extLst>
          </c:dPt>
          <c:dLbls>
            <c:dLbl>
              <c:idx val="0"/>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6-B388-4469-89CE-EBD287AC5DDC}"/>
                </c:ext>
              </c:extLst>
            </c:dLbl>
            <c:dLbl>
              <c:idx val="1"/>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7-B388-4469-89CE-EBD287AC5DDC}"/>
                </c:ext>
              </c:extLst>
            </c:dLbl>
            <c:dLbl>
              <c:idx val="2"/>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2-B388-4469-89CE-EBD287AC5DDC}"/>
                </c:ext>
              </c:extLst>
            </c:dLbl>
            <c:dLbl>
              <c:idx val="3"/>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9-B388-4469-89CE-EBD287AC5DDC}"/>
                </c:ext>
              </c:extLst>
            </c:dLbl>
            <c:dLbl>
              <c:idx val="4"/>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3-B388-4469-89CE-EBD287AC5DDC}"/>
                </c:ext>
              </c:extLst>
            </c:dLbl>
            <c:dLbl>
              <c:idx val="5"/>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4-B388-4469-89CE-EBD287AC5DDC}"/>
                </c:ext>
              </c:extLst>
            </c:dLbl>
            <c:dLbl>
              <c:idx val="6"/>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5-B388-4469-89CE-EBD287AC5DDC}"/>
                </c:ext>
              </c:extLst>
            </c:dLbl>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7"/>
                <c:pt idx="0">
                  <c:v>Cut / Puncture</c:v>
                </c:pt>
                <c:pt idx="1">
                  <c:v>Caught Between Object</c:v>
                </c:pt>
                <c:pt idx="2">
                  <c:v>Strain / Sprain</c:v>
                </c:pt>
                <c:pt idx="3">
                  <c:v>Slip / Trip / Fall</c:v>
                </c:pt>
                <c:pt idx="4">
                  <c:v>Struck by Object</c:v>
                </c:pt>
                <c:pt idx="5">
                  <c:v>Burn / Chemical Exposure</c:v>
                </c:pt>
                <c:pt idx="6">
                  <c:v>Other</c:v>
                </c:pt>
              </c:strCache>
            </c:strRef>
          </c:cat>
          <c:val>
            <c:numRef>
              <c:f>Sheet1!$B$2:$B$8</c:f>
              <c:numCache>
                <c:formatCode>General</c:formatCode>
                <c:ptCount val="7"/>
                <c:pt idx="0">
                  <c:v>44</c:v>
                </c:pt>
                <c:pt idx="1">
                  <c:v>37</c:v>
                </c:pt>
                <c:pt idx="2">
                  <c:v>47</c:v>
                </c:pt>
                <c:pt idx="3">
                  <c:v>45</c:v>
                </c:pt>
                <c:pt idx="4">
                  <c:v>39</c:v>
                </c:pt>
                <c:pt idx="5">
                  <c:v>26</c:v>
                </c:pt>
                <c:pt idx="6">
                  <c:v>22</c:v>
                </c:pt>
              </c:numCache>
            </c:numRef>
          </c:val>
          <c:extLst>
            <c:ext xmlns:c16="http://schemas.microsoft.com/office/drawing/2014/chart" uri="{C3380CC4-5D6E-409C-BE32-E72D297353CC}">
              <c16:uniqueId val="{00000000-B388-4469-89CE-EBD287AC5DD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53347C-A1AC-471D-B861-DB2A03951BB9}" type="datetimeFigureOut">
              <a:rPr lang="en-US" smtClean="0"/>
              <a:t>5/24/2023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91D0BE-AFD9-465E-B786-C6F7B19AABEF}" type="slidenum">
              <a:rPr lang="en-US" smtClean="0"/>
              <a:t>‹#›</a:t>
            </a:fld>
            <a:endParaRPr lang="en-US"/>
          </a:p>
        </p:txBody>
      </p:sp>
    </p:spTree>
    <p:extLst>
      <p:ext uri="{BB962C8B-B14F-4D97-AF65-F5344CB8AC3E}">
        <p14:creationId xmlns:p14="http://schemas.microsoft.com/office/powerpoint/2010/main" val="3800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a:latin typeface="Arial" panose="020B0604020202020204" pitchFamily="34" charset="0"/>
                <a:cs typeface="Arial" panose="020B0604020202020204" pitchFamily="34" charset="0"/>
              </a:rPr>
              <a:t>At Mauser Packaging Solutions, we are all leaders when it comes to Safety. We all share equal responsibility for knowing and ability by our safety principles regardless of job, role or tenure. </a:t>
            </a:r>
          </a:p>
          <a:p>
            <a:pPr rtl="0"/>
            <a:r>
              <a:rPr lang="en-US">
                <a:latin typeface="Arial" panose="020B0604020202020204" pitchFamily="34" charset="0"/>
                <a:cs typeface="Arial" panose="020B0604020202020204" pitchFamily="34" charset="0"/>
              </a:rPr>
              <a:t> </a:t>
            </a:r>
          </a:p>
          <a:p>
            <a:pPr rtl="0">
              <a:spcAft>
                <a:spcPts val="1200"/>
              </a:spcAft>
            </a:pPr>
            <a:r>
              <a:rPr lang="en-US">
                <a:latin typeface="Arial" panose="020B0604020202020204" pitchFamily="34" charset="0"/>
                <a:cs typeface="Arial" panose="020B0604020202020204" pitchFamily="34" charset="0"/>
              </a:rPr>
              <a:t>We have a duty each and every day to remind ourselves of our core safety principles. Our core safety principles are:</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Nothing is worth getting injured over.</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All injuries can be prevented.</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Safety will be managed.</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Safe behavior is a condition of employment for all employees.</a:t>
            </a: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3</a:t>
            </a:fld>
            <a:endParaRPr lang="en-US"/>
          </a:p>
        </p:txBody>
      </p:sp>
    </p:spTree>
    <p:extLst>
      <p:ext uri="{BB962C8B-B14F-4D97-AF65-F5344CB8AC3E}">
        <p14:creationId xmlns:p14="http://schemas.microsoft.com/office/powerpoint/2010/main" val="24452803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Clr>
                <a:srgbClr val="84BD00"/>
              </a:buClr>
              <a:buSzPct val="125000"/>
            </a:pPr>
            <a:r>
              <a:rPr lang="en-US">
                <a:latin typeface="Arial" panose="020B0604020202020204" pitchFamily="34" charset="0"/>
                <a:cs typeface="Arial" panose="020B0604020202020204" pitchFamily="34" charset="0"/>
              </a:rPr>
              <a:t>The second pillar is the Life Saving Rules which are key safety principles that address hazards specific to our operations protect us against serious injury or death.</a:t>
            </a: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pPr>
            <a:r>
              <a:rPr lang="en-US">
                <a:latin typeface="Arial" panose="020B0604020202020204" pitchFamily="34" charset="0"/>
                <a:cs typeface="Arial" panose="020B0604020202020204" pitchFamily="34" charset="0"/>
              </a:rPr>
              <a:t>If our policy is the statement of our commitment to safety, then the Life Saving Rules are the guiding principles of how we practice this commitment.</a:t>
            </a: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pPr>
            <a:r>
              <a:rPr lang="en-US">
                <a:latin typeface="Arial" panose="020B0604020202020204" pitchFamily="34" charset="0"/>
                <a:cs typeface="Arial" panose="020B0604020202020204" pitchFamily="34" charset="0"/>
              </a:rPr>
              <a:t>Implemented in 2020, the Life Saving Rules provide guidance for how all employees should act when dealing with hazardous situations or circumstances</a:t>
            </a: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12</a:t>
            </a:fld>
            <a:endParaRPr lang="en-US"/>
          </a:p>
        </p:txBody>
      </p:sp>
    </p:spTree>
    <p:extLst>
      <p:ext uri="{BB962C8B-B14F-4D97-AF65-F5344CB8AC3E}">
        <p14:creationId xmlns:p14="http://schemas.microsoft.com/office/powerpoint/2010/main" val="8420910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Leaders have a responsibility to create an environment that enforces these rules, but every employee has a responsibility for demonstrating behaviors and actions that adhere to the Life Saving Rules. </a:t>
            </a:r>
          </a:p>
          <a:p>
            <a:pPr marL="0" marR="0" lvl="0" indent="0" algn="l" defTabSz="914400" rtl="0" eaLnBrk="1" fontAlgn="auto" latinLnBrk="0" hangingPunct="1">
              <a:lnSpc>
                <a:spcPct val="100000"/>
              </a:lnSpc>
              <a:spcBef>
                <a:spcPct val="0"/>
              </a:spcBef>
              <a:spcAft>
                <a:spcPct val="0"/>
              </a:spcAft>
              <a:buClrTx/>
              <a:buSzTx/>
              <a:buFontTx/>
              <a:buNone/>
              <a:defRPr/>
            </a:pPr>
            <a:endParaRPr lang="en-US">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An active commitment to the Life Saving Rules includes:</a:t>
            </a:r>
          </a:p>
          <a:p>
            <a:pPr marL="285750" indent="-285750" algn="l">
              <a:buClr>
                <a:srgbClr val="84BD00"/>
              </a:buClr>
              <a:buSzPct val="125000"/>
              <a:buFont typeface="Wingdings" panose="05000000000000000000" pitchFamily="2" charset="2"/>
              <a:buChar char="ü"/>
            </a:pPr>
            <a:r>
              <a:rPr lang="en-US" b="1">
                <a:latin typeface="Arial" panose="020B0604020202020204" pitchFamily="34" charset="0"/>
                <a:cs typeface="Arial" panose="020B0604020202020204" pitchFamily="34" charset="0"/>
              </a:rPr>
              <a:t>Education</a:t>
            </a:r>
            <a:r>
              <a:rPr lang="en-US">
                <a:latin typeface="Arial" panose="020B0604020202020204" pitchFamily="34" charset="0"/>
                <a:cs typeface="Arial" panose="020B0604020202020204" pitchFamily="34" charset="0"/>
              </a:rPr>
              <a:t> - It’s your responsibility to understand the Life Saving Rules. If unclear, ask!</a:t>
            </a:r>
          </a:p>
          <a:p>
            <a:pPr marL="285750" indent="-285750" algn="l">
              <a:buClr>
                <a:srgbClr val="84BD00"/>
              </a:buClr>
              <a:buSzPct val="125000"/>
              <a:buFont typeface="Wingdings" panose="05000000000000000000" pitchFamily="2" charset="2"/>
              <a:buChar char="ü"/>
            </a:pPr>
            <a:r>
              <a:rPr lang="en-US" b="1">
                <a:latin typeface="Arial" panose="020B0604020202020204" pitchFamily="34" charset="0"/>
                <a:cs typeface="Arial" panose="020B0604020202020204" pitchFamily="34" charset="0"/>
              </a:rPr>
              <a:t>Adherence</a:t>
            </a:r>
            <a:r>
              <a:rPr lang="en-US">
                <a:latin typeface="Arial" panose="020B0604020202020204" pitchFamily="34" charset="0"/>
                <a:cs typeface="Arial" panose="020B0604020202020204" pitchFamily="34" charset="0"/>
              </a:rPr>
              <a:t> to the Life Saving Rules – everyone is required to follow these rules regardless of position or job role</a:t>
            </a:r>
          </a:p>
          <a:p>
            <a:pPr marL="285750" indent="-285750" algn="l">
              <a:buClr>
                <a:srgbClr val="84BD00"/>
              </a:buClr>
              <a:buSzPct val="125000"/>
              <a:buFont typeface="Wingdings" panose="05000000000000000000" pitchFamily="2" charset="2"/>
              <a:buChar char="ü"/>
            </a:pPr>
            <a:r>
              <a:rPr lang="en-US" b="1">
                <a:latin typeface="Arial" panose="020B0604020202020204" pitchFamily="34" charset="0"/>
                <a:cs typeface="Arial" panose="020B0604020202020204" pitchFamily="34" charset="0"/>
              </a:rPr>
              <a:t>Risk Assessment </a:t>
            </a:r>
            <a:r>
              <a:rPr lang="en-US">
                <a:latin typeface="Arial" panose="020B0604020202020204" pitchFamily="34" charset="0"/>
                <a:cs typeface="Arial" panose="020B0604020202020204" pitchFamily="34" charset="0"/>
              </a:rPr>
              <a:t>-Before conducting a task, review the task against the Life Saving Rules.</a:t>
            </a:r>
          </a:p>
          <a:p>
            <a:pPr marL="285750" indent="-285750" algn="l">
              <a:buClr>
                <a:srgbClr val="84BD00"/>
              </a:buClr>
              <a:buSzPct val="125000"/>
              <a:buFont typeface="Wingdings" panose="05000000000000000000" pitchFamily="2" charset="2"/>
              <a:buChar char="ü"/>
            </a:pPr>
            <a:r>
              <a:rPr lang="en-US" b="1">
                <a:latin typeface="Arial" panose="020B0604020202020204" pitchFamily="34" charset="0"/>
                <a:cs typeface="Arial" panose="020B0604020202020204" pitchFamily="34" charset="0"/>
              </a:rPr>
              <a:t>Intervention</a:t>
            </a:r>
            <a:r>
              <a:rPr lang="en-US">
                <a:latin typeface="Arial" panose="020B0604020202020204" pitchFamily="34" charset="0"/>
                <a:cs typeface="Arial" panose="020B0604020202020204" pitchFamily="34" charset="0"/>
              </a:rPr>
              <a:t> - Everyone has the right to request an operation or activity be stopped if they believe a Life Saving Rule is not being followed and employees are at risk.</a:t>
            </a:r>
          </a:p>
          <a:p>
            <a:pPr marL="285750" indent="-285750" algn="l">
              <a:buClr>
                <a:srgbClr val="84BD00"/>
              </a:buClr>
              <a:buSzPct val="125000"/>
              <a:buFont typeface="Wingdings" panose="05000000000000000000" pitchFamily="2" charset="2"/>
              <a:buChar char="ü"/>
            </a:pPr>
            <a:r>
              <a:rPr lang="en-US" b="1">
                <a:latin typeface="Arial" panose="020B0604020202020204" pitchFamily="34" charset="0"/>
                <a:cs typeface="Arial" panose="020B0604020202020204" pitchFamily="34" charset="0"/>
              </a:rPr>
              <a:t>Actively Working together</a:t>
            </a:r>
            <a:r>
              <a:rPr lang="en-US">
                <a:latin typeface="Arial" panose="020B0604020202020204" pitchFamily="34" charset="0"/>
                <a:cs typeface="Arial" panose="020B0604020202020204" pitchFamily="34" charset="0"/>
              </a:rPr>
              <a:t> - If you see a fellow worker at risk, say something</a:t>
            </a:r>
            <a:endParaRPr lang="en-US"/>
          </a:p>
          <a:p>
            <a:pPr marL="0" marR="0" lvl="0" indent="0" algn="l" defTabSz="914400" rtl="0" eaLnBrk="1" fontAlgn="auto" latinLnBrk="0" hangingPunct="1">
              <a:lnSpc>
                <a:spcPct val="100000"/>
              </a:lnSpc>
              <a:spcBef>
                <a:spcPct val="0"/>
              </a:spcBef>
              <a:spcAft>
                <a:spcPct val="0"/>
              </a:spcAft>
              <a:buClrTx/>
              <a:buSzTx/>
              <a:buFontTx/>
              <a:buNone/>
              <a:defRPr/>
            </a:pPr>
            <a:endParaRPr lang="en-US">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en-US" sz="1200" b="0" i="0" u="none" strike="noStrike" baseline="0">
                <a:solidFill>
                  <a:srgbClr val="5A6670"/>
                </a:solidFill>
                <a:latin typeface="DIN Pro" panose="02000503040000020003" pitchFamily="50" charset="0"/>
              </a:rPr>
              <a:t>Life Savings Rules are not to be ignored or take on alternative meanings. They are to be respected, upheld and consistently executed. We are all responsible and accountable.</a:t>
            </a:r>
            <a:endParaRPr lang="en-US"/>
          </a:p>
          <a:p>
            <a:pPr marL="0" marR="0" lvl="0" indent="0" algn="l" defTabSz="914400" rtl="0" eaLnBrk="1" fontAlgn="auto" latinLnBrk="0" hangingPunct="1">
              <a:lnSpc>
                <a:spcPct val="100000"/>
              </a:lnSpc>
              <a:spcBef>
                <a:spcPct val="0"/>
              </a:spcBef>
              <a:spcAft>
                <a:spcPct val="0"/>
              </a:spcAft>
              <a:buClrTx/>
              <a:buSzTx/>
              <a:buFontTx/>
              <a:buNone/>
              <a:defRPr/>
            </a:pPr>
            <a:endParaRPr lang="en-US">
              <a:latin typeface="Arial" panose="020B060402020202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13</a:t>
            </a:fld>
            <a:endParaRPr lang="en-US"/>
          </a:p>
        </p:txBody>
      </p:sp>
    </p:spTree>
    <p:extLst>
      <p:ext uri="{BB962C8B-B14F-4D97-AF65-F5344CB8AC3E}">
        <p14:creationId xmlns:p14="http://schemas.microsoft.com/office/powerpoint/2010/main" val="36630191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5S System is a continuous improvement process designed to improve productivity that also improves workplace safety. For each step in the 5S System, there are specific safety implications that create a safer work environment when followed.</a:t>
            </a:r>
          </a:p>
          <a:p>
            <a:endParaRPr lang="en-US"/>
          </a:p>
          <a:p>
            <a:pPr marL="171450" indent="-171450">
              <a:buFont typeface="Arial" panose="020B0604020202020204" pitchFamily="34" charset="0"/>
              <a:buChar char="•"/>
            </a:pPr>
            <a:r>
              <a:rPr lang="en-US"/>
              <a:t>Sorting removes unnecessary items from the work area creating less clutter do there are fewer obstacles causing trips and falls.</a:t>
            </a:r>
          </a:p>
          <a:p>
            <a:pPr marL="171450" indent="-171450">
              <a:buFont typeface="Arial" panose="020B0604020202020204" pitchFamily="34" charset="0"/>
              <a:buChar char="•"/>
            </a:pPr>
            <a:r>
              <a:rPr lang="en-US"/>
              <a:t>Setting in Order makes it easier to access tools reducing the likelihood that incorrect items are used that cause safety risks.</a:t>
            </a:r>
          </a:p>
          <a:p>
            <a:pPr marL="171450" indent="-171450">
              <a:buFont typeface="Arial" panose="020B0604020202020204" pitchFamily="34" charset="0"/>
              <a:buChar char="•"/>
            </a:pPr>
            <a:r>
              <a:rPr lang="en-US"/>
              <a:t>Shining created a clean workspace free of dust and oil that create fire hazards and spills that can cause slips and falls.</a:t>
            </a:r>
          </a:p>
          <a:p>
            <a:pPr marL="171450" indent="-171450">
              <a:buFont typeface="Arial" panose="020B0604020202020204" pitchFamily="34" charset="0"/>
              <a:buChar char="•"/>
            </a:pPr>
            <a:r>
              <a:rPr lang="en-US"/>
              <a:t>Standardization ensures everyone performs tasks in the same manner and reinforces safe behavior.</a:t>
            </a:r>
          </a:p>
          <a:p>
            <a:pPr marL="171450" indent="-171450">
              <a:buFont typeface="Arial" panose="020B0604020202020204" pitchFamily="34" charset="0"/>
              <a:buChar char="•"/>
            </a:pPr>
            <a:r>
              <a:rPr lang="en-US"/>
              <a:t>Sustaining is the practice of continually re-evaluating the workspace and behavior to ensure the safest space possible.</a:t>
            </a:r>
          </a:p>
        </p:txBody>
      </p:sp>
      <p:sp>
        <p:nvSpPr>
          <p:cNvPr id="4" name="Slide Number Placeholder 3"/>
          <p:cNvSpPr>
            <a:spLocks noGrp="1"/>
          </p:cNvSpPr>
          <p:nvPr>
            <p:ph type="sldNum" sz="quarter" idx="5"/>
          </p:nvPr>
        </p:nvSpPr>
        <p:spPr/>
        <p:txBody>
          <a:bodyPr/>
          <a:lstStyle/>
          <a:p>
            <a:fld id="{1591D0BE-AFD9-465E-B786-C6F7B19AABEF}" type="slidenum">
              <a:rPr lang="en-US" smtClean="0"/>
              <a:t>14</a:t>
            </a:fld>
            <a:endParaRPr lang="en-US"/>
          </a:p>
        </p:txBody>
      </p:sp>
    </p:spTree>
    <p:extLst>
      <p:ext uri="{BB962C8B-B14F-4D97-AF65-F5344CB8AC3E}">
        <p14:creationId xmlns:p14="http://schemas.microsoft.com/office/powerpoint/2010/main" val="30934721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Clr>
                <a:srgbClr val="84BD00"/>
              </a:buClr>
              <a:buSzPct val="125000"/>
            </a:pPr>
            <a:r>
              <a:rPr lang="en-US">
                <a:latin typeface="Arial" panose="020B0604020202020204" pitchFamily="34" charset="0"/>
                <a:cs typeface="Arial" panose="020B0604020202020204" pitchFamily="34" charset="0"/>
              </a:rPr>
              <a:t>Having a well organized and clutter-free working space lowers the risk of accidents such as slips and trips, toppling or falling objects, and exposure to hazardous materials.</a:t>
            </a: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pPr>
            <a:r>
              <a:rPr lang="en-US">
                <a:latin typeface="Arial" panose="020B0604020202020204" pitchFamily="34" charset="0"/>
                <a:cs typeface="Arial" panose="020B0604020202020204" pitchFamily="34" charset="0"/>
              </a:rPr>
              <a:t>More than 60% of injuries in 2021 could have potentially been prevented with workplace organization—5S program. </a:t>
            </a:r>
          </a:p>
          <a:p>
            <a:pPr algn="l">
              <a:buClr>
                <a:srgbClr val="84BD00"/>
              </a:buClr>
              <a:buSzPct val="125000"/>
            </a:pPr>
            <a:endParaRPr lang="en-US" i="1">
              <a:latin typeface="Arial" panose="020B0604020202020204" pitchFamily="34" charset="0"/>
              <a:cs typeface="Arial" panose="020B0604020202020204" pitchFamily="34" charset="0"/>
            </a:endParaRPr>
          </a:p>
          <a:p>
            <a:pPr algn="l">
              <a:buClr>
                <a:srgbClr val="84BD00"/>
              </a:buClr>
              <a:buSzPct val="125000"/>
            </a:pPr>
            <a:r>
              <a:rPr lang="en-US">
                <a:latin typeface="Arial" panose="020B0604020202020204" pitchFamily="34" charset="0"/>
                <a:cs typeface="Arial" panose="020B0604020202020204" pitchFamily="34" charset="0"/>
              </a:rPr>
              <a:t>An organized, clean work environment speaks to safety behavior and expectations </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Clutter in the workspace causes a higher risks of slips, trips and falls along with the potential of falling objects and blind walking spots.</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If the work area is disorganized, cluttered or dirty, employees can question whether leadership cares about safety and whether they should care about safety. </a:t>
            </a:r>
            <a:br>
              <a:rPr lang="en-US">
                <a:latin typeface="Arial" panose="020B0604020202020204" pitchFamily="34" charset="0"/>
                <a:cs typeface="Arial" panose="020B0604020202020204" pitchFamily="34" charset="0"/>
              </a:rPr>
            </a:br>
            <a:endParaRPr lang="en-US" i="1">
              <a:latin typeface="Arial" panose="020B060402020202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15</a:t>
            </a:fld>
            <a:endParaRPr lang="en-US"/>
          </a:p>
        </p:txBody>
      </p:sp>
    </p:spTree>
    <p:extLst>
      <p:ext uri="{BB962C8B-B14F-4D97-AF65-F5344CB8AC3E}">
        <p14:creationId xmlns:p14="http://schemas.microsoft.com/office/powerpoint/2010/main" val="9117835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b="0">
                <a:solidFill>
                  <a:srgbClr val="0033A0"/>
                </a:solidFill>
                <a:latin typeface="Arial" panose="020B0604020202020204" pitchFamily="34" charset="0"/>
                <a:cs typeface="Arial" panose="020B0604020202020204" pitchFamily="34" charset="0"/>
              </a:rPr>
              <a:t>Having the elements of safety culture means nothing means nothing unless it is </a:t>
            </a:r>
            <a:r>
              <a:rPr lang="en-US" sz="1200" b="0">
                <a:solidFill>
                  <a:srgbClr val="84BD00"/>
                </a:solidFill>
                <a:latin typeface="Arial" panose="020B0604020202020204" pitchFamily="34" charset="0"/>
                <a:cs typeface="Arial" panose="020B0604020202020204" pitchFamily="34" charset="0"/>
              </a:rPr>
              <a:t>embodied</a:t>
            </a:r>
            <a:r>
              <a:rPr lang="en-US" sz="1200" b="0">
                <a:solidFill>
                  <a:srgbClr val="0033A0"/>
                </a:solidFill>
                <a:latin typeface="Arial" panose="020B0604020202020204" pitchFamily="34" charset="0"/>
                <a:cs typeface="Arial" panose="020B0604020202020204" pitchFamily="34" charset="0"/>
              </a:rPr>
              <a:t> and </a:t>
            </a:r>
            <a:r>
              <a:rPr lang="en-US" sz="1200" b="0">
                <a:solidFill>
                  <a:srgbClr val="84BD00"/>
                </a:solidFill>
                <a:latin typeface="Arial" panose="020B0604020202020204" pitchFamily="34" charset="0"/>
                <a:cs typeface="Arial" panose="020B0604020202020204" pitchFamily="34" charset="0"/>
              </a:rPr>
              <a:t>practiced</a:t>
            </a:r>
            <a:r>
              <a:rPr lang="en-US" sz="1200" b="0">
                <a:solidFill>
                  <a:srgbClr val="0033A0"/>
                </a:solidFill>
                <a:latin typeface="Arial" panose="020B0604020202020204" pitchFamily="34" charset="0"/>
                <a:cs typeface="Arial" panose="020B0604020202020204" pitchFamily="34" charset="0"/>
              </a:rPr>
              <a:t> by employees. </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b="0">
              <a:solidFill>
                <a:srgbClr val="0033A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en-US" sz="1200" b="0">
                <a:solidFill>
                  <a:srgbClr val="0033A0"/>
                </a:solidFill>
                <a:latin typeface="Arial" panose="020B0604020202020204" pitchFamily="34" charset="0"/>
                <a:cs typeface="Arial" panose="020B0604020202020204" pitchFamily="34" charset="0"/>
              </a:rPr>
              <a:t>When it comes to safety everyone is a leader regardless or job role or title. </a:t>
            </a: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16</a:t>
            </a:fld>
            <a:endParaRPr lang="en-US"/>
          </a:p>
        </p:txBody>
      </p:sp>
    </p:spTree>
    <p:extLst>
      <p:ext uri="{BB962C8B-B14F-4D97-AF65-F5344CB8AC3E}">
        <p14:creationId xmlns:p14="http://schemas.microsoft.com/office/powerpoint/2010/main" val="19341317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800" b="0" i="0" u="none" strike="noStrike" baseline="0">
                <a:solidFill>
                  <a:srgbClr val="000000"/>
                </a:solidFill>
                <a:latin typeface="Arial" panose="020B0604020202020204" pitchFamily="34" charset="0"/>
                <a:cs typeface="Arial" panose="020B0604020202020204" pitchFamily="34" charset="0"/>
              </a:rPr>
              <a:t>Safety leadership does not have to be a person in a leadership role (Lead hand, Supervisor, Manager). </a:t>
            </a:r>
          </a:p>
          <a:p>
            <a:pPr marR="0" algn="l" rtl="0"/>
            <a:endParaRPr lang="en-US" sz="1800" b="0" i="0" u="none" strike="noStrike" baseline="0">
              <a:solidFill>
                <a:srgbClr val="000000"/>
              </a:solidFill>
              <a:latin typeface="Arial" panose="020B0604020202020204" pitchFamily="34" charset="0"/>
              <a:cs typeface="Arial" panose="020B0604020202020204" pitchFamily="34" charset="0"/>
            </a:endParaRPr>
          </a:p>
          <a:p>
            <a:pPr marR="0" algn="l" rtl="0"/>
            <a:r>
              <a:rPr lang="en-US" sz="1800" b="0" i="0" u="none" strike="noStrike" baseline="0">
                <a:solidFill>
                  <a:srgbClr val="000000"/>
                </a:solidFill>
                <a:latin typeface="Arial" panose="020B0604020202020204" pitchFamily="34" charset="0"/>
                <a:cs typeface="Arial" panose="020B0604020202020204" pitchFamily="34" charset="0"/>
              </a:rPr>
              <a:t>A safety leader is somebody who not only exhibits personal safety behaviors but inspires others to do the same. These are people who not only follow safety protocols precisely but speak up in a constructive way when they see that others could be doing something in a safer manner. They acknowledge employees working safely and take time to listen to employees’ safety concern.</a:t>
            </a:r>
          </a:p>
          <a:p>
            <a:pPr marR="0" algn="l" rtl="0"/>
            <a:endParaRPr lang="en-US" sz="1800" b="0" i="0" u="none" strike="noStrike" baseline="0">
              <a:solidFill>
                <a:srgbClr val="000000"/>
              </a:solidFill>
              <a:latin typeface="Arial" panose="020B0604020202020204" pitchFamily="34" charset="0"/>
              <a:cs typeface="Arial" panose="020B0604020202020204" pitchFamily="34" charset="0"/>
            </a:endParaRPr>
          </a:p>
          <a:p>
            <a:pPr marR="0" algn="l" rtl="0"/>
            <a:r>
              <a:rPr lang="en-US" sz="1800" b="0" i="0" u="none" strike="noStrike" baseline="0">
                <a:solidFill>
                  <a:srgbClr val="000000"/>
                </a:solidFill>
                <a:latin typeface="Arial" panose="020B0604020202020204" pitchFamily="34" charset="0"/>
                <a:cs typeface="Arial" panose="020B0604020202020204" pitchFamily="34" charset="0"/>
              </a:rPr>
              <a:t>Having additional safety leaders results in more sustained, consistent and positive safety performance and behaviors.</a:t>
            </a: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17</a:t>
            </a:fld>
            <a:endParaRPr lang="en-US"/>
          </a:p>
        </p:txBody>
      </p:sp>
    </p:spTree>
    <p:extLst>
      <p:ext uri="{BB962C8B-B14F-4D97-AF65-F5344CB8AC3E}">
        <p14:creationId xmlns:p14="http://schemas.microsoft.com/office/powerpoint/2010/main" val="87015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When incidents happen, it is easy to lay blame on the specific circumstances and individual involved but most safety incidents have more than one attributing factor. When we examine incidents to discover root causes, we realize there are many opportunities to accept responsibility and effect change. A change in behavior or circumstances at any level of the root cause analysis, could have prevented the incident in question. </a:t>
            </a:r>
          </a:p>
          <a:p>
            <a:endParaRPr lang="en-US"/>
          </a:p>
          <a:p>
            <a:r>
              <a:rPr lang="en-US"/>
              <a:t>When we all accept responsibility for creating the environment or circumstances that facilitated an incident, we can effectuate meaningful change that ensures a safe workplace for everyone.</a:t>
            </a:r>
          </a:p>
        </p:txBody>
      </p:sp>
      <p:sp>
        <p:nvSpPr>
          <p:cNvPr id="4" name="Slide Number Placeholder 3"/>
          <p:cNvSpPr>
            <a:spLocks noGrp="1"/>
          </p:cNvSpPr>
          <p:nvPr>
            <p:ph type="sldNum" sz="quarter" idx="5"/>
          </p:nvPr>
        </p:nvSpPr>
        <p:spPr/>
        <p:txBody>
          <a:bodyPr/>
          <a:lstStyle/>
          <a:p>
            <a:fld id="{1591D0BE-AFD9-465E-B786-C6F7B19AABEF}" type="slidenum">
              <a:rPr lang="en-US" smtClean="0"/>
              <a:t>18</a:t>
            </a:fld>
            <a:endParaRPr lang="en-US"/>
          </a:p>
        </p:txBody>
      </p:sp>
    </p:spTree>
    <p:extLst>
      <p:ext uri="{BB962C8B-B14F-4D97-AF65-F5344CB8AC3E}">
        <p14:creationId xmlns:p14="http://schemas.microsoft.com/office/powerpoint/2010/main" val="29116260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While the building of a safety culture begins with leadership, everyone has a responsibility for the safety of ourselves and those around us. Each one of us shares the responsibility of making sure everyone goes home safe every day. We can achieve this by following the safety procedures that are in place and taking personal ownership for ensuring safety is the first element in every decision we make.</a:t>
            </a:r>
          </a:p>
          <a:p>
            <a:endParaRPr lang="en-US"/>
          </a:p>
          <a:p>
            <a:pPr marL="0" marR="0" lvl="0" indent="0" algn="l" defTabSz="914400" rtl="0" eaLnBrk="1" fontAlgn="auto" latinLnBrk="0" hangingPunct="1">
              <a:lnSpc>
                <a:spcPct val="100000"/>
              </a:lnSpc>
              <a:spcBef>
                <a:spcPct val="0"/>
              </a:spcBef>
              <a:spcAft>
                <a:spcPct val="0"/>
              </a:spcAft>
              <a:buClrTx/>
              <a:buSzTx/>
              <a:buFontTx/>
              <a:buNone/>
              <a:defRPr/>
            </a:pPr>
            <a:r>
              <a:rPr lang="en-US"/>
              <a:t>Every employee has the right and responsibility to stop work and report unsafe conditions or actions. Any employee can intervene and has the right to request an operation or activity be stopped if they believe a situation is unsafe and employees are at risk. If you are not sure, you should at report the situation to a supervisor or manager. If your “gut” is telling you something is unsafe, then it probably is. </a:t>
            </a:r>
          </a:p>
          <a:p>
            <a:pPr marL="0" marR="0" lvl="0" indent="0" algn="l" defTabSz="914400" rtl="0" eaLnBrk="1" fontAlgn="auto" latinLnBrk="0" hangingPunct="1">
              <a:lnSpc>
                <a:spcPct val="100000"/>
              </a:lnSpc>
              <a:spcBef>
                <a:spcPct val="0"/>
              </a:spcBef>
              <a:spcAft>
                <a:spcPct val="0"/>
              </a:spcAft>
              <a:buClrTx/>
              <a:buSzTx/>
              <a:buFontTx/>
              <a:buNone/>
              <a:defRPr/>
            </a:pPr>
            <a:endParaRPr lang="en-US">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en-US"/>
              <a:t>Safety is personal. So personal that you take it take it home. When you are mowing the lawn or hanging Christmas lights, what safety example are you setting for your neighbors or kids? No matter where you are or what you are doing, safety matters.</a:t>
            </a:r>
          </a:p>
          <a:p>
            <a:pPr marL="0" marR="0" lvl="0" indent="0" algn="l" defTabSz="914400" rtl="0" eaLnBrk="1" fontAlgn="auto" latinLnBrk="0" hangingPunct="1">
              <a:lnSpc>
                <a:spcPct val="100000"/>
              </a:lnSpc>
              <a:spcBef>
                <a:spcPct val="0"/>
              </a:spcBef>
              <a:spcAft>
                <a:spcPct val="0"/>
              </a:spcAft>
              <a:buClrTx/>
              <a:buSzTx/>
              <a:buFontTx/>
              <a:buNone/>
              <a:defRPr/>
            </a:pPr>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591D0BE-AFD9-465E-B786-C6F7B19AABEF}" type="slidenum">
              <a:rPr lang="en-US" smtClean="0"/>
              <a:t>19</a:t>
            </a:fld>
            <a:endParaRPr lang="en-US"/>
          </a:p>
        </p:txBody>
      </p:sp>
    </p:spTree>
    <p:extLst>
      <p:ext uri="{BB962C8B-B14F-4D97-AF65-F5344CB8AC3E}">
        <p14:creationId xmlns:p14="http://schemas.microsoft.com/office/powerpoint/2010/main" val="29670279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Safety must be a commitment that is made by every employee everyday and we can all do something to improve our commitment to safety. Think about your work environment and action and make a commitment to improve or change something that will help keep you and your fellow employees safer. </a:t>
            </a:r>
          </a:p>
          <a:p>
            <a:endParaRPr lang="en-US"/>
          </a:p>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You will never know the injury that is prevented when you practice safety leadership.</a:t>
            </a:r>
          </a:p>
          <a:p>
            <a:endParaRPr lang="en-US"/>
          </a:p>
          <a:p>
            <a:r>
              <a:rPr lang="en-US"/>
              <a:t>What actions will YOU take?</a:t>
            </a:r>
          </a:p>
        </p:txBody>
      </p:sp>
      <p:sp>
        <p:nvSpPr>
          <p:cNvPr id="4" name="Slide Number Placeholder 3"/>
          <p:cNvSpPr>
            <a:spLocks noGrp="1"/>
          </p:cNvSpPr>
          <p:nvPr>
            <p:ph type="sldNum" sz="quarter" idx="5"/>
          </p:nvPr>
        </p:nvSpPr>
        <p:spPr/>
        <p:txBody>
          <a:bodyPr/>
          <a:lstStyle/>
          <a:p>
            <a:fld id="{1591D0BE-AFD9-465E-B786-C6F7B19AABEF}" type="slidenum">
              <a:rPr lang="en-US" smtClean="0"/>
              <a:t>20</a:t>
            </a:fld>
            <a:endParaRPr lang="en-US"/>
          </a:p>
        </p:txBody>
      </p:sp>
    </p:spTree>
    <p:extLst>
      <p:ext uri="{BB962C8B-B14F-4D97-AF65-F5344CB8AC3E}">
        <p14:creationId xmlns:p14="http://schemas.microsoft.com/office/powerpoint/2010/main" val="1647545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begin with, we will examine our current safety culture.</a:t>
            </a:r>
          </a:p>
        </p:txBody>
      </p:sp>
      <p:sp>
        <p:nvSpPr>
          <p:cNvPr id="4" name="Slide Number Placeholder 3"/>
          <p:cNvSpPr>
            <a:spLocks noGrp="1"/>
          </p:cNvSpPr>
          <p:nvPr>
            <p:ph type="sldNum" sz="quarter" idx="5"/>
          </p:nvPr>
        </p:nvSpPr>
        <p:spPr/>
        <p:txBody>
          <a:bodyPr/>
          <a:lstStyle/>
          <a:p>
            <a:fld id="{1591D0BE-AFD9-465E-B786-C6F7B19AABEF}" type="slidenum">
              <a:rPr lang="en-US" smtClean="0"/>
              <a:t>4</a:t>
            </a:fld>
            <a:endParaRPr lang="en-US"/>
          </a:p>
        </p:txBody>
      </p:sp>
    </p:spTree>
    <p:extLst>
      <p:ext uri="{BB962C8B-B14F-4D97-AF65-F5344CB8AC3E}">
        <p14:creationId xmlns:p14="http://schemas.microsoft.com/office/powerpoint/2010/main" val="3321149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Overall, Mauser Packaging Solutions is making year over year improvement regarding safety based on both leading and lagging indicators. However, we still have life altering injuries happening in the workplace.</a:t>
            </a: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5</a:t>
            </a:fld>
            <a:endParaRPr lang="en-US"/>
          </a:p>
        </p:txBody>
      </p:sp>
    </p:spTree>
    <p:extLst>
      <p:ext uri="{BB962C8B-B14F-4D97-AF65-F5344CB8AC3E}">
        <p14:creationId xmlns:p14="http://schemas.microsoft.com/office/powerpoint/2010/main" val="1139463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 a corporate level, we are acting on our commitment to safety with investments in infrastructure, training and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US" sz="1200">
                <a:latin typeface="Arial" panose="020B0604020202020204" pitchFamily="34" charset="0"/>
                <a:cs typeface="Arial" panose="020B0604020202020204" pitchFamily="34" charset="0"/>
              </a:rPr>
              <a:t>Over $XX of CAPEX investments made over the past X years that directly improve the safety infrastructure in facilities.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US" sz="1200">
                <a:solidFill>
                  <a:prstClr val="black"/>
                </a:solidFill>
                <a:latin typeface="Arial" panose="020B0604020202020204" pitchFamily="34" charset="0"/>
                <a:cs typeface="Arial" panose="020B0604020202020204" pitchFamily="34" charset="0"/>
              </a:rPr>
              <a:t>Additional focus and investment made into safety training programs including new hire training and Safety Engagement Workshop for Supervisors.</a:t>
            </a:r>
            <a:endParaRPr lang="en-US" sz="1600">
              <a:solidFill>
                <a:srgbClr val="84BD00"/>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6</a:t>
            </a:fld>
            <a:endParaRPr lang="en-US"/>
          </a:p>
        </p:txBody>
      </p:sp>
    </p:spTree>
    <p:extLst>
      <p:ext uri="{BB962C8B-B14F-4D97-AF65-F5344CB8AC3E}">
        <p14:creationId xmlns:p14="http://schemas.microsoft.com/office/powerpoint/2010/main" val="1430085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a:latin typeface="Arial" panose="020B0604020202020204" pitchFamily="34" charset="0"/>
                <a:cs typeface="Arial" panose="020B0604020202020204" pitchFamily="34" charset="0"/>
              </a:rPr>
              <a:t>We are improving in our safety journey, but employees are still experiencing life altering injuries. </a:t>
            </a:r>
          </a:p>
          <a:p>
            <a:pPr rtl="0"/>
            <a:endParaRPr lang="en-US">
              <a:latin typeface="Arial" panose="020B060402020202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7</a:t>
            </a:fld>
            <a:endParaRPr lang="en-US"/>
          </a:p>
        </p:txBody>
      </p:sp>
    </p:spTree>
    <p:extLst>
      <p:ext uri="{BB962C8B-B14F-4D97-AF65-F5344CB8AC3E}">
        <p14:creationId xmlns:p14="http://schemas.microsoft.com/office/powerpoint/2010/main" val="2230769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the past five years, Mauser has been committed to ensuring compliance to OSHA regulations along with implementation of the Life Saving Rules to provide structure around the non-negotiable safety behaviors. We have also been investing significantly in engineering controls to provide the necessary infrastructure to protect employees from risk. But a true safety culture must begin with complete commitment from leadership in the company endorsing a culture where employees are engaged with safety. To take the next step in our safety journey, we are making a commitment at every level of the organization to prioritize safety above all other goals and objectives.</a:t>
            </a:r>
          </a:p>
        </p:txBody>
      </p:sp>
      <p:sp>
        <p:nvSpPr>
          <p:cNvPr id="4" name="Slide Number Placeholder 3"/>
          <p:cNvSpPr>
            <a:spLocks noGrp="1"/>
          </p:cNvSpPr>
          <p:nvPr>
            <p:ph type="sldNum" sz="quarter" idx="5"/>
          </p:nvPr>
        </p:nvSpPr>
        <p:spPr/>
        <p:txBody>
          <a:bodyPr/>
          <a:lstStyle/>
          <a:p>
            <a:fld id="{1591D0BE-AFD9-465E-B786-C6F7B19AABEF}" type="slidenum">
              <a:rPr lang="en-US" smtClean="0"/>
              <a:t>8</a:t>
            </a:fld>
            <a:endParaRPr lang="en-US"/>
          </a:p>
        </p:txBody>
      </p:sp>
    </p:spTree>
    <p:extLst>
      <p:ext uri="{BB962C8B-B14F-4D97-AF65-F5344CB8AC3E}">
        <p14:creationId xmlns:p14="http://schemas.microsoft.com/office/powerpoint/2010/main" val="142167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begin with, we will examine our current safety culture.</a:t>
            </a:r>
          </a:p>
        </p:txBody>
      </p:sp>
      <p:sp>
        <p:nvSpPr>
          <p:cNvPr id="4" name="Slide Number Placeholder 3"/>
          <p:cNvSpPr>
            <a:spLocks noGrp="1"/>
          </p:cNvSpPr>
          <p:nvPr>
            <p:ph type="sldNum" sz="quarter" idx="5"/>
          </p:nvPr>
        </p:nvSpPr>
        <p:spPr/>
        <p:txBody>
          <a:bodyPr/>
          <a:lstStyle/>
          <a:p>
            <a:fld id="{1591D0BE-AFD9-465E-B786-C6F7B19AABEF}" type="slidenum">
              <a:rPr lang="en-US" smtClean="0"/>
              <a:t>9</a:t>
            </a:fld>
            <a:endParaRPr lang="en-US"/>
          </a:p>
        </p:txBody>
      </p:sp>
    </p:spTree>
    <p:extLst>
      <p:ext uri="{BB962C8B-B14F-4D97-AF65-F5344CB8AC3E}">
        <p14:creationId xmlns:p14="http://schemas.microsoft.com/office/powerpoint/2010/main" val="1429711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Our Safety Culture is supported by three pillars </a:t>
            </a:r>
          </a:p>
          <a:p>
            <a:pPr marL="171450" indent="-171450">
              <a:buFont typeface="Arial" panose="020B0604020202020204" pitchFamily="34" charset="0"/>
              <a:buChar char="•"/>
            </a:pPr>
            <a:r>
              <a:rPr lang="en-US"/>
              <a:t>Our Global Health and Safety policy which is the written statement of our commitment to safety</a:t>
            </a:r>
          </a:p>
          <a:p>
            <a:pPr marL="171450" indent="-171450">
              <a:buFont typeface="Arial" panose="020B0604020202020204" pitchFamily="34" charset="0"/>
              <a:buChar char="•"/>
            </a:pPr>
            <a:r>
              <a:rPr lang="en-US"/>
              <a:t>The Life Saving Rules which are the guiding principles of how we practice out commitment to safety</a:t>
            </a:r>
          </a:p>
          <a:p>
            <a:pPr marL="171450" indent="-171450">
              <a:buFont typeface="Arial" panose="020B0604020202020204" pitchFamily="34" charset="0"/>
              <a:buChar char="•"/>
            </a:pPr>
            <a:r>
              <a:rPr lang="en-US"/>
              <a:t>And Workplace Organization which creates the physical space where safe work can be practiced. A safe work environment is created through many factors including machine guarding, automation, fall protection, ventilation, noise control, lighting and more, but organization created through 5S is one area where we all have ownership and responsibility.</a:t>
            </a:r>
          </a:p>
          <a:p>
            <a:pPr marL="171450" indent="-171450">
              <a:buFont typeface="Arial" panose="020B0604020202020204" pitchFamily="34" charset="0"/>
              <a:buChar char="•"/>
            </a:pPr>
            <a:endParaRPr lang="en-US"/>
          </a:p>
          <a:p>
            <a:pPr marL="0" indent="0">
              <a:buFont typeface="Arial" panose="020B0604020202020204" pitchFamily="34" charset="0"/>
              <a:buNone/>
            </a:pPr>
            <a:r>
              <a:rPr lang="en-US"/>
              <a:t>Undergirding these three pillars are safety leaders that are needed at every level of the organization to develop and support a safety culture. A safety culture is nothing without people who comply with it and nurture it every day.</a:t>
            </a:r>
          </a:p>
          <a:p>
            <a:pPr marL="0" indent="0">
              <a:buFont typeface="Arial" panose="020B0604020202020204" pitchFamily="34" charset="0"/>
              <a:buNone/>
            </a:pPr>
            <a:endParaRPr lang="en-US"/>
          </a:p>
          <a:p>
            <a:pPr marL="0" indent="0">
              <a:buFont typeface="Arial" panose="020B0604020202020204" pitchFamily="34" charset="0"/>
              <a:buNone/>
            </a:pPr>
            <a:r>
              <a:rPr lang="en-US"/>
              <a:t>Over the next few slides we will take a look at each of these three pillars.</a:t>
            </a:r>
          </a:p>
        </p:txBody>
      </p:sp>
      <p:sp>
        <p:nvSpPr>
          <p:cNvPr id="4" name="Slide Number Placeholder 3"/>
          <p:cNvSpPr>
            <a:spLocks noGrp="1"/>
          </p:cNvSpPr>
          <p:nvPr>
            <p:ph type="sldNum" sz="quarter" idx="5"/>
          </p:nvPr>
        </p:nvSpPr>
        <p:spPr/>
        <p:txBody>
          <a:bodyPr/>
          <a:lstStyle/>
          <a:p>
            <a:fld id="{1591D0BE-AFD9-465E-B786-C6F7B19AABEF}" type="slidenum">
              <a:rPr lang="en-US" smtClean="0"/>
              <a:t>10</a:t>
            </a:fld>
            <a:endParaRPr lang="en-US"/>
          </a:p>
        </p:txBody>
      </p:sp>
    </p:spTree>
    <p:extLst>
      <p:ext uri="{BB962C8B-B14F-4D97-AF65-F5344CB8AC3E}">
        <p14:creationId xmlns:p14="http://schemas.microsoft.com/office/powerpoint/2010/main" val="6139097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Our first pillar is our Global Health and Safety Policy.</a:t>
            </a:r>
          </a:p>
          <a:p>
            <a:pPr marL="0" marR="0" lvl="0" indent="0" algn="l" defTabSz="914400" rtl="0" eaLnBrk="1" fontAlgn="auto" latinLnBrk="0" hangingPunct="1">
              <a:lnSpc>
                <a:spcPct val="100000"/>
              </a:lnSpc>
              <a:spcBef>
                <a:spcPct val="0"/>
              </a:spcBef>
              <a:spcAft>
                <a:spcPct val="0"/>
              </a:spcAft>
              <a:buClrTx/>
              <a:buSzTx/>
              <a:buFontTx/>
              <a:buNone/>
              <a:defRPr/>
            </a:pPr>
            <a:endParaRPr lang="en-US">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This policy is a recognized written statement of our commitment to protect the health and safety of employees, those we work with and our community. </a:t>
            </a:r>
          </a:p>
          <a:p>
            <a:endParaRPr lang="en-US"/>
          </a:p>
          <a:p>
            <a:pPr algn="l">
              <a:spcAft>
                <a:spcPts val="600"/>
              </a:spcAft>
              <a:buClr>
                <a:srgbClr val="84BD00"/>
              </a:buClr>
              <a:buSzPct val="125000"/>
            </a:pPr>
            <a:r>
              <a:rPr lang="en-US" b="1">
                <a:latin typeface="Arial" panose="020B0604020202020204" pitchFamily="34" charset="0"/>
                <a:cs typeface="Arial" panose="020B0604020202020204" pitchFamily="34" charset="0"/>
              </a:rPr>
              <a:t>Highlights of our policy:</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Safety is a core value, not a priority. Relentless is our pursuit of safety.</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Integral part of our culture.</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Includes our community in which we work and contractors.</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Our responsibility as Mauser employees along with our facilities.</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Leadership’s accountability.</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Incident processes, learning and evolving our safety.</a:t>
            </a:r>
          </a:p>
          <a:p>
            <a:endParaRPr lang="en-US"/>
          </a:p>
          <a:p>
            <a:r>
              <a:rPr lang="en-US"/>
              <a:t>Employees can access our Global Health and Safety Policy on MauserNOW and on communication boards.</a:t>
            </a:r>
          </a:p>
        </p:txBody>
      </p:sp>
      <p:sp>
        <p:nvSpPr>
          <p:cNvPr id="4" name="Slide Number Placeholder 3"/>
          <p:cNvSpPr>
            <a:spLocks noGrp="1"/>
          </p:cNvSpPr>
          <p:nvPr>
            <p:ph type="sldNum" sz="quarter" idx="5"/>
          </p:nvPr>
        </p:nvSpPr>
        <p:spPr/>
        <p:txBody>
          <a:bodyPr/>
          <a:lstStyle/>
          <a:p>
            <a:fld id="{1591D0BE-AFD9-465E-B786-C6F7B19AABEF}" type="slidenum">
              <a:rPr lang="en-US" smtClean="0"/>
              <a:t>11</a:t>
            </a:fld>
            <a:endParaRPr lang="en-US"/>
          </a:p>
        </p:txBody>
      </p:sp>
    </p:spTree>
    <p:extLst>
      <p:ext uri="{BB962C8B-B14F-4D97-AF65-F5344CB8AC3E}">
        <p14:creationId xmlns:p14="http://schemas.microsoft.com/office/powerpoint/2010/main" val="1038210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6C00D-9331-41A9-BF4B-10297AEFE2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2A4938-A700-4D76-B5FC-398C210D68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07CEE9E-2AF4-418B-A030-0EE79D19D553}"/>
              </a:ext>
            </a:extLst>
          </p:cNvPr>
          <p:cNvSpPr>
            <a:spLocks noGrp="1"/>
          </p:cNvSpPr>
          <p:nvPr>
            <p:ph type="dt" sz="half" idx="10"/>
          </p:nvPr>
        </p:nvSpPr>
        <p:spPr/>
        <p:txBody>
          <a:bodyPr/>
          <a:lstStyle/>
          <a:p>
            <a:fld id="{9AA2D46E-9BC3-4CA1-A7E3-ABE9DF307ADA}" type="datetimeFigureOut">
              <a:rPr lang="en-US" smtClean="0"/>
              <a:t>5/24/2023</a:t>
            </a:fld>
            <a:endParaRPr lang="en-US"/>
          </a:p>
        </p:txBody>
      </p:sp>
      <p:sp>
        <p:nvSpPr>
          <p:cNvPr id="5" name="Footer Placeholder 4">
            <a:extLst>
              <a:ext uri="{FF2B5EF4-FFF2-40B4-BE49-F238E27FC236}">
                <a16:creationId xmlns:a16="http://schemas.microsoft.com/office/drawing/2014/main" id="{324332C3-19C8-4790-A36E-60116AE962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61055F-503B-4878-892F-B9AEDEDFCF6E}"/>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269884409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E0DE6-1F24-4DE7-B098-4792E5A3DB0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DBF635-F3FC-4286-827E-CB4F54DE3A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0BCE3C-C3FD-4EE5-A4FC-0C432F71699C}"/>
              </a:ext>
            </a:extLst>
          </p:cNvPr>
          <p:cNvSpPr>
            <a:spLocks noGrp="1"/>
          </p:cNvSpPr>
          <p:nvPr>
            <p:ph type="dt" sz="half" idx="10"/>
          </p:nvPr>
        </p:nvSpPr>
        <p:spPr/>
        <p:txBody>
          <a:bodyPr/>
          <a:lstStyle/>
          <a:p>
            <a:fld id="{9AA2D46E-9BC3-4CA1-A7E3-ABE9DF307ADA}" type="datetimeFigureOut">
              <a:rPr lang="en-US" smtClean="0"/>
              <a:t>5/24/2023</a:t>
            </a:fld>
            <a:endParaRPr lang="en-US"/>
          </a:p>
        </p:txBody>
      </p:sp>
      <p:sp>
        <p:nvSpPr>
          <p:cNvPr id="5" name="Footer Placeholder 4">
            <a:extLst>
              <a:ext uri="{FF2B5EF4-FFF2-40B4-BE49-F238E27FC236}">
                <a16:creationId xmlns:a16="http://schemas.microsoft.com/office/drawing/2014/main" id="{6F6D0A89-267A-4E55-B238-4C2D0970FF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E4E342-DED8-4657-A7FE-9E667A6ABD16}"/>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120059250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56544C-A5AC-4BD4-9732-90E8129890B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08621A9-0A1B-4CD3-A59D-C10A7B3F93A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BD7970-058F-405C-A537-947276906407}"/>
              </a:ext>
            </a:extLst>
          </p:cNvPr>
          <p:cNvSpPr>
            <a:spLocks noGrp="1"/>
          </p:cNvSpPr>
          <p:nvPr>
            <p:ph type="dt" sz="half" idx="10"/>
          </p:nvPr>
        </p:nvSpPr>
        <p:spPr/>
        <p:txBody>
          <a:bodyPr/>
          <a:lstStyle/>
          <a:p>
            <a:fld id="{9AA2D46E-9BC3-4CA1-A7E3-ABE9DF307ADA}" type="datetimeFigureOut">
              <a:rPr lang="en-US" smtClean="0"/>
              <a:t>5/24/2023</a:t>
            </a:fld>
            <a:endParaRPr lang="en-US"/>
          </a:p>
        </p:txBody>
      </p:sp>
      <p:sp>
        <p:nvSpPr>
          <p:cNvPr id="5" name="Footer Placeholder 4">
            <a:extLst>
              <a:ext uri="{FF2B5EF4-FFF2-40B4-BE49-F238E27FC236}">
                <a16:creationId xmlns:a16="http://schemas.microsoft.com/office/drawing/2014/main" id="{3688E72F-5E73-4E54-8E4D-2747AA767C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4CD02C-E3AD-4954-9652-A23DC19AEE02}"/>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60014867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A2E0F1F-2E19-32EF-6D21-1C64CBD364A0}"/>
              </a:ext>
            </a:extLst>
          </p:cNvPr>
          <p:cNvPicPr>
            <a:picLocks noChangeAspect="1"/>
          </p:cNvPicPr>
          <p:nvPr userDrawn="1"/>
        </p:nvPicPr>
        <p:blipFill>
          <a:blip r:embed="rId2">
            <a:extLst>
              <a:ext uri="{28A0092B-C50C-407E-A947-70E740481C1C}">
                <a14:useLocalDpi xmlns:a14="http://schemas.microsoft.com/office/drawing/2010/main"/>
              </a:ext>
            </a:extLst>
          </a:blip>
          <a:srcRect r="-3"/>
          <a:stretch>
            <a:fillRect/>
          </a:stretch>
        </p:blipFill>
        <p:spPr>
          <a:xfrm>
            <a:off x="0" y="6245703"/>
            <a:ext cx="12192000" cy="614530"/>
          </a:xfrm>
          <a:prstGeom prst="rect">
            <a:avLst/>
          </a:prstGeom>
        </p:spPr>
      </p:pic>
      <p:pic>
        <p:nvPicPr>
          <p:cNvPr id="8" name="Picture 7">
            <a:extLst>
              <a:ext uri="{FF2B5EF4-FFF2-40B4-BE49-F238E27FC236}">
                <a16:creationId xmlns:a16="http://schemas.microsoft.com/office/drawing/2014/main" id="{0226EE7E-8483-0F04-5D36-A677440EB8E5}"/>
              </a:ext>
            </a:extLst>
          </p:cNvPr>
          <p:cNvPicPr>
            <a:picLocks noChangeAspect="1"/>
          </p:cNvPicPr>
          <p:nvPr userDrawn="1"/>
        </p:nvPicPr>
        <p:blipFill>
          <a:blip r:embed="rId3">
            <a:extLst>
              <a:ext uri="{28A0092B-C50C-407E-A947-70E740481C1C}">
                <a14:useLocalDpi xmlns:a14="http://schemas.microsoft.com/office/drawing/2010/main"/>
              </a:ext>
            </a:extLst>
          </a:blip>
          <a:srcRect r="-3"/>
          <a:stretch>
            <a:fillRect/>
          </a:stretch>
        </p:blipFill>
        <p:spPr>
          <a:xfrm>
            <a:off x="0" y="-1"/>
            <a:ext cx="12192000" cy="914400"/>
          </a:xfrm>
          <a:prstGeom prst="rect">
            <a:avLst/>
          </a:prstGeom>
        </p:spPr>
      </p:pic>
      <p:sp>
        <p:nvSpPr>
          <p:cNvPr id="9" name="TextBox 8">
            <a:extLst>
              <a:ext uri="{FF2B5EF4-FFF2-40B4-BE49-F238E27FC236}">
                <a16:creationId xmlns:a16="http://schemas.microsoft.com/office/drawing/2014/main" id="{86E4AD7D-8731-4923-0BEE-3EC0892111FA}"/>
              </a:ext>
            </a:extLst>
          </p:cNvPr>
          <p:cNvSpPr txBox="1"/>
          <p:nvPr userDrawn="1"/>
        </p:nvSpPr>
        <p:spPr>
          <a:xfrm>
            <a:off x="209550" y="273992"/>
            <a:ext cx="11296650" cy="461665"/>
          </a:xfrm>
          <a:prstGeom prst="rect">
            <a:avLst/>
          </a:prstGeom>
          <a:noFill/>
          <a:effectLst/>
        </p:spPr>
        <p:txBody>
          <a:bodyPr wrap="square" rtlCol="0">
            <a:spAutoFit/>
          </a:bodyPr>
          <a:lstStyle/>
          <a:p>
            <a:pPr>
              <a:spcAft>
                <a:spcPts val="1200"/>
              </a:spcAft>
            </a:pPr>
            <a:r>
              <a:rPr lang="es-ES" sz="2400" b="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RETIRADA DE SEGURIDAD GLOBAL 2023</a:t>
            </a:r>
            <a:endParaRPr lang="en-US" sz="2400" b="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endParaRPr>
          </a:p>
        </p:txBody>
      </p:sp>
      <p:sp>
        <p:nvSpPr>
          <p:cNvPr id="10" name="Slide Number Placeholder 8">
            <a:extLst>
              <a:ext uri="{FF2B5EF4-FFF2-40B4-BE49-F238E27FC236}">
                <a16:creationId xmlns:a16="http://schemas.microsoft.com/office/drawing/2014/main" id="{39C49FF0-3A34-1FC7-2F50-448C8A285020}"/>
              </a:ext>
            </a:extLst>
          </p:cNvPr>
          <p:cNvSpPr txBox="1"/>
          <p:nvPr userDrawn="1"/>
        </p:nvSpPr>
        <p:spPr>
          <a:xfrm>
            <a:off x="11606542" y="6443670"/>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207A4B6-1E7B-AC44-B5A2-0FF75B16C423}" type="slidenum">
              <a:rPr lang="en-US" smtClean="0"/>
              <a:t>‹#›</a:t>
            </a:fld>
            <a:endParaRPr lang="en-US"/>
          </a:p>
        </p:txBody>
      </p:sp>
      <p:pic>
        <p:nvPicPr>
          <p:cNvPr id="11" name="Picture 10">
            <a:extLst>
              <a:ext uri="{FF2B5EF4-FFF2-40B4-BE49-F238E27FC236}">
                <a16:creationId xmlns:a16="http://schemas.microsoft.com/office/drawing/2014/main" id="{2BA1B9BD-3D09-FA59-2D3A-D20505794EB0}"/>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12" name="Straight Connector 11">
            <a:extLst>
              <a:ext uri="{FF2B5EF4-FFF2-40B4-BE49-F238E27FC236}">
                <a16:creationId xmlns:a16="http://schemas.microsoft.com/office/drawing/2014/main" id="{B7EC8150-A69E-7BD5-88DC-A2D8DF167B82}"/>
              </a:ext>
            </a:extLst>
          </p:cNvPr>
          <p:cNvCxnSpPr/>
          <p:nvPr userDrawn="1"/>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2FC4D6D-0EFD-E57A-00F0-528344AA3A9A}"/>
              </a:ext>
            </a:extLst>
          </p:cNvPr>
          <p:cNvSpPr txBox="1"/>
          <p:nvPr userDrawn="1"/>
        </p:nvSpPr>
        <p:spPr>
          <a:xfrm>
            <a:off x="796208" y="6352913"/>
            <a:ext cx="9176468" cy="400110"/>
          </a:xfrm>
          <a:prstGeom prst="rect">
            <a:avLst/>
          </a:prstGeom>
          <a:noFill/>
          <a:effectLst/>
        </p:spPr>
        <p:txBody>
          <a:bodyPr wrap="square" rtlCol="0">
            <a:spAutoFit/>
          </a:bodyPr>
          <a:lstStyle/>
          <a:p>
            <a:pPr>
              <a:spcAft>
                <a:spcPts val="1200"/>
              </a:spcAft>
            </a:pPr>
            <a:r>
              <a:rPr lang="es-ES"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Un paso hacia la seguridad</a:t>
            </a:r>
            <a:endParaRPr lang="en-US"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endParaRPr>
          </a:p>
        </p:txBody>
      </p:sp>
      <p:cxnSp>
        <p:nvCxnSpPr>
          <p:cNvPr id="14" name="Straight Connector 13">
            <a:extLst>
              <a:ext uri="{FF2B5EF4-FFF2-40B4-BE49-F238E27FC236}">
                <a16:creationId xmlns:a16="http://schemas.microsoft.com/office/drawing/2014/main" id="{25578306-AF4F-2A21-FA3E-09A6AE3BBDFD}"/>
              </a:ext>
            </a:extLst>
          </p:cNvPr>
          <p:cNvCxnSpPr/>
          <p:nvPr userDrawn="1"/>
        </p:nvCxnSpPr>
        <p:spPr>
          <a:xfrm>
            <a:off x="0" y="6245683"/>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894632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A4320-CD27-4419-BDC6-1BD0A7094E1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7867644-56B0-4A09-A523-B71C17D382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F8D70D-F3BD-4763-90CF-2A5D3EC76EED}"/>
              </a:ext>
            </a:extLst>
          </p:cNvPr>
          <p:cNvSpPr>
            <a:spLocks noGrp="1"/>
          </p:cNvSpPr>
          <p:nvPr>
            <p:ph type="dt" sz="half" idx="10"/>
          </p:nvPr>
        </p:nvSpPr>
        <p:spPr/>
        <p:txBody>
          <a:bodyPr/>
          <a:lstStyle/>
          <a:p>
            <a:fld id="{9AA2D46E-9BC3-4CA1-A7E3-ABE9DF307ADA}" type="datetimeFigureOut">
              <a:rPr lang="en-US" smtClean="0"/>
              <a:t>5/24/2023</a:t>
            </a:fld>
            <a:endParaRPr lang="en-US"/>
          </a:p>
        </p:txBody>
      </p:sp>
      <p:sp>
        <p:nvSpPr>
          <p:cNvPr id="5" name="Footer Placeholder 4">
            <a:extLst>
              <a:ext uri="{FF2B5EF4-FFF2-40B4-BE49-F238E27FC236}">
                <a16:creationId xmlns:a16="http://schemas.microsoft.com/office/drawing/2014/main" id="{BF8F0732-A315-451B-99EF-E9ACD7AD4F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4FEC20-8E9D-4C43-8805-2CD2F38EA6A2}"/>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207393289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95550-A671-4BA6-B734-C992107512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5AB48B-78EF-4089-A619-908EB7DF463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283D66F-7023-41B1-AA88-2E0BC924A8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830277F-F7C4-4AC6-BAFD-B3771C16815A}"/>
              </a:ext>
            </a:extLst>
          </p:cNvPr>
          <p:cNvSpPr>
            <a:spLocks noGrp="1"/>
          </p:cNvSpPr>
          <p:nvPr>
            <p:ph type="dt" sz="half" idx="10"/>
          </p:nvPr>
        </p:nvSpPr>
        <p:spPr/>
        <p:txBody>
          <a:bodyPr/>
          <a:lstStyle/>
          <a:p>
            <a:fld id="{9AA2D46E-9BC3-4CA1-A7E3-ABE9DF307ADA}" type="datetimeFigureOut">
              <a:rPr lang="en-US" smtClean="0"/>
              <a:t>5/24/2023</a:t>
            </a:fld>
            <a:endParaRPr lang="en-US"/>
          </a:p>
        </p:txBody>
      </p:sp>
      <p:sp>
        <p:nvSpPr>
          <p:cNvPr id="6" name="Footer Placeholder 5">
            <a:extLst>
              <a:ext uri="{FF2B5EF4-FFF2-40B4-BE49-F238E27FC236}">
                <a16:creationId xmlns:a16="http://schemas.microsoft.com/office/drawing/2014/main" id="{58300F81-A2DE-43E5-979D-E71D950095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B59245-4057-4D56-BDFD-AB27245E0CA4}"/>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60785935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823A0-C64C-4CF4-A1A9-449EB33AF43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08C8AA-5FCC-4F7A-ABC8-2F414C1B65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85D29F5-9596-4B30-A5A7-970DE246C9D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A60993-955F-44B9-9A55-BCF9475724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09B771-5B0D-460B-866E-D2D03105334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4554863-E544-45B6-8F9B-65ED4ED25EB2}"/>
              </a:ext>
            </a:extLst>
          </p:cNvPr>
          <p:cNvSpPr>
            <a:spLocks noGrp="1"/>
          </p:cNvSpPr>
          <p:nvPr>
            <p:ph type="dt" sz="half" idx="10"/>
          </p:nvPr>
        </p:nvSpPr>
        <p:spPr/>
        <p:txBody>
          <a:bodyPr/>
          <a:lstStyle/>
          <a:p>
            <a:fld id="{9AA2D46E-9BC3-4CA1-A7E3-ABE9DF307ADA}" type="datetimeFigureOut">
              <a:rPr lang="en-US" smtClean="0"/>
              <a:t>5/24/2023</a:t>
            </a:fld>
            <a:endParaRPr lang="en-US"/>
          </a:p>
        </p:txBody>
      </p:sp>
      <p:sp>
        <p:nvSpPr>
          <p:cNvPr id="8" name="Footer Placeholder 7">
            <a:extLst>
              <a:ext uri="{FF2B5EF4-FFF2-40B4-BE49-F238E27FC236}">
                <a16:creationId xmlns:a16="http://schemas.microsoft.com/office/drawing/2014/main" id="{2E6473FF-A334-498F-B32D-A6A995B68EC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DDAA33C-9522-4CB8-BB73-7756696521B2}"/>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143548818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A8992-87EA-4E3A-A54D-6FBE7E7D2C1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7C5629B-2E16-4C65-B44F-1CF63C62F85B}"/>
              </a:ext>
            </a:extLst>
          </p:cNvPr>
          <p:cNvSpPr>
            <a:spLocks noGrp="1"/>
          </p:cNvSpPr>
          <p:nvPr>
            <p:ph type="dt" sz="half" idx="10"/>
          </p:nvPr>
        </p:nvSpPr>
        <p:spPr/>
        <p:txBody>
          <a:bodyPr/>
          <a:lstStyle/>
          <a:p>
            <a:fld id="{9AA2D46E-9BC3-4CA1-A7E3-ABE9DF307ADA}" type="datetimeFigureOut">
              <a:rPr lang="en-US" smtClean="0"/>
              <a:t>5/24/2023</a:t>
            </a:fld>
            <a:endParaRPr lang="en-US"/>
          </a:p>
        </p:txBody>
      </p:sp>
      <p:sp>
        <p:nvSpPr>
          <p:cNvPr id="4" name="Footer Placeholder 3">
            <a:extLst>
              <a:ext uri="{FF2B5EF4-FFF2-40B4-BE49-F238E27FC236}">
                <a16:creationId xmlns:a16="http://schemas.microsoft.com/office/drawing/2014/main" id="{C53DE04B-BA00-4E80-94CA-99B7751048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9D4FB45-4CDF-419A-AFEC-254A4FE3F9A1}"/>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189847128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8BDA2E-1BB7-4003-8D36-4DA4A4198238}"/>
              </a:ext>
            </a:extLst>
          </p:cNvPr>
          <p:cNvSpPr>
            <a:spLocks noGrp="1"/>
          </p:cNvSpPr>
          <p:nvPr>
            <p:ph type="dt" sz="half" idx="10"/>
          </p:nvPr>
        </p:nvSpPr>
        <p:spPr/>
        <p:txBody>
          <a:bodyPr/>
          <a:lstStyle/>
          <a:p>
            <a:fld id="{9AA2D46E-9BC3-4CA1-A7E3-ABE9DF307ADA}" type="datetimeFigureOut">
              <a:rPr lang="en-US" smtClean="0"/>
              <a:t>5/24/2023</a:t>
            </a:fld>
            <a:endParaRPr lang="en-US"/>
          </a:p>
        </p:txBody>
      </p:sp>
      <p:sp>
        <p:nvSpPr>
          <p:cNvPr id="3" name="Footer Placeholder 2">
            <a:extLst>
              <a:ext uri="{FF2B5EF4-FFF2-40B4-BE49-F238E27FC236}">
                <a16:creationId xmlns:a16="http://schemas.microsoft.com/office/drawing/2014/main" id="{D3B20B5D-41C4-4D48-93C1-300FEAE121A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E776A52-7F68-4B29-B60C-CDA613981510}"/>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163705313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385CB-AA68-430F-B835-C12997DF57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F175E09-4DB3-43FE-AC91-0427D45900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1B12C9E-DBC0-4130-9C60-60501DFB39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CD87AE-13FB-423F-9BB6-B530ADD9FFF7}"/>
              </a:ext>
            </a:extLst>
          </p:cNvPr>
          <p:cNvSpPr>
            <a:spLocks noGrp="1"/>
          </p:cNvSpPr>
          <p:nvPr>
            <p:ph type="dt" sz="half" idx="10"/>
          </p:nvPr>
        </p:nvSpPr>
        <p:spPr/>
        <p:txBody>
          <a:bodyPr/>
          <a:lstStyle/>
          <a:p>
            <a:fld id="{9AA2D46E-9BC3-4CA1-A7E3-ABE9DF307ADA}" type="datetimeFigureOut">
              <a:rPr lang="en-US" smtClean="0"/>
              <a:t>5/24/2023</a:t>
            </a:fld>
            <a:endParaRPr lang="en-US"/>
          </a:p>
        </p:txBody>
      </p:sp>
      <p:sp>
        <p:nvSpPr>
          <p:cNvPr id="6" name="Footer Placeholder 5">
            <a:extLst>
              <a:ext uri="{FF2B5EF4-FFF2-40B4-BE49-F238E27FC236}">
                <a16:creationId xmlns:a16="http://schemas.microsoft.com/office/drawing/2014/main" id="{EA8C0D91-1985-4B02-B388-71DB63DE42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749C02-5057-4E84-ACED-A35F13E5D16F}"/>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353879056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F6AC1-AE50-4DA4-B2D2-862823B2AC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2A6394A-C1AF-4904-9B68-0ADE8C7743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798712-E46C-48B5-B904-D00A0B7816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3435A6-C64B-4971-A926-BAAF9E63B5EF}"/>
              </a:ext>
            </a:extLst>
          </p:cNvPr>
          <p:cNvSpPr>
            <a:spLocks noGrp="1"/>
          </p:cNvSpPr>
          <p:nvPr>
            <p:ph type="dt" sz="half" idx="10"/>
          </p:nvPr>
        </p:nvSpPr>
        <p:spPr/>
        <p:txBody>
          <a:bodyPr/>
          <a:lstStyle/>
          <a:p>
            <a:fld id="{9AA2D46E-9BC3-4CA1-A7E3-ABE9DF307ADA}" type="datetimeFigureOut">
              <a:rPr lang="en-US" smtClean="0"/>
              <a:t>5/24/2023</a:t>
            </a:fld>
            <a:endParaRPr lang="en-US"/>
          </a:p>
        </p:txBody>
      </p:sp>
      <p:sp>
        <p:nvSpPr>
          <p:cNvPr id="6" name="Footer Placeholder 5">
            <a:extLst>
              <a:ext uri="{FF2B5EF4-FFF2-40B4-BE49-F238E27FC236}">
                <a16:creationId xmlns:a16="http://schemas.microsoft.com/office/drawing/2014/main" id="{D5C09BF4-72B7-469F-859E-F7C18D1EBE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972DAE-359F-47FB-93A4-6B979BFB9AE8}"/>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98171220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9029DD-706A-4C08-B1A4-BCBE3AB05F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226AB80-EDA0-4E95-BB1D-2B8FE8EB8A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654730-B5B3-4A09-A036-C7B39B6F92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A2D46E-9BC3-4CA1-A7E3-ABE9DF307ADA}" type="datetimeFigureOut">
              <a:rPr lang="en-US" smtClean="0"/>
              <a:t>5/24/2023</a:t>
            </a:fld>
            <a:endParaRPr lang="en-US"/>
          </a:p>
        </p:txBody>
      </p:sp>
      <p:sp>
        <p:nvSpPr>
          <p:cNvPr id="5" name="Footer Placeholder 4">
            <a:extLst>
              <a:ext uri="{FF2B5EF4-FFF2-40B4-BE49-F238E27FC236}">
                <a16:creationId xmlns:a16="http://schemas.microsoft.com/office/drawing/2014/main" id="{E2D13EE9-DFB4-4A3B-B342-2990CB4A39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B447578-61AC-4060-B123-4F198CD063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364312-E3E4-4564-8ECF-CE2C86642AEE}" type="slidenum">
              <a:rPr lang="en-US" smtClean="0"/>
              <a:t>‹#›</a:t>
            </a:fld>
            <a:endParaRPr lang="en-US"/>
          </a:p>
        </p:txBody>
      </p:sp>
    </p:spTree>
    <p:extLst>
      <p:ext uri="{BB962C8B-B14F-4D97-AF65-F5344CB8AC3E}">
        <p14:creationId xmlns:p14="http://schemas.microsoft.com/office/powerpoint/2010/main" val="6208368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14.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0.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chart" Target="../charts/chart1.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11.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3.sv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FF8C577-5A53-4A6F-A5E8-C35920F0111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30D20442-C116-44FE-9388-F7DBF73D91FE}"/>
              </a:ext>
            </a:extLst>
          </p:cNvPr>
          <p:cNvSpPr/>
          <p:nvPr/>
        </p:nvSpPr>
        <p:spPr>
          <a:xfrm>
            <a:off x="0" y="3579505"/>
            <a:ext cx="12192000" cy="2006320"/>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CA947BF-ABA2-4088-9D40-250C382CFAF0}"/>
              </a:ext>
            </a:extLst>
          </p:cNvPr>
          <p:cNvSpPr txBox="1"/>
          <p:nvPr/>
        </p:nvSpPr>
        <p:spPr>
          <a:xfrm>
            <a:off x="166259" y="3787142"/>
            <a:ext cx="11949542" cy="1415772"/>
          </a:xfrm>
          <a:prstGeom prst="rect">
            <a:avLst/>
          </a:prstGeom>
          <a:noFill/>
        </p:spPr>
        <p:txBody>
          <a:bodyPr wrap="square" rtlCol="0">
            <a:spAutoFit/>
          </a:bodyPr>
          <a:lstStyle/>
          <a:p>
            <a:pPr>
              <a:spcAft>
                <a:spcPts val="1200"/>
              </a:spcAft>
              <a:defRPr b="0" i="0"/>
            </a:pPr>
            <a:r>
              <a:rPr lang="58378" sz="4400" b="1">
                <a:solidFill>
                  <a:srgbClr val="84BD00"/>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RETIRADA DE SEGURIDAD GLOBAL 2023</a:t>
            </a:r>
            <a:endParaRPr lang="en-US" sz="4400" b="1">
              <a:solidFill>
                <a:srgbClr val="84BD00"/>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endParaRPr>
          </a:p>
          <a:p>
            <a:pPr algn="r">
              <a:spcAft>
                <a:spcPts val="1200"/>
              </a:spcAft>
              <a:defRPr b="0" i="0"/>
            </a:pPr>
            <a:r>
              <a:rPr lang="58378" sz="3200">
                <a:solidFill>
                  <a:srgbClr val="05223F"/>
                </a:solidFill>
                <a:latin typeface="Arial" panose="020B0604020202020204" pitchFamily="34" charset="0"/>
                <a:cs typeface="Arial" panose="020B0604020202020204" pitchFamily="34" charset="0"/>
              </a:rPr>
              <a:t>“Un paso hacia la seguridad” </a:t>
            </a:r>
          </a:p>
        </p:txBody>
      </p:sp>
      <p:pic>
        <p:nvPicPr>
          <p:cNvPr id="10" name="Picture 9" descr="A picture containing text, clipart&#10;&#10;Description automatically generated">
            <a:extLst>
              <a:ext uri="{FF2B5EF4-FFF2-40B4-BE49-F238E27FC236}">
                <a16:creationId xmlns:a16="http://schemas.microsoft.com/office/drawing/2014/main" id="{A0130519-3D72-4AEE-8663-DC4B839E94B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036411" y="569936"/>
            <a:ext cx="3226652" cy="992817"/>
          </a:xfrm>
          <a:prstGeom prst="rect">
            <a:avLst/>
          </a:prstGeom>
        </p:spPr>
      </p:pic>
      <p:pic>
        <p:nvPicPr>
          <p:cNvPr id="5" name="Picture 4">
            <a:extLst>
              <a:ext uri="{FF2B5EF4-FFF2-40B4-BE49-F238E27FC236}">
                <a16:creationId xmlns:a16="http://schemas.microsoft.com/office/drawing/2014/main" id="{D20F29E0-8C64-4736-819F-74F72FF8E6D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1"/>
            <a:ext cx="5979695" cy="360129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984129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E654F83F-FFD8-8D46-F4C4-A61A4FF0128C}"/>
              </a:ext>
            </a:extLst>
          </p:cNvPr>
          <p:cNvSpPr txBox="1"/>
          <p:nvPr/>
        </p:nvSpPr>
        <p:spPr>
          <a:xfrm>
            <a:off x="405114" y="1019410"/>
            <a:ext cx="11404546" cy="1006846"/>
          </a:xfrm>
          <a:prstGeom prst="rect">
            <a:avLst/>
          </a:prstGeom>
          <a:noFill/>
        </p:spPr>
        <p:txBody>
          <a:bodyPr wrap="square">
            <a:spAutoFit/>
          </a:bodyPr>
          <a:lstStyle/>
          <a:p>
            <a:pPr algn="l">
              <a:defRPr b="0" i="0"/>
            </a:pPr>
            <a:r>
              <a:rPr lang="58378" sz="2400" b="1">
                <a:solidFill>
                  <a:srgbClr val="0033A0"/>
                </a:solidFill>
                <a:latin typeface="Arial" panose="020B0604020202020204" pitchFamily="34" charset="0"/>
                <a:cs typeface="Arial" panose="020B0604020202020204" pitchFamily="34" charset="0"/>
              </a:rPr>
              <a:t>TRES PILARES DE NUESTRA CULTURA DE SEGURIDAD</a:t>
            </a:r>
          </a:p>
          <a:p>
            <a:pPr algn="l"/>
            <a:endParaRPr lang="en-US">
              <a:latin typeface="Arial" panose="020B0604020202020204" pitchFamily="34" charset="0"/>
              <a:cs typeface="Arial" panose="020B0604020202020204" pitchFamily="34" charset="0"/>
            </a:endParaRPr>
          </a:p>
          <a:p>
            <a:pPr algn="l"/>
            <a:endParaRPr lang="en-US">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6A14ADD2-7885-811B-81A7-47EF04E54FD0}"/>
              </a:ext>
            </a:extLst>
          </p:cNvPr>
          <p:cNvGrpSpPr/>
          <p:nvPr/>
        </p:nvGrpSpPr>
        <p:grpSpPr>
          <a:xfrm>
            <a:off x="1463545" y="1520610"/>
            <a:ext cx="2943095" cy="4050320"/>
            <a:chOff x="1463546" y="1624520"/>
            <a:chExt cx="2563666" cy="3910518"/>
          </a:xfrm>
        </p:grpSpPr>
        <p:pic>
          <p:nvPicPr>
            <p:cNvPr id="23" name="Picture 22">
              <a:extLst>
                <a:ext uri="{FF2B5EF4-FFF2-40B4-BE49-F238E27FC236}">
                  <a16:creationId xmlns:a16="http://schemas.microsoft.com/office/drawing/2014/main" id="{61B3755E-C9F4-6A32-0773-F39447628B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3546" y="1624520"/>
              <a:ext cx="2563666" cy="3910518"/>
            </a:xfrm>
            <a:prstGeom prst="rect">
              <a:avLst/>
            </a:prstGeom>
          </p:spPr>
        </p:pic>
        <p:sp>
          <p:nvSpPr>
            <p:cNvPr id="2" name="TextBox 1">
              <a:extLst>
                <a:ext uri="{FF2B5EF4-FFF2-40B4-BE49-F238E27FC236}">
                  <a16:creationId xmlns:a16="http://schemas.microsoft.com/office/drawing/2014/main" id="{8A6BDCA1-4CB0-169B-46BA-28C3D08C7DA4}"/>
                </a:ext>
              </a:extLst>
            </p:cNvPr>
            <p:cNvSpPr txBox="1"/>
            <p:nvPr/>
          </p:nvSpPr>
          <p:spPr>
            <a:xfrm>
              <a:off x="1573431" y="1643533"/>
              <a:ext cx="2189136" cy="368217"/>
            </a:xfrm>
            <a:prstGeom prst="rect">
              <a:avLst/>
            </a:prstGeom>
            <a:noFill/>
          </p:spPr>
          <p:txBody>
            <a:bodyPr wrap="square" rtlCol="0">
              <a:spAutoFit/>
            </a:bodyPr>
            <a:lstStyle/>
            <a:p>
              <a:pPr algn="ctr">
                <a:defRPr b="0" i="0"/>
              </a:pPr>
              <a:r>
                <a:rPr lang="58378" sz="1900" b="1" spc="30">
                  <a:solidFill>
                    <a:schemeClr val="bg1"/>
                  </a:solidFill>
                  <a:latin typeface="Arial" panose="020B0604020202020204" pitchFamily="34" charset="0"/>
                  <a:cs typeface="Arial" panose="020B0604020202020204" pitchFamily="34" charset="0"/>
                </a:rPr>
                <a:t>COMPROMISO</a:t>
              </a:r>
            </a:p>
          </p:txBody>
        </p:sp>
        <p:sp>
          <p:nvSpPr>
            <p:cNvPr id="4" name="TextBox 3">
              <a:extLst>
                <a:ext uri="{FF2B5EF4-FFF2-40B4-BE49-F238E27FC236}">
                  <a16:creationId xmlns:a16="http://schemas.microsoft.com/office/drawing/2014/main" id="{00044FF5-B95C-2C59-9778-DEBD38A69F6D}"/>
                </a:ext>
              </a:extLst>
            </p:cNvPr>
            <p:cNvSpPr txBox="1"/>
            <p:nvPr/>
          </p:nvSpPr>
          <p:spPr>
            <a:xfrm>
              <a:off x="1625860" y="1949188"/>
              <a:ext cx="2105449" cy="913179"/>
            </a:xfrm>
            <a:prstGeom prst="rect">
              <a:avLst/>
            </a:prstGeom>
            <a:noFill/>
          </p:spPr>
          <p:txBody>
            <a:bodyPr wrap="square">
              <a:spAutoFit/>
            </a:bodyPr>
            <a:lstStyle/>
            <a:p>
              <a:pPr algn="ctr">
                <a:defRPr b="0" i="0"/>
              </a:pPr>
              <a:r>
                <a:rPr lang="58378" sz="1400" b="1">
                  <a:latin typeface="Arial" panose="020B0604020202020204" pitchFamily="34" charset="0"/>
                  <a:cs typeface="Arial" panose="020B0604020202020204" pitchFamily="34" charset="0"/>
                </a:rPr>
                <a:t>Política de seguridad</a:t>
              </a:r>
            </a:p>
            <a:p>
              <a:pPr algn="ctr">
                <a:defRPr b="0" i="0"/>
              </a:pPr>
              <a:r>
                <a:rPr lang="58378" sz="1400">
                  <a:latin typeface="Arial" panose="020B0604020202020204" pitchFamily="34" charset="0"/>
                  <a:cs typeface="Arial" panose="020B0604020202020204" pitchFamily="34" charset="0"/>
                </a:rPr>
                <a:t>declaración escrita de nuestro compromiso con la seguridad</a:t>
              </a:r>
            </a:p>
          </p:txBody>
        </p:sp>
      </p:grpSp>
      <p:grpSp>
        <p:nvGrpSpPr>
          <p:cNvPr id="10" name="Group 9">
            <a:extLst>
              <a:ext uri="{FF2B5EF4-FFF2-40B4-BE49-F238E27FC236}">
                <a16:creationId xmlns:a16="http://schemas.microsoft.com/office/drawing/2014/main" id="{0FBE7420-9302-7C87-49FD-8AC21467FA17}"/>
              </a:ext>
            </a:extLst>
          </p:cNvPr>
          <p:cNvGrpSpPr/>
          <p:nvPr/>
        </p:nvGrpSpPr>
        <p:grpSpPr>
          <a:xfrm>
            <a:off x="4827286" y="1550380"/>
            <a:ext cx="2932431" cy="4050320"/>
            <a:chOff x="4818812" y="1624520"/>
            <a:chExt cx="2554377" cy="3910518"/>
          </a:xfrm>
        </p:grpSpPr>
        <p:pic>
          <p:nvPicPr>
            <p:cNvPr id="21" name="Picture 20">
              <a:extLst>
                <a:ext uri="{FF2B5EF4-FFF2-40B4-BE49-F238E27FC236}">
                  <a16:creationId xmlns:a16="http://schemas.microsoft.com/office/drawing/2014/main" id="{E95A2A08-B540-4870-BC06-37FBE59AF3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8812" y="1624520"/>
              <a:ext cx="2554377" cy="3910518"/>
            </a:xfrm>
            <a:prstGeom prst="rect">
              <a:avLst/>
            </a:prstGeom>
          </p:spPr>
        </p:pic>
        <p:sp>
          <p:nvSpPr>
            <p:cNvPr id="5" name="TextBox 4">
              <a:extLst>
                <a:ext uri="{FF2B5EF4-FFF2-40B4-BE49-F238E27FC236}">
                  <a16:creationId xmlns:a16="http://schemas.microsoft.com/office/drawing/2014/main" id="{4EEBADD4-B21E-BE76-03DC-BD0FDE0636B2}"/>
                </a:ext>
              </a:extLst>
            </p:cNvPr>
            <p:cNvSpPr txBox="1"/>
            <p:nvPr/>
          </p:nvSpPr>
          <p:spPr>
            <a:xfrm>
              <a:off x="4928694" y="1643533"/>
              <a:ext cx="2189136" cy="648062"/>
            </a:xfrm>
            <a:prstGeom prst="rect">
              <a:avLst/>
            </a:prstGeom>
            <a:noFill/>
          </p:spPr>
          <p:txBody>
            <a:bodyPr wrap="square" rtlCol="0">
              <a:spAutoFit/>
            </a:bodyPr>
            <a:lstStyle/>
            <a:p>
              <a:pPr algn="ctr">
                <a:defRPr b="0" i="0"/>
              </a:pPr>
              <a:r>
                <a:rPr lang="58378" sz="1900" b="1" spc="30">
                  <a:solidFill>
                    <a:schemeClr val="bg1"/>
                  </a:solidFill>
                  <a:latin typeface="Arial" panose="020B0604020202020204" pitchFamily="34" charset="0"/>
                  <a:cs typeface="Arial" panose="020B0604020202020204" pitchFamily="34" charset="0"/>
                </a:rPr>
                <a:t>COMPORTAMIENTO</a:t>
              </a:r>
            </a:p>
          </p:txBody>
        </p:sp>
        <p:sp>
          <p:nvSpPr>
            <p:cNvPr id="7" name="TextBox 6">
              <a:extLst>
                <a:ext uri="{FF2B5EF4-FFF2-40B4-BE49-F238E27FC236}">
                  <a16:creationId xmlns:a16="http://schemas.microsoft.com/office/drawing/2014/main" id="{3EF4BD03-3D26-0B51-59CB-7FC4284B2277}"/>
                </a:ext>
              </a:extLst>
            </p:cNvPr>
            <p:cNvSpPr txBox="1"/>
            <p:nvPr/>
          </p:nvSpPr>
          <p:spPr>
            <a:xfrm>
              <a:off x="4928637" y="1949188"/>
              <a:ext cx="2248215" cy="913178"/>
            </a:xfrm>
            <a:prstGeom prst="rect">
              <a:avLst/>
            </a:prstGeom>
            <a:noFill/>
          </p:spPr>
          <p:txBody>
            <a:bodyPr wrap="square">
              <a:spAutoFit/>
            </a:bodyPr>
            <a:lstStyle/>
            <a:p>
              <a:pPr algn="ctr">
                <a:defRPr b="0" i="0"/>
              </a:pPr>
              <a:r>
                <a:rPr lang="58378" sz="1400" b="1">
                  <a:latin typeface="Arial" panose="020B0604020202020204" pitchFamily="34" charset="0"/>
                  <a:cs typeface="Arial" panose="020B0604020202020204" pitchFamily="34" charset="0"/>
                </a:rPr>
                <a:t>Reglas salvavidas</a:t>
              </a:r>
            </a:p>
            <a:p>
              <a:pPr algn="ctr">
                <a:defRPr b="0" i="0"/>
              </a:pPr>
              <a:r>
                <a:rPr lang="58378" sz="1400">
                  <a:latin typeface="Arial" panose="020B0604020202020204" pitchFamily="34" charset="0"/>
                  <a:cs typeface="Arial" panose="020B0604020202020204" pitchFamily="34" charset="0"/>
                </a:rPr>
                <a:t>principios rectores de cómo practicamos nuestro compromiso con la seguridad</a:t>
              </a:r>
            </a:p>
          </p:txBody>
        </p:sp>
      </p:grpSp>
      <p:grpSp>
        <p:nvGrpSpPr>
          <p:cNvPr id="9" name="Group 8">
            <a:extLst>
              <a:ext uri="{FF2B5EF4-FFF2-40B4-BE49-F238E27FC236}">
                <a16:creationId xmlns:a16="http://schemas.microsoft.com/office/drawing/2014/main" id="{21C57242-7424-3F6E-C0E4-8ABF9ED1AEF6}"/>
              </a:ext>
            </a:extLst>
          </p:cNvPr>
          <p:cNvGrpSpPr/>
          <p:nvPr/>
        </p:nvGrpSpPr>
        <p:grpSpPr>
          <a:xfrm>
            <a:off x="8164787" y="1520610"/>
            <a:ext cx="2943095" cy="4050320"/>
            <a:chOff x="8164788" y="1624520"/>
            <a:chExt cx="2563666" cy="3910518"/>
          </a:xfrm>
        </p:grpSpPr>
        <p:pic>
          <p:nvPicPr>
            <p:cNvPr id="25" name="Picture 24">
              <a:extLst>
                <a:ext uri="{FF2B5EF4-FFF2-40B4-BE49-F238E27FC236}">
                  <a16:creationId xmlns:a16="http://schemas.microsoft.com/office/drawing/2014/main" id="{1DE7CE9F-1C90-0645-44E4-DFBE7A803B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64788" y="1624520"/>
              <a:ext cx="2563666" cy="3910518"/>
            </a:xfrm>
            <a:prstGeom prst="rect">
              <a:avLst/>
            </a:prstGeom>
          </p:spPr>
        </p:pic>
        <p:sp>
          <p:nvSpPr>
            <p:cNvPr id="6" name="TextBox 5">
              <a:extLst>
                <a:ext uri="{FF2B5EF4-FFF2-40B4-BE49-F238E27FC236}">
                  <a16:creationId xmlns:a16="http://schemas.microsoft.com/office/drawing/2014/main" id="{D5C95B63-A856-B8F1-6CF8-5BBC6E6BE3EA}"/>
                </a:ext>
              </a:extLst>
            </p:cNvPr>
            <p:cNvSpPr txBox="1"/>
            <p:nvPr/>
          </p:nvSpPr>
          <p:spPr>
            <a:xfrm>
              <a:off x="8291885" y="1643533"/>
              <a:ext cx="2189136" cy="368217"/>
            </a:xfrm>
            <a:prstGeom prst="rect">
              <a:avLst/>
            </a:prstGeom>
            <a:noFill/>
          </p:spPr>
          <p:txBody>
            <a:bodyPr wrap="square" rtlCol="0">
              <a:spAutoFit/>
            </a:bodyPr>
            <a:lstStyle/>
            <a:p>
              <a:pPr algn="ctr">
                <a:defRPr b="0" i="0"/>
              </a:pPr>
              <a:r>
                <a:rPr lang="58378" sz="1900" b="1" spc="30">
                  <a:solidFill>
                    <a:schemeClr val="bg1"/>
                  </a:solidFill>
                  <a:latin typeface="Arial" panose="020B0604020202020204" pitchFamily="34" charset="0"/>
                  <a:cs typeface="Arial" panose="020B0604020202020204" pitchFamily="34" charset="0"/>
                </a:rPr>
                <a:t>ENTORNO</a:t>
              </a:r>
            </a:p>
          </p:txBody>
        </p:sp>
        <p:sp>
          <p:nvSpPr>
            <p:cNvPr id="8" name="TextBox 7">
              <a:extLst>
                <a:ext uri="{FF2B5EF4-FFF2-40B4-BE49-F238E27FC236}">
                  <a16:creationId xmlns:a16="http://schemas.microsoft.com/office/drawing/2014/main" id="{5B7F00A6-7B0F-B3BA-1631-49BDF167E626}"/>
                </a:ext>
              </a:extLst>
            </p:cNvPr>
            <p:cNvSpPr txBox="1"/>
            <p:nvPr/>
          </p:nvSpPr>
          <p:spPr>
            <a:xfrm>
              <a:off x="8230798" y="1949188"/>
              <a:ext cx="2284065" cy="1119380"/>
            </a:xfrm>
            <a:prstGeom prst="rect">
              <a:avLst/>
            </a:prstGeom>
            <a:noFill/>
          </p:spPr>
          <p:txBody>
            <a:bodyPr wrap="square">
              <a:spAutoFit/>
            </a:bodyPr>
            <a:lstStyle/>
            <a:p>
              <a:pPr algn="ctr">
                <a:defRPr b="0" i="0"/>
              </a:pPr>
              <a:r>
                <a:rPr lang="58378" sz="1400" b="1">
                  <a:latin typeface="Arial" panose="020B0604020202020204" pitchFamily="34" charset="0"/>
                  <a:cs typeface="Arial" panose="020B0604020202020204" pitchFamily="34" charset="0"/>
                </a:rPr>
                <a:t>Organización en el lugar de trabajo (5S)</a:t>
              </a:r>
            </a:p>
            <a:p>
              <a:pPr algn="ctr">
                <a:defRPr b="0" i="0"/>
              </a:pPr>
              <a:r>
                <a:rPr lang="58378" sz="1400">
                  <a:latin typeface="Arial" panose="020B0604020202020204" pitchFamily="34" charset="0"/>
                  <a:cs typeface="Arial" panose="020B0604020202020204" pitchFamily="34" charset="0"/>
                </a:rPr>
                <a:t>crear un espacio donde se pueda practicar el trabajo seguro</a:t>
              </a:r>
            </a:p>
          </p:txBody>
        </p:sp>
      </p:grpSp>
      <p:sp>
        <p:nvSpPr>
          <p:cNvPr id="31" name="TextBox 30">
            <a:extLst>
              <a:ext uri="{FF2B5EF4-FFF2-40B4-BE49-F238E27FC236}">
                <a16:creationId xmlns:a16="http://schemas.microsoft.com/office/drawing/2014/main" id="{ACD8E254-9A66-268E-E14A-653B7F7D4047}"/>
              </a:ext>
            </a:extLst>
          </p:cNvPr>
          <p:cNvSpPr txBox="1"/>
          <p:nvPr/>
        </p:nvSpPr>
        <p:spPr>
          <a:xfrm>
            <a:off x="668209" y="5297542"/>
            <a:ext cx="10855582" cy="823783"/>
          </a:xfrm>
          <a:prstGeom prst="rect">
            <a:avLst/>
          </a:prstGeom>
          <a:noFill/>
        </p:spPr>
        <p:txBody>
          <a:bodyPr wrap="square">
            <a:spAutoFit/>
          </a:bodyPr>
          <a:lstStyle/>
          <a:p>
            <a:pPr algn="ctr">
              <a:buClr>
                <a:srgbClr val="84BD00"/>
              </a:buClr>
              <a:buSzPct val="125000"/>
              <a:defRPr b="0" i="0"/>
            </a:pPr>
            <a:r>
              <a:rPr lang="58378" sz="2400" b="1">
                <a:solidFill>
                  <a:srgbClr val="0033A0"/>
                </a:solidFill>
                <a:latin typeface="Arial" panose="020B0604020202020204" pitchFamily="34" charset="0"/>
                <a:cs typeface="Arial" panose="020B0604020202020204" pitchFamily="34" charset="0"/>
              </a:rPr>
              <a:t>Se necesitan líderes de seguridad en </a:t>
            </a:r>
            <a:r>
              <a:rPr lang="58378" sz="2400" b="1">
                <a:solidFill>
                  <a:srgbClr val="84BD00"/>
                </a:solidFill>
                <a:latin typeface="Arial" panose="020B0604020202020204" pitchFamily="34" charset="0"/>
                <a:cs typeface="Arial" panose="020B0604020202020204" pitchFamily="34" charset="0"/>
              </a:rPr>
              <a:t>todos los niveles </a:t>
            </a:r>
            <a:r>
              <a:rPr lang="58378" sz="2400" b="1">
                <a:solidFill>
                  <a:srgbClr val="0033A0"/>
                </a:solidFill>
                <a:latin typeface="Arial" panose="020B0604020202020204" pitchFamily="34" charset="0"/>
                <a:cs typeface="Arial" panose="020B0604020202020204" pitchFamily="34" charset="0"/>
              </a:rPr>
              <a:t>de la organización </a:t>
            </a:r>
            <a:br>
              <a:rPr lang="58378" sz="2400" b="1">
                <a:solidFill>
                  <a:srgbClr val="0033A0"/>
                </a:solidFill>
                <a:latin typeface="Arial" panose="020B0604020202020204" pitchFamily="34" charset="0"/>
                <a:cs typeface="Arial" panose="020B0604020202020204" pitchFamily="34" charset="0"/>
              </a:rPr>
            </a:br>
            <a:r>
              <a:rPr lang="58378" sz="2400" b="1">
                <a:solidFill>
                  <a:srgbClr val="0033A0"/>
                </a:solidFill>
                <a:latin typeface="Arial" panose="020B0604020202020204" pitchFamily="34" charset="0"/>
                <a:cs typeface="Arial" panose="020B0604020202020204" pitchFamily="34" charset="0"/>
              </a:rPr>
              <a:t>para </a:t>
            </a:r>
            <a:r>
              <a:rPr lang="58378" sz="2400" b="1">
                <a:solidFill>
                  <a:srgbClr val="84BD00"/>
                </a:solidFill>
                <a:latin typeface="Arial" panose="020B0604020202020204" pitchFamily="34" charset="0"/>
                <a:cs typeface="Arial" panose="020B0604020202020204" pitchFamily="34" charset="0"/>
              </a:rPr>
              <a:t>desarrollar </a:t>
            </a:r>
            <a:r>
              <a:rPr lang="58378" sz="2400" b="1">
                <a:solidFill>
                  <a:srgbClr val="0033A0"/>
                </a:solidFill>
                <a:latin typeface="Arial" panose="020B0604020202020204" pitchFamily="34" charset="0"/>
                <a:cs typeface="Arial" panose="020B0604020202020204" pitchFamily="34" charset="0"/>
              </a:rPr>
              <a:t>y</a:t>
            </a:r>
            <a:r>
              <a:rPr lang="58378" sz="2400" b="1">
                <a:solidFill>
                  <a:srgbClr val="84BD00"/>
                </a:solidFill>
                <a:latin typeface="Arial" panose="020B0604020202020204" pitchFamily="34" charset="0"/>
                <a:cs typeface="Arial" panose="020B0604020202020204" pitchFamily="34" charset="0"/>
              </a:rPr>
              <a:t> apoyar</a:t>
            </a:r>
            <a:r>
              <a:rPr lang="58378" sz="2400" b="1">
                <a:solidFill>
                  <a:srgbClr val="0033A0"/>
                </a:solidFill>
                <a:latin typeface="Arial" panose="020B0604020202020204" pitchFamily="34" charset="0"/>
                <a:cs typeface="Arial" panose="020B0604020202020204" pitchFamily="34" charset="0"/>
              </a:rPr>
              <a:t> una cultura de seguridad.</a:t>
            </a:r>
          </a:p>
        </p:txBody>
      </p:sp>
    </p:spTree>
    <p:extLst>
      <p:ext uri="{BB962C8B-B14F-4D97-AF65-F5344CB8AC3E}">
        <p14:creationId xmlns:p14="http://schemas.microsoft.com/office/powerpoint/2010/main" val="274691403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07C2F1-C247-6520-EA6F-2E94F9662346}"/>
              </a:ext>
            </a:extLst>
          </p:cNvPr>
          <p:cNvSpPr txBox="1"/>
          <p:nvPr/>
        </p:nvSpPr>
        <p:spPr>
          <a:xfrm>
            <a:off x="424405" y="1048598"/>
            <a:ext cx="6436721" cy="3829065"/>
          </a:xfrm>
          <a:prstGeom prst="rect">
            <a:avLst/>
          </a:prstGeom>
          <a:noFill/>
        </p:spPr>
        <p:txBody>
          <a:bodyPr wrap="square">
            <a:spAutoFit/>
          </a:bodyPr>
          <a:lstStyle/>
          <a:p>
            <a:pPr algn="l">
              <a:defRPr b="0" i="0"/>
            </a:pPr>
            <a:r>
              <a:rPr lang="58378" sz="2400" b="1">
                <a:solidFill>
                  <a:srgbClr val="0033A0"/>
                </a:solidFill>
                <a:latin typeface="Arial" panose="020B0604020202020204" pitchFamily="34" charset="0"/>
                <a:cs typeface="Arial" panose="020B0604020202020204" pitchFamily="34" charset="0"/>
              </a:rPr>
              <a:t>NUESTRA POLÍTICA DE SEGURIDAD</a:t>
            </a:r>
          </a:p>
          <a:p>
            <a:pPr algn="l">
              <a:buClr>
                <a:srgbClr val="84BD00"/>
              </a:buClr>
              <a:buSzPct val="125000"/>
            </a:pPr>
            <a:endParaRPr lang="en-US">
              <a:latin typeface="Arial" panose="020B0604020202020204" pitchFamily="34" charset="0"/>
              <a:cs typeface="Arial" panose="020B0604020202020204" pitchFamily="34" charset="0"/>
            </a:endParaRPr>
          </a:p>
          <a:p>
            <a:pPr algn="l">
              <a:spcAft>
                <a:spcPts val="600"/>
              </a:spcAft>
              <a:buClr>
                <a:srgbClr val="84BD00"/>
              </a:buClr>
              <a:buSzPct val="125000"/>
              <a:defRPr b="0" i="0"/>
            </a:pPr>
            <a:r>
              <a:rPr lang="58378" b="1">
                <a:latin typeface="Arial" panose="020B0604020202020204" pitchFamily="34" charset="0"/>
                <a:cs typeface="Arial" panose="020B0604020202020204" pitchFamily="34" charset="0"/>
              </a:rPr>
              <a:t>Aspectos destacados de nuestra política:</a:t>
            </a:r>
          </a:p>
          <a:p>
            <a:pPr marL="285750" indent="-285750" algn="l">
              <a:buClr>
                <a:srgbClr val="84BD00"/>
              </a:buClr>
              <a:buSzPct val="125000"/>
              <a:buFont typeface="Wingdings" panose="05000000000000000000" pitchFamily="2" charset="2"/>
              <a:buChar char="ü"/>
              <a:defRPr b="0" i="0"/>
            </a:pPr>
            <a:r>
              <a:rPr lang="58378">
                <a:latin typeface="Arial" panose="020B0604020202020204" pitchFamily="34" charset="0"/>
                <a:cs typeface="Arial" panose="020B0604020202020204" pitchFamily="34" charset="0"/>
              </a:rPr>
              <a:t>La seguridad es un valor fundamental, no una prioridad. Es implacable nuestra búsqueda de seguridad.</a:t>
            </a:r>
          </a:p>
          <a:p>
            <a:pPr marL="285750" indent="-285750" algn="l">
              <a:buClr>
                <a:srgbClr val="84BD00"/>
              </a:buClr>
              <a:buSzPct val="125000"/>
              <a:buFont typeface="Wingdings" panose="05000000000000000000" pitchFamily="2" charset="2"/>
              <a:buChar char="ü"/>
              <a:defRPr b="0" i="0"/>
            </a:pPr>
            <a:r>
              <a:rPr lang="58378">
                <a:latin typeface="Arial" panose="020B0604020202020204" pitchFamily="34" charset="0"/>
                <a:cs typeface="Arial" panose="020B0604020202020204" pitchFamily="34" charset="0"/>
              </a:rPr>
              <a:t>Parte integral de nuestra cultura.</a:t>
            </a:r>
          </a:p>
          <a:p>
            <a:pPr marL="285750" indent="-285750" algn="l">
              <a:buClr>
                <a:srgbClr val="84BD00"/>
              </a:buClr>
              <a:buSzPct val="125000"/>
              <a:buFont typeface="Wingdings" panose="05000000000000000000" pitchFamily="2" charset="2"/>
              <a:buChar char="ü"/>
              <a:defRPr b="0" i="0"/>
            </a:pPr>
            <a:r>
              <a:rPr lang="58378">
                <a:latin typeface="Arial" panose="020B0604020202020204" pitchFamily="34" charset="0"/>
                <a:cs typeface="Arial" panose="020B0604020202020204" pitchFamily="34" charset="0"/>
              </a:rPr>
              <a:t>Incluye a la comunidad en la que trabajamos y a los contratistas.</a:t>
            </a:r>
          </a:p>
          <a:p>
            <a:pPr marL="285750" indent="-285750" algn="l">
              <a:buClr>
                <a:srgbClr val="84BD00"/>
              </a:buClr>
              <a:buSzPct val="125000"/>
              <a:buFont typeface="Wingdings" panose="05000000000000000000" pitchFamily="2" charset="2"/>
              <a:buChar char="ü"/>
              <a:defRPr b="0" i="0"/>
            </a:pPr>
            <a:r>
              <a:rPr lang="58378">
                <a:latin typeface="Arial" panose="020B0604020202020204" pitchFamily="34" charset="0"/>
                <a:cs typeface="Arial" panose="020B0604020202020204" pitchFamily="34" charset="0"/>
              </a:rPr>
              <a:t>Nuestra responsabilidad como empleados de Mauser junto con nuestras instalaciones.</a:t>
            </a:r>
          </a:p>
          <a:p>
            <a:pPr marL="285750" indent="-285750" algn="l">
              <a:buClr>
                <a:srgbClr val="84BD00"/>
              </a:buClr>
              <a:buSzPct val="125000"/>
              <a:buFont typeface="Wingdings" panose="05000000000000000000" pitchFamily="2" charset="2"/>
              <a:buChar char="ü"/>
              <a:defRPr b="0" i="0"/>
            </a:pPr>
            <a:r>
              <a:rPr lang="58378">
                <a:latin typeface="Arial" panose="020B0604020202020204" pitchFamily="34" charset="0"/>
                <a:cs typeface="Arial" panose="020B0604020202020204" pitchFamily="34" charset="0"/>
              </a:rPr>
              <a:t>Responsabilidad del liderazgo.</a:t>
            </a:r>
          </a:p>
          <a:p>
            <a:pPr marL="285750" indent="-285750" algn="l">
              <a:buClr>
                <a:srgbClr val="84BD00"/>
              </a:buClr>
              <a:buSzPct val="125000"/>
              <a:buFont typeface="Wingdings" panose="05000000000000000000" pitchFamily="2" charset="2"/>
              <a:buChar char="ü"/>
              <a:defRPr b="0" i="0"/>
            </a:pPr>
            <a:r>
              <a:rPr lang="58378">
                <a:latin typeface="Arial" panose="020B0604020202020204" pitchFamily="34" charset="0"/>
                <a:cs typeface="Arial" panose="020B0604020202020204" pitchFamily="34" charset="0"/>
              </a:rPr>
              <a:t>Procesos de incidentes, aprendizaje y evolución de nuestra seguridad.</a:t>
            </a:r>
          </a:p>
        </p:txBody>
      </p:sp>
      <p:pic>
        <p:nvPicPr>
          <p:cNvPr id="2" name="Picture 1" descr="Text, letter&#10;&#10;Description automatically generated">
            <a:extLst>
              <a:ext uri="{FF2B5EF4-FFF2-40B4-BE49-F238E27FC236}">
                <a16:creationId xmlns:a16="http://schemas.microsoft.com/office/drawing/2014/main" id="{1CC5D518-F981-E9F9-DA4E-DB6FF2774B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4579" y="1226915"/>
            <a:ext cx="4257079" cy="4577959"/>
          </a:xfrm>
          <a:prstGeom prst="rect">
            <a:avLst/>
          </a:prstGeom>
        </p:spPr>
      </p:pic>
    </p:spTree>
    <p:extLst>
      <p:ext uri="{BB962C8B-B14F-4D97-AF65-F5344CB8AC3E}">
        <p14:creationId xmlns:p14="http://schemas.microsoft.com/office/powerpoint/2010/main" val="29050756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BAC1D03-7194-0721-AF15-6077EDE5388F}"/>
              </a:ext>
            </a:extLst>
          </p:cNvPr>
          <p:cNvSpPr txBox="1"/>
          <p:nvPr/>
        </p:nvSpPr>
        <p:spPr>
          <a:xfrm>
            <a:off x="424405" y="1048598"/>
            <a:ext cx="5485905" cy="3203600"/>
          </a:xfrm>
          <a:prstGeom prst="rect">
            <a:avLst/>
          </a:prstGeom>
          <a:noFill/>
        </p:spPr>
        <p:txBody>
          <a:bodyPr wrap="square">
            <a:spAutoFit/>
          </a:bodyPr>
          <a:lstStyle/>
          <a:p>
            <a:pPr algn="l">
              <a:defRPr b="0" i="0"/>
            </a:pPr>
            <a:r>
              <a:rPr lang="58378" sz="2400" b="1">
                <a:solidFill>
                  <a:srgbClr val="0033A0"/>
                </a:solidFill>
                <a:latin typeface="Arial" panose="020B0604020202020204" pitchFamily="34" charset="0"/>
                <a:cs typeface="Arial" panose="020B0604020202020204" pitchFamily="34" charset="0"/>
              </a:rPr>
              <a:t>REGLAS SALVAVIDAS</a:t>
            </a:r>
          </a:p>
          <a:p>
            <a:pPr algn="l"/>
            <a:endParaRPr lang="en-US">
              <a:latin typeface="Arial" panose="020B0604020202020204" pitchFamily="34" charset="0"/>
              <a:cs typeface="Arial" panose="020B0604020202020204" pitchFamily="34" charset="0"/>
            </a:endParaRP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defRPr b="0" i="0"/>
            </a:pPr>
            <a:r>
              <a:rPr lang="58378">
                <a:latin typeface="Arial" panose="020B0604020202020204" pitchFamily="34" charset="0"/>
                <a:cs typeface="Arial" panose="020B0604020202020204" pitchFamily="34" charset="0"/>
              </a:rPr>
              <a:t>Las Reglas Salvavidas (LSR) son </a:t>
            </a:r>
            <a:r>
              <a:rPr lang="58378" b="1">
                <a:solidFill>
                  <a:srgbClr val="84BD00"/>
                </a:solidFill>
                <a:latin typeface="Arial" panose="020B0604020202020204" pitchFamily="34" charset="0"/>
                <a:cs typeface="Arial" panose="020B0604020202020204" pitchFamily="34" charset="0"/>
              </a:rPr>
              <a:t>principios clave de la seguridad </a:t>
            </a:r>
            <a:r>
              <a:rPr lang="58378">
                <a:latin typeface="Arial" panose="020B0604020202020204" pitchFamily="34" charset="0"/>
                <a:cs typeface="Arial" panose="020B0604020202020204" pitchFamily="34" charset="0"/>
              </a:rPr>
              <a:t> que abordan los peligros específicos de nuestras operaciones que nos protegen contra lesiones graves o la muerte.</a:t>
            </a:r>
          </a:p>
          <a:p>
            <a:pPr algn="l">
              <a:buClr>
                <a:srgbClr val="84BD00"/>
              </a:buClr>
              <a:buSzPct val="125000"/>
            </a:pPr>
            <a:endParaRPr lang="en-US">
              <a:latin typeface="Arial" panose="020B0604020202020204" pitchFamily="34" charset="0"/>
              <a:cs typeface="Arial" panose="020B0604020202020204" pitchFamily="34" charset="0"/>
            </a:endParaRPr>
          </a:p>
        </p:txBody>
      </p:sp>
      <p:pic>
        <p:nvPicPr>
          <p:cNvPr id="3" name="Picture 2" descr="Diagram, timeline&#10;&#10;Description automatically generated">
            <a:extLst>
              <a:ext uri="{FF2B5EF4-FFF2-40B4-BE49-F238E27FC236}">
                <a16:creationId xmlns:a16="http://schemas.microsoft.com/office/drawing/2014/main" id="{24D7C4FB-83CE-886E-F524-9A5D12935D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9169" y="1048598"/>
            <a:ext cx="3749442" cy="485221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278075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C6CF977-0EB9-F35D-2830-6414223C44DB}"/>
              </a:ext>
            </a:extLst>
          </p:cNvPr>
          <p:cNvSpPr txBox="1"/>
          <p:nvPr/>
        </p:nvSpPr>
        <p:spPr>
          <a:xfrm>
            <a:off x="368197" y="1248790"/>
            <a:ext cx="11276050" cy="2669667"/>
          </a:xfrm>
          <a:prstGeom prst="rect">
            <a:avLst/>
          </a:prstGeom>
          <a:noFill/>
        </p:spPr>
        <p:txBody>
          <a:bodyPr wrap="square">
            <a:spAutoFit/>
          </a:bodyPr>
          <a:lstStyle/>
          <a:p>
            <a:pPr algn="l">
              <a:spcAft>
                <a:spcPts val="600"/>
              </a:spcAft>
              <a:buClr>
                <a:srgbClr val="84BD00"/>
              </a:buClr>
              <a:buSzPct val="125000"/>
              <a:defRPr b="0" i="0"/>
            </a:pPr>
            <a:r>
              <a:rPr lang="58378" b="1">
                <a:latin typeface="Arial" panose="020B0604020202020204" pitchFamily="34" charset="0"/>
                <a:cs typeface="Arial" panose="020B0604020202020204" pitchFamily="34" charset="0"/>
              </a:rPr>
              <a:t>Compromiso activo con las reglas para salvar vidas:</a:t>
            </a:r>
          </a:p>
          <a:p>
            <a:pPr marL="285750" indent="-285750" algn="l">
              <a:spcAft>
                <a:spcPts val="600"/>
              </a:spcAft>
              <a:buClr>
                <a:srgbClr val="84BD00"/>
              </a:buClr>
              <a:buSzPct val="125000"/>
              <a:buFont typeface="Wingdings" panose="05000000000000000000" pitchFamily="2" charset="2"/>
              <a:buChar char="ü"/>
              <a:defRPr b="0" i="0"/>
            </a:pPr>
            <a:r>
              <a:rPr lang="58378" b="1">
                <a:solidFill>
                  <a:srgbClr val="84BD00"/>
                </a:solidFill>
                <a:latin typeface="Arial" panose="020B0604020202020204" pitchFamily="34" charset="0"/>
                <a:cs typeface="Arial" panose="020B0604020202020204" pitchFamily="34" charset="0"/>
              </a:rPr>
              <a:t>Educación</a:t>
            </a:r>
            <a:r>
              <a:rPr lang="58378">
                <a:latin typeface="Arial" panose="020B0604020202020204" pitchFamily="34" charset="0"/>
                <a:cs typeface="Arial" panose="020B0604020202020204" pitchFamily="34" charset="0"/>
              </a:rPr>
              <a:t>: Es su responsabilidad entender las Reglas Salvavidas. Si no está claro, ¡pregunte!</a:t>
            </a:r>
          </a:p>
          <a:p>
            <a:pPr marL="285750" indent="-285750" algn="l">
              <a:spcAft>
                <a:spcPts val="600"/>
              </a:spcAft>
              <a:buClr>
                <a:srgbClr val="84BD00"/>
              </a:buClr>
              <a:buSzPct val="125000"/>
              <a:buFont typeface="Wingdings" panose="05000000000000000000" pitchFamily="2" charset="2"/>
              <a:buChar char="ü"/>
              <a:defRPr b="0" i="0"/>
            </a:pPr>
            <a:r>
              <a:rPr lang="58378" b="1">
                <a:solidFill>
                  <a:srgbClr val="84BD00"/>
                </a:solidFill>
                <a:latin typeface="Arial" panose="020B0604020202020204" pitchFamily="34" charset="0"/>
                <a:cs typeface="Arial" panose="020B0604020202020204" pitchFamily="34" charset="0"/>
              </a:rPr>
              <a:t>Cumplimiento</a:t>
            </a:r>
            <a:r>
              <a:rPr lang="58378">
                <a:latin typeface="Arial" panose="020B0604020202020204" pitchFamily="34" charset="0"/>
                <a:cs typeface="Arial" panose="020B0604020202020204" pitchFamily="34" charset="0"/>
              </a:rPr>
              <a:t> de las Reglas Salvavidas: Todos deben seguir estas reglas, sin importar su posición o función laboral.</a:t>
            </a:r>
          </a:p>
          <a:p>
            <a:pPr marL="285750" indent="-285750" algn="l">
              <a:spcAft>
                <a:spcPts val="600"/>
              </a:spcAft>
              <a:buClr>
                <a:srgbClr val="84BD00"/>
              </a:buClr>
              <a:buSzPct val="125000"/>
              <a:buFont typeface="Wingdings" panose="05000000000000000000" pitchFamily="2" charset="2"/>
              <a:buChar char="ü"/>
              <a:defRPr b="0" i="0"/>
            </a:pPr>
            <a:r>
              <a:rPr lang="58378" b="1">
                <a:solidFill>
                  <a:srgbClr val="84BD00"/>
                </a:solidFill>
                <a:latin typeface="Arial" panose="020B0604020202020204" pitchFamily="34" charset="0"/>
                <a:cs typeface="Arial" panose="020B0604020202020204" pitchFamily="34" charset="0"/>
              </a:rPr>
              <a:t>Evaluación de riesgos</a:t>
            </a:r>
            <a:r>
              <a:rPr lang="58378">
                <a:latin typeface="Arial" panose="020B0604020202020204" pitchFamily="34" charset="0"/>
                <a:cs typeface="Arial" panose="020B0604020202020204" pitchFamily="34" charset="0"/>
              </a:rPr>
              <a:t>: Antes de realizar una tarea, revise la tarea según las Reglas Salvavidas.</a:t>
            </a:r>
          </a:p>
          <a:p>
            <a:pPr marL="285750" indent="-285750" algn="l">
              <a:spcAft>
                <a:spcPts val="600"/>
              </a:spcAft>
              <a:buClr>
                <a:srgbClr val="84BD00"/>
              </a:buClr>
              <a:buSzPct val="125000"/>
              <a:buFont typeface="Wingdings" panose="05000000000000000000" pitchFamily="2" charset="2"/>
              <a:buChar char="ü"/>
              <a:defRPr b="0" i="0"/>
            </a:pPr>
            <a:r>
              <a:rPr lang="58378" b="1">
                <a:solidFill>
                  <a:srgbClr val="84BD00"/>
                </a:solidFill>
                <a:latin typeface="Arial" panose="020B0604020202020204" pitchFamily="34" charset="0"/>
                <a:cs typeface="Arial" panose="020B0604020202020204" pitchFamily="34" charset="0"/>
              </a:rPr>
              <a:t>Intervención</a:t>
            </a:r>
            <a:r>
              <a:rPr lang="58378">
                <a:latin typeface="Arial" panose="020B0604020202020204" pitchFamily="34" charset="0"/>
                <a:cs typeface="Arial" panose="020B0604020202020204" pitchFamily="34" charset="0"/>
              </a:rPr>
              <a:t>: Toda persona tiene derecho a solicitar que se detenga una operación o actividad si cree que no se está siguiendo una Regla Salvavidas y los empleados están en riesgo.</a:t>
            </a:r>
          </a:p>
          <a:p>
            <a:pPr marL="285750" indent="-285750" algn="l">
              <a:spcAft>
                <a:spcPts val="600"/>
              </a:spcAft>
              <a:buClr>
                <a:srgbClr val="84BD00"/>
              </a:buClr>
              <a:buSzPct val="125000"/>
              <a:buFont typeface="Wingdings" panose="05000000000000000000" pitchFamily="2" charset="2"/>
              <a:buChar char="ü"/>
              <a:defRPr b="0" i="0"/>
            </a:pPr>
            <a:r>
              <a:rPr lang="58378" b="1">
                <a:solidFill>
                  <a:srgbClr val="84BD00"/>
                </a:solidFill>
                <a:latin typeface="Arial" panose="020B0604020202020204" pitchFamily="34" charset="0"/>
                <a:cs typeface="Arial" panose="020B0604020202020204" pitchFamily="34" charset="0"/>
              </a:rPr>
              <a:t>Trabajar juntos activamente</a:t>
            </a:r>
            <a:r>
              <a:rPr lang="58378">
                <a:latin typeface="Arial" panose="020B0604020202020204" pitchFamily="34" charset="0"/>
                <a:cs typeface="Arial" panose="020B0604020202020204" pitchFamily="34" charset="0"/>
              </a:rPr>
              <a:t>: Si ve a un compañero de trabajo en riesgo, diga algo</a:t>
            </a:r>
            <a:endParaRPr lang="en-US"/>
          </a:p>
        </p:txBody>
      </p:sp>
      <p:sp>
        <p:nvSpPr>
          <p:cNvPr id="23" name="Rectangle 22">
            <a:extLst>
              <a:ext uri="{FF2B5EF4-FFF2-40B4-BE49-F238E27FC236}">
                <a16:creationId xmlns:a16="http://schemas.microsoft.com/office/drawing/2014/main" id="{830B4356-7294-CDA9-3F34-80A67E83B50E}"/>
              </a:ext>
            </a:extLst>
          </p:cNvPr>
          <p:cNvSpPr/>
          <p:nvPr/>
        </p:nvSpPr>
        <p:spPr>
          <a:xfrm>
            <a:off x="796430" y="4359756"/>
            <a:ext cx="102666" cy="2646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4A4544E8-25DF-7D2F-D0C9-9E3F43C910CD}"/>
              </a:ext>
            </a:extLst>
          </p:cNvPr>
          <p:cNvPicPr>
            <a:picLocks noChangeAspect="1"/>
          </p:cNvPicPr>
          <p:nvPr/>
        </p:nvPicPr>
        <p:blipFill>
          <a:blip r:embed="rId3"/>
          <a:stretch>
            <a:fillRect/>
          </a:stretch>
        </p:blipFill>
        <p:spPr>
          <a:xfrm>
            <a:off x="593690" y="4361242"/>
            <a:ext cx="893168" cy="893168"/>
          </a:xfrm>
          <a:prstGeom prst="rect">
            <a:avLst/>
          </a:prstGeom>
        </p:spPr>
      </p:pic>
      <p:pic>
        <p:nvPicPr>
          <p:cNvPr id="25" name="Picture 24">
            <a:extLst>
              <a:ext uri="{FF2B5EF4-FFF2-40B4-BE49-F238E27FC236}">
                <a16:creationId xmlns:a16="http://schemas.microsoft.com/office/drawing/2014/main" id="{7993C558-2A02-46F0-7280-B245213FC0AA}"/>
              </a:ext>
            </a:extLst>
          </p:cNvPr>
          <p:cNvPicPr>
            <a:picLocks noChangeAspect="1"/>
          </p:cNvPicPr>
          <p:nvPr/>
        </p:nvPicPr>
        <p:blipFill>
          <a:blip r:embed="rId4"/>
          <a:stretch>
            <a:fillRect/>
          </a:stretch>
        </p:blipFill>
        <p:spPr>
          <a:xfrm>
            <a:off x="3479901" y="4362870"/>
            <a:ext cx="891540" cy="891540"/>
          </a:xfrm>
          <a:prstGeom prst="rect">
            <a:avLst/>
          </a:prstGeom>
        </p:spPr>
      </p:pic>
      <p:pic>
        <p:nvPicPr>
          <p:cNvPr id="26" name="Picture 25">
            <a:extLst>
              <a:ext uri="{FF2B5EF4-FFF2-40B4-BE49-F238E27FC236}">
                <a16:creationId xmlns:a16="http://schemas.microsoft.com/office/drawing/2014/main" id="{7ED4FCC2-EFDF-9AF4-1D70-A8165677576E}"/>
              </a:ext>
            </a:extLst>
          </p:cNvPr>
          <p:cNvPicPr>
            <a:picLocks noChangeAspect="1"/>
          </p:cNvPicPr>
          <p:nvPr/>
        </p:nvPicPr>
        <p:blipFill>
          <a:blip r:embed="rId5"/>
          <a:stretch>
            <a:fillRect/>
          </a:stretch>
        </p:blipFill>
        <p:spPr>
          <a:xfrm>
            <a:off x="6308313" y="4362870"/>
            <a:ext cx="891540" cy="891540"/>
          </a:xfrm>
          <a:prstGeom prst="rect">
            <a:avLst/>
          </a:prstGeom>
        </p:spPr>
      </p:pic>
      <p:pic>
        <p:nvPicPr>
          <p:cNvPr id="27" name="Picture 26">
            <a:extLst>
              <a:ext uri="{FF2B5EF4-FFF2-40B4-BE49-F238E27FC236}">
                <a16:creationId xmlns:a16="http://schemas.microsoft.com/office/drawing/2014/main" id="{E5F6E569-21F9-9DFE-081D-730C06ABF8F5}"/>
              </a:ext>
            </a:extLst>
          </p:cNvPr>
          <p:cNvPicPr>
            <a:picLocks noChangeAspect="1"/>
          </p:cNvPicPr>
          <p:nvPr/>
        </p:nvPicPr>
        <p:blipFill>
          <a:blip r:embed="rId6"/>
          <a:stretch>
            <a:fillRect/>
          </a:stretch>
        </p:blipFill>
        <p:spPr>
          <a:xfrm>
            <a:off x="9081097" y="4362870"/>
            <a:ext cx="891540" cy="891540"/>
          </a:xfrm>
          <a:prstGeom prst="rect">
            <a:avLst/>
          </a:prstGeom>
        </p:spPr>
      </p:pic>
      <p:pic>
        <p:nvPicPr>
          <p:cNvPr id="28" name="Picture 27">
            <a:extLst>
              <a:ext uri="{FF2B5EF4-FFF2-40B4-BE49-F238E27FC236}">
                <a16:creationId xmlns:a16="http://schemas.microsoft.com/office/drawing/2014/main" id="{C0D5AFB9-9950-3E70-52AB-CEF7A0237D71}"/>
              </a:ext>
            </a:extLst>
          </p:cNvPr>
          <p:cNvPicPr>
            <a:picLocks noChangeAspect="1"/>
          </p:cNvPicPr>
          <p:nvPr/>
        </p:nvPicPr>
        <p:blipFill>
          <a:blip r:embed="rId7"/>
          <a:stretch>
            <a:fillRect/>
          </a:stretch>
        </p:blipFill>
        <p:spPr>
          <a:xfrm>
            <a:off x="2070201" y="4762377"/>
            <a:ext cx="891540" cy="891540"/>
          </a:xfrm>
          <a:prstGeom prst="rect">
            <a:avLst/>
          </a:prstGeom>
        </p:spPr>
      </p:pic>
      <p:pic>
        <p:nvPicPr>
          <p:cNvPr id="29" name="Picture 28">
            <a:extLst>
              <a:ext uri="{FF2B5EF4-FFF2-40B4-BE49-F238E27FC236}">
                <a16:creationId xmlns:a16="http://schemas.microsoft.com/office/drawing/2014/main" id="{5919C713-893C-6AC6-51DC-708CC4F0652E}"/>
              </a:ext>
            </a:extLst>
          </p:cNvPr>
          <p:cNvPicPr>
            <a:picLocks noChangeAspect="1"/>
          </p:cNvPicPr>
          <p:nvPr/>
        </p:nvPicPr>
        <p:blipFill>
          <a:blip r:embed="rId8"/>
          <a:stretch>
            <a:fillRect/>
          </a:stretch>
        </p:blipFill>
        <p:spPr>
          <a:xfrm>
            <a:off x="4860685" y="4762377"/>
            <a:ext cx="891540" cy="891540"/>
          </a:xfrm>
          <a:prstGeom prst="rect">
            <a:avLst/>
          </a:prstGeom>
        </p:spPr>
      </p:pic>
      <p:pic>
        <p:nvPicPr>
          <p:cNvPr id="30" name="Picture 29">
            <a:extLst>
              <a:ext uri="{FF2B5EF4-FFF2-40B4-BE49-F238E27FC236}">
                <a16:creationId xmlns:a16="http://schemas.microsoft.com/office/drawing/2014/main" id="{0D45DCA7-A6EC-E78E-F811-C26D0B1A143F}"/>
              </a:ext>
            </a:extLst>
          </p:cNvPr>
          <p:cNvPicPr>
            <a:picLocks noChangeAspect="1"/>
          </p:cNvPicPr>
          <p:nvPr/>
        </p:nvPicPr>
        <p:blipFill>
          <a:blip r:embed="rId9"/>
          <a:stretch>
            <a:fillRect/>
          </a:stretch>
        </p:blipFill>
        <p:spPr>
          <a:xfrm>
            <a:off x="7651169" y="4762377"/>
            <a:ext cx="891540" cy="891540"/>
          </a:xfrm>
          <a:prstGeom prst="rect">
            <a:avLst/>
          </a:prstGeom>
        </p:spPr>
      </p:pic>
      <p:pic>
        <p:nvPicPr>
          <p:cNvPr id="31" name="Picture 30">
            <a:extLst>
              <a:ext uri="{FF2B5EF4-FFF2-40B4-BE49-F238E27FC236}">
                <a16:creationId xmlns:a16="http://schemas.microsoft.com/office/drawing/2014/main" id="{93601CDC-58DF-1009-E470-F4B9EE56D6C5}"/>
              </a:ext>
            </a:extLst>
          </p:cNvPr>
          <p:cNvPicPr>
            <a:picLocks noChangeAspect="1"/>
          </p:cNvPicPr>
          <p:nvPr/>
        </p:nvPicPr>
        <p:blipFill>
          <a:blip r:embed="rId10"/>
          <a:stretch>
            <a:fillRect/>
          </a:stretch>
        </p:blipFill>
        <p:spPr>
          <a:xfrm>
            <a:off x="10441652" y="4762377"/>
            <a:ext cx="891540" cy="891540"/>
          </a:xfrm>
          <a:prstGeom prst="rect">
            <a:avLst/>
          </a:prstGeom>
        </p:spPr>
      </p:pic>
      <p:sp>
        <p:nvSpPr>
          <p:cNvPr id="32" name="TextBox 31">
            <a:extLst>
              <a:ext uri="{FF2B5EF4-FFF2-40B4-BE49-F238E27FC236}">
                <a16:creationId xmlns:a16="http://schemas.microsoft.com/office/drawing/2014/main" id="{713E9475-CCCC-973D-1F68-CAD1592DE9DD}"/>
              </a:ext>
            </a:extLst>
          </p:cNvPr>
          <p:cNvSpPr txBox="1"/>
          <p:nvPr/>
        </p:nvSpPr>
        <p:spPr>
          <a:xfrm>
            <a:off x="2115840" y="5673703"/>
            <a:ext cx="891540" cy="623580"/>
          </a:xfrm>
          <a:prstGeom prst="rect">
            <a:avLst/>
          </a:prstGeom>
          <a:noFill/>
        </p:spPr>
        <p:txBody>
          <a:bodyPr wrap="square" rtlCol="0">
            <a:noAutofit/>
          </a:bodyPr>
          <a:lstStyle/>
          <a:p>
            <a:pPr algn="ctr" defTabSz="685800">
              <a:spcBef>
                <a:spcPts val="675"/>
              </a:spcBef>
              <a:buClr>
                <a:srgbClr val="0033A0"/>
              </a:buClr>
              <a:defRPr b="0" i="0"/>
            </a:pPr>
            <a:r>
              <a:rPr lang="58378" sz="1200" b="1">
                <a:solidFill>
                  <a:srgbClr val="0054A6"/>
                </a:solidFill>
                <a:latin typeface="Arial"/>
              </a:rPr>
              <a:t>Trabajo con calor</a:t>
            </a:r>
            <a:r>
              <a:rPr lang="58378" sz="1200" b="0">
                <a:solidFill>
                  <a:srgbClr val="0054A6"/>
                </a:solidFill>
                <a:latin typeface="Arial"/>
              </a:rPr>
              <a:t>  </a:t>
            </a:r>
          </a:p>
          <a:p>
            <a:pPr algn="ctr" defTabSz="685800">
              <a:buClr>
                <a:srgbClr val="0033A0"/>
              </a:buClr>
            </a:pPr>
            <a:endParaRPr lang="en-GB" sz="1200">
              <a:solidFill>
                <a:srgbClr val="0054A6"/>
              </a:solidFill>
              <a:latin typeface="Arial"/>
            </a:endParaRPr>
          </a:p>
          <a:p>
            <a:pPr algn="ctr" defTabSz="685800">
              <a:spcBef>
                <a:spcPts val="675"/>
              </a:spcBef>
              <a:buClr>
                <a:srgbClr val="0033A0"/>
              </a:buClr>
            </a:pPr>
            <a:endParaRPr lang="en-US" sz="1200" b="1">
              <a:solidFill>
                <a:srgbClr val="0054A6"/>
              </a:solidFill>
              <a:latin typeface="Arial"/>
            </a:endParaRPr>
          </a:p>
          <a:p>
            <a:pPr marL="214313" indent="-214313" algn="ctr" defTabSz="685800">
              <a:buClr>
                <a:srgbClr val="0033A0"/>
              </a:buClr>
              <a:buFont typeface="Arial" panose="020B0604020202020204" pitchFamily="34" charset="0"/>
              <a:buChar char="•"/>
            </a:pPr>
            <a:endParaRPr lang="en-GB" sz="1200">
              <a:solidFill>
                <a:srgbClr val="0054A6"/>
              </a:solidFill>
              <a:latin typeface="Arial"/>
            </a:endParaRPr>
          </a:p>
        </p:txBody>
      </p:sp>
      <p:sp>
        <p:nvSpPr>
          <p:cNvPr id="33" name="TextBox 32">
            <a:extLst>
              <a:ext uri="{FF2B5EF4-FFF2-40B4-BE49-F238E27FC236}">
                <a16:creationId xmlns:a16="http://schemas.microsoft.com/office/drawing/2014/main" id="{282376C9-8611-F371-5FDF-F08DC94AE4BC}"/>
              </a:ext>
            </a:extLst>
          </p:cNvPr>
          <p:cNvSpPr txBox="1"/>
          <p:nvPr/>
        </p:nvSpPr>
        <p:spPr>
          <a:xfrm>
            <a:off x="3287591" y="5225596"/>
            <a:ext cx="1276160" cy="219238"/>
          </a:xfrm>
          <a:prstGeom prst="rect">
            <a:avLst/>
          </a:prstGeom>
          <a:noFill/>
        </p:spPr>
        <p:txBody>
          <a:bodyPr wrap="square" rtlCol="0">
            <a:noAutofit/>
          </a:bodyPr>
          <a:lstStyle/>
          <a:p>
            <a:pPr algn="ctr" defTabSz="685800">
              <a:spcBef>
                <a:spcPts val="675"/>
              </a:spcBef>
              <a:buClr>
                <a:srgbClr val="0033A0"/>
              </a:buClr>
              <a:defRPr b="0" i="0"/>
            </a:pPr>
            <a:r>
              <a:rPr lang="58378" sz="1200" b="1">
                <a:solidFill>
                  <a:srgbClr val="0054A6"/>
                </a:solidFill>
                <a:latin typeface="Arial"/>
              </a:rPr>
              <a:t>Espacio confinado </a:t>
            </a:r>
          </a:p>
          <a:p>
            <a:pPr algn="ctr" defTabSz="685800">
              <a:buClr>
                <a:srgbClr val="0033A0"/>
              </a:buClr>
            </a:pPr>
            <a:endParaRPr lang="en-GB" sz="1200">
              <a:solidFill>
                <a:srgbClr val="0054A6"/>
              </a:solidFill>
              <a:latin typeface="Arial"/>
            </a:endParaRPr>
          </a:p>
          <a:p>
            <a:pPr algn="ctr" defTabSz="685800">
              <a:buClr>
                <a:srgbClr val="0033A0"/>
              </a:buClr>
              <a:defRPr b="0" i="0"/>
            </a:pPr>
            <a:br>
              <a:rPr lang="58378" sz="1200">
                <a:solidFill>
                  <a:srgbClr val="0054A6"/>
                </a:solidFill>
                <a:latin typeface="Arial"/>
              </a:rPr>
            </a:br>
            <a:endParaRPr lang="en-US" sz="1200" b="1">
              <a:solidFill>
                <a:srgbClr val="0054A6"/>
              </a:solidFill>
              <a:latin typeface="Arial"/>
            </a:endParaRPr>
          </a:p>
          <a:p>
            <a:pPr marL="214313" indent="-214313" algn="ctr" defTabSz="685800">
              <a:buClr>
                <a:srgbClr val="0033A0"/>
              </a:buClr>
              <a:buFont typeface="Arial" panose="020B0604020202020204" pitchFamily="34" charset="0"/>
              <a:buChar char="•"/>
            </a:pPr>
            <a:endParaRPr lang="en-GB" sz="1200">
              <a:solidFill>
                <a:srgbClr val="0054A6"/>
              </a:solidFill>
              <a:latin typeface="Arial"/>
            </a:endParaRPr>
          </a:p>
        </p:txBody>
      </p:sp>
      <p:sp>
        <p:nvSpPr>
          <p:cNvPr id="34" name="TextBox 33">
            <a:extLst>
              <a:ext uri="{FF2B5EF4-FFF2-40B4-BE49-F238E27FC236}">
                <a16:creationId xmlns:a16="http://schemas.microsoft.com/office/drawing/2014/main" id="{1A683D8C-1124-9658-60A1-4DA53C804474}"/>
              </a:ext>
            </a:extLst>
          </p:cNvPr>
          <p:cNvSpPr txBox="1"/>
          <p:nvPr/>
        </p:nvSpPr>
        <p:spPr>
          <a:xfrm>
            <a:off x="6286373" y="5236514"/>
            <a:ext cx="935420" cy="197403"/>
          </a:xfrm>
          <a:prstGeom prst="rect">
            <a:avLst/>
          </a:prstGeom>
          <a:noFill/>
        </p:spPr>
        <p:txBody>
          <a:bodyPr wrap="square" rtlCol="0">
            <a:noAutofit/>
          </a:bodyPr>
          <a:lstStyle/>
          <a:p>
            <a:pPr algn="ctr" defTabSz="685800">
              <a:buClr>
                <a:srgbClr val="0033A0"/>
              </a:buClr>
              <a:defRPr b="0" i="0"/>
            </a:pPr>
            <a:r>
              <a:rPr lang="58378" sz="1200" b="1">
                <a:solidFill>
                  <a:srgbClr val="0054A6"/>
                </a:solidFill>
                <a:latin typeface="Arial"/>
              </a:rPr>
              <a:t>Conducción segura</a:t>
            </a:r>
            <a:endParaRPr lang="en-GB" sz="1200">
              <a:solidFill>
                <a:srgbClr val="0054A6"/>
              </a:solidFill>
              <a:latin typeface="Arial"/>
            </a:endParaRPr>
          </a:p>
        </p:txBody>
      </p:sp>
      <p:sp>
        <p:nvSpPr>
          <p:cNvPr id="35" name="TextBox 34">
            <a:extLst>
              <a:ext uri="{FF2B5EF4-FFF2-40B4-BE49-F238E27FC236}">
                <a16:creationId xmlns:a16="http://schemas.microsoft.com/office/drawing/2014/main" id="{B146176B-0F8D-747D-B9B7-DC69AC602E5C}"/>
              </a:ext>
            </a:extLst>
          </p:cNvPr>
          <p:cNvSpPr txBox="1"/>
          <p:nvPr/>
        </p:nvSpPr>
        <p:spPr>
          <a:xfrm>
            <a:off x="8930545" y="5238562"/>
            <a:ext cx="1192644" cy="193307"/>
          </a:xfrm>
          <a:prstGeom prst="rect">
            <a:avLst/>
          </a:prstGeom>
          <a:noFill/>
        </p:spPr>
        <p:txBody>
          <a:bodyPr wrap="square" rtlCol="0">
            <a:noAutofit/>
          </a:bodyPr>
          <a:lstStyle/>
          <a:p>
            <a:pPr algn="ctr" defTabSz="685800">
              <a:spcBef>
                <a:spcPts val="675"/>
              </a:spcBef>
              <a:buClr>
                <a:srgbClr val="0033A0"/>
              </a:buClr>
              <a:defRPr b="0" i="0"/>
            </a:pPr>
            <a:r>
              <a:rPr lang="58378" sz="1200" b="1">
                <a:solidFill>
                  <a:srgbClr val="0054A6"/>
                </a:solidFill>
                <a:latin typeface="Arial"/>
              </a:rPr>
              <a:t>Aislamiento de la energía</a:t>
            </a:r>
          </a:p>
          <a:p>
            <a:pPr algn="ctr" defTabSz="685800">
              <a:spcBef>
                <a:spcPts val="675"/>
              </a:spcBef>
              <a:buClr>
                <a:srgbClr val="0033A0"/>
              </a:buClr>
            </a:pPr>
            <a:endParaRPr lang="en-US" sz="1200" b="1">
              <a:solidFill>
                <a:srgbClr val="0054A6"/>
              </a:solidFill>
              <a:latin typeface="Arial"/>
            </a:endParaRPr>
          </a:p>
          <a:p>
            <a:pPr marL="214313" indent="-214313" algn="ctr" defTabSz="685800">
              <a:buClr>
                <a:srgbClr val="0033A0"/>
              </a:buClr>
              <a:buFont typeface="Arial" panose="020B0604020202020204" pitchFamily="34" charset="0"/>
              <a:buChar char="•"/>
            </a:pPr>
            <a:endParaRPr lang="en-GB" sz="1200">
              <a:solidFill>
                <a:srgbClr val="0054A6"/>
              </a:solidFill>
              <a:latin typeface="Arial"/>
            </a:endParaRPr>
          </a:p>
        </p:txBody>
      </p:sp>
      <p:sp>
        <p:nvSpPr>
          <p:cNvPr id="36" name="TextBox 35">
            <a:extLst>
              <a:ext uri="{FF2B5EF4-FFF2-40B4-BE49-F238E27FC236}">
                <a16:creationId xmlns:a16="http://schemas.microsoft.com/office/drawing/2014/main" id="{8C4A820A-9754-9379-6DC1-BACB17EE1024}"/>
              </a:ext>
            </a:extLst>
          </p:cNvPr>
          <p:cNvSpPr txBox="1"/>
          <p:nvPr/>
        </p:nvSpPr>
        <p:spPr>
          <a:xfrm>
            <a:off x="4877955" y="5673703"/>
            <a:ext cx="857000" cy="207374"/>
          </a:xfrm>
          <a:prstGeom prst="rect">
            <a:avLst/>
          </a:prstGeom>
          <a:noFill/>
        </p:spPr>
        <p:txBody>
          <a:bodyPr wrap="square" rtlCol="0">
            <a:noAutofit/>
          </a:bodyPr>
          <a:lstStyle/>
          <a:p>
            <a:pPr algn="ctr" defTabSz="685800">
              <a:spcBef>
                <a:spcPts val="675"/>
              </a:spcBef>
              <a:buClr>
                <a:srgbClr val="0033A0"/>
              </a:buClr>
              <a:defRPr b="0" i="0"/>
            </a:pPr>
            <a:r>
              <a:rPr lang="58378" sz="1200" b="1">
                <a:solidFill>
                  <a:srgbClr val="0054A6"/>
                </a:solidFill>
                <a:latin typeface="Arial"/>
              </a:rPr>
              <a:t>Línea de fuego</a:t>
            </a:r>
            <a:endParaRPr lang="en-GB" sz="1200">
              <a:solidFill>
                <a:srgbClr val="0054A6"/>
              </a:solidFill>
              <a:latin typeface="Arial"/>
            </a:endParaRPr>
          </a:p>
          <a:p>
            <a:pPr algn="ctr" defTabSz="685800">
              <a:buClr>
                <a:srgbClr val="0033A0"/>
              </a:buClr>
            </a:pPr>
            <a:endParaRPr lang="en-GB" sz="1200">
              <a:solidFill>
                <a:srgbClr val="0054A6"/>
              </a:solidFill>
              <a:latin typeface="Arial"/>
            </a:endParaRPr>
          </a:p>
          <a:p>
            <a:pPr algn="ctr" defTabSz="685800">
              <a:buClr>
                <a:srgbClr val="0033A0"/>
              </a:buClr>
              <a:defRPr b="0" i="0"/>
            </a:pPr>
            <a:br>
              <a:rPr lang="58378" sz="1200">
                <a:solidFill>
                  <a:srgbClr val="0054A6"/>
                </a:solidFill>
                <a:latin typeface="Arial"/>
              </a:rPr>
            </a:br>
            <a:endParaRPr lang="en-US" sz="1200" b="1">
              <a:solidFill>
                <a:srgbClr val="0054A6"/>
              </a:solidFill>
              <a:latin typeface="Arial"/>
            </a:endParaRPr>
          </a:p>
          <a:p>
            <a:pPr marL="214313" indent="-214313" algn="ctr" defTabSz="685800">
              <a:buClr>
                <a:srgbClr val="0033A0"/>
              </a:buClr>
              <a:buFont typeface="Arial" panose="020B0604020202020204" pitchFamily="34" charset="0"/>
              <a:buChar char="•"/>
            </a:pPr>
            <a:endParaRPr lang="en-GB" sz="1200">
              <a:solidFill>
                <a:srgbClr val="0054A6"/>
              </a:solidFill>
              <a:latin typeface="Arial"/>
            </a:endParaRPr>
          </a:p>
        </p:txBody>
      </p:sp>
      <p:sp>
        <p:nvSpPr>
          <p:cNvPr id="37" name="TextBox 36">
            <a:extLst>
              <a:ext uri="{FF2B5EF4-FFF2-40B4-BE49-F238E27FC236}">
                <a16:creationId xmlns:a16="http://schemas.microsoft.com/office/drawing/2014/main" id="{CF2F0A6E-3700-43BE-A875-B990E768AA43}"/>
              </a:ext>
            </a:extLst>
          </p:cNvPr>
          <p:cNvSpPr txBox="1"/>
          <p:nvPr/>
        </p:nvSpPr>
        <p:spPr>
          <a:xfrm>
            <a:off x="7395532" y="5673703"/>
            <a:ext cx="1402814" cy="237738"/>
          </a:xfrm>
          <a:prstGeom prst="rect">
            <a:avLst/>
          </a:prstGeom>
          <a:noFill/>
        </p:spPr>
        <p:txBody>
          <a:bodyPr wrap="square" rtlCol="0">
            <a:noAutofit/>
          </a:bodyPr>
          <a:lstStyle/>
          <a:p>
            <a:pPr algn="ctr" defTabSz="685800">
              <a:buClr>
                <a:srgbClr val="0033A0"/>
              </a:buClr>
              <a:defRPr b="0" i="0"/>
            </a:pPr>
            <a:r>
              <a:rPr lang="58378" sz="1200" b="1">
                <a:solidFill>
                  <a:srgbClr val="0054A6"/>
                </a:solidFill>
                <a:latin typeface="Arial"/>
              </a:rPr>
              <a:t>Materiales peligrosos</a:t>
            </a:r>
            <a:r>
              <a:rPr lang="58378" sz="1200" b="0">
                <a:solidFill>
                  <a:srgbClr val="0054A6"/>
                </a:solidFill>
                <a:latin typeface="Arial"/>
              </a:rPr>
              <a:t> </a:t>
            </a:r>
            <a:endParaRPr lang="en-GB" sz="1200">
              <a:solidFill>
                <a:srgbClr val="0054A6"/>
              </a:solidFill>
              <a:latin typeface="Arial"/>
            </a:endParaRPr>
          </a:p>
        </p:txBody>
      </p:sp>
      <p:sp>
        <p:nvSpPr>
          <p:cNvPr id="38" name="TextBox 37">
            <a:extLst>
              <a:ext uri="{FF2B5EF4-FFF2-40B4-BE49-F238E27FC236}">
                <a16:creationId xmlns:a16="http://schemas.microsoft.com/office/drawing/2014/main" id="{E0671D7B-F6C7-F58E-45D2-3AB725D681A2}"/>
              </a:ext>
            </a:extLst>
          </p:cNvPr>
          <p:cNvSpPr txBox="1"/>
          <p:nvPr/>
        </p:nvSpPr>
        <p:spPr>
          <a:xfrm>
            <a:off x="10298565" y="5690956"/>
            <a:ext cx="1293923" cy="623580"/>
          </a:xfrm>
          <a:prstGeom prst="rect">
            <a:avLst/>
          </a:prstGeom>
          <a:noFill/>
        </p:spPr>
        <p:txBody>
          <a:bodyPr wrap="square" rtlCol="0">
            <a:noAutofit/>
          </a:bodyPr>
          <a:lstStyle/>
          <a:p>
            <a:pPr algn="ctr" defTabSz="685800">
              <a:spcBef>
                <a:spcPts val="675"/>
              </a:spcBef>
              <a:buClr>
                <a:srgbClr val="0033A0"/>
              </a:buClr>
              <a:defRPr b="0" i="0"/>
            </a:pPr>
            <a:r>
              <a:rPr lang="58378" sz="1200" b="1">
                <a:solidFill>
                  <a:srgbClr val="0054A6"/>
                </a:solidFill>
                <a:latin typeface="Arial"/>
              </a:rPr>
              <a:t>Protección contra caídas</a:t>
            </a:r>
            <a:endParaRPr lang="en-GB" sz="1200">
              <a:solidFill>
                <a:srgbClr val="0054A6"/>
              </a:solidFill>
              <a:latin typeface="Arial"/>
            </a:endParaRPr>
          </a:p>
        </p:txBody>
      </p:sp>
      <p:sp>
        <p:nvSpPr>
          <p:cNvPr id="39" name="TextBox 38">
            <a:extLst>
              <a:ext uri="{FF2B5EF4-FFF2-40B4-BE49-F238E27FC236}">
                <a16:creationId xmlns:a16="http://schemas.microsoft.com/office/drawing/2014/main" id="{A33D923A-3146-3556-1D6C-4D48CD45CAFD}"/>
              </a:ext>
            </a:extLst>
          </p:cNvPr>
          <p:cNvSpPr txBox="1"/>
          <p:nvPr/>
        </p:nvSpPr>
        <p:spPr>
          <a:xfrm>
            <a:off x="499590" y="5231885"/>
            <a:ext cx="1081368" cy="206661"/>
          </a:xfrm>
          <a:prstGeom prst="rect">
            <a:avLst/>
          </a:prstGeom>
          <a:noFill/>
        </p:spPr>
        <p:txBody>
          <a:bodyPr wrap="square" rtlCol="0">
            <a:noAutofit/>
          </a:bodyPr>
          <a:lstStyle/>
          <a:p>
            <a:pPr algn="ctr" defTabSz="685800">
              <a:spcBef>
                <a:spcPts val="675"/>
              </a:spcBef>
              <a:buClr>
                <a:srgbClr val="0033A0"/>
              </a:buClr>
              <a:defRPr b="0" i="0"/>
            </a:pPr>
            <a:r>
              <a:rPr lang="58378" sz="1200" b="1">
                <a:solidFill>
                  <a:srgbClr val="0054A6"/>
                </a:solidFill>
                <a:latin typeface="Arial"/>
              </a:rPr>
              <a:t>Controles de seguridad</a:t>
            </a:r>
          </a:p>
          <a:p>
            <a:pPr algn="ctr" defTabSz="685800">
              <a:spcBef>
                <a:spcPts val="675"/>
              </a:spcBef>
              <a:buClr>
                <a:srgbClr val="0033A0"/>
              </a:buClr>
            </a:pPr>
            <a:endParaRPr lang="en-US" sz="1200" b="1">
              <a:solidFill>
                <a:srgbClr val="0054A6"/>
              </a:solidFill>
              <a:latin typeface="Arial"/>
            </a:endParaRPr>
          </a:p>
          <a:p>
            <a:pPr marL="214313" indent="-214313" algn="ctr" defTabSz="685800">
              <a:buClr>
                <a:srgbClr val="0033A0"/>
              </a:buClr>
              <a:buFont typeface="Arial" panose="020B0604020202020204" pitchFamily="34" charset="0"/>
              <a:buChar char="•"/>
            </a:pPr>
            <a:endParaRPr lang="en-GB" sz="1200">
              <a:solidFill>
                <a:srgbClr val="0054A6"/>
              </a:solidFill>
              <a:latin typeface="Arial"/>
            </a:endParaRPr>
          </a:p>
        </p:txBody>
      </p:sp>
    </p:spTree>
    <p:extLst>
      <p:ext uri="{BB962C8B-B14F-4D97-AF65-F5344CB8AC3E}">
        <p14:creationId xmlns:p14="http://schemas.microsoft.com/office/powerpoint/2010/main" val="238708800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AC12A048-4D6C-E8CA-53D3-6A5629B0508B}"/>
              </a:ext>
            </a:extLst>
          </p:cNvPr>
          <p:cNvSpPr txBox="1"/>
          <p:nvPr/>
        </p:nvSpPr>
        <p:spPr>
          <a:xfrm>
            <a:off x="1360158" y="3502186"/>
            <a:ext cx="4614514" cy="1433993"/>
          </a:xfrm>
          <a:prstGeom prst="rect">
            <a:avLst/>
          </a:prstGeom>
          <a:noFill/>
        </p:spPr>
        <p:txBody>
          <a:bodyPr wrap="square" rtlCol="0">
            <a:spAutoFit/>
          </a:bodyPr>
          <a:lstStyle/>
          <a:p>
            <a:pPr>
              <a:defRPr b="0" i="0"/>
            </a:pPr>
            <a:r>
              <a:rPr lang="58378" b="1">
                <a:solidFill>
                  <a:srgbClr val="84BD00"/>
                </a:solidFill>
                <a:latin typeface="Arial" panose="020B0604020202020204" pitchFamily="34" charset="0"/>
                <a:cs typeface="Arial" panose="020B0604020202020204" pitchFamily="34" charset="0"/>
              </a:rPr>
              <a:t>SET IN ORDER (poner en orden)</a:t>
            </a:r>
          </a:p>
          <a:p>
            <a:pPr>
              <a:defRPr b="0" i="0"/>
            </a:pPr>
            <a:r>
              <a:rPr lang="58378" sz="1400" b="1" i="0" u="none" strike="noStrike">
                <a:solidFill>
                  <a:srgbClr val="000000"/>
                </a:solidFill>
                <a:latin typeface="Arial" panose="020B0604020202020204" pitchFamily="34" charset="0"/>
                <a:cs typeface="Arial" panose="020B0604020202020204" pitchFamily="34" charset="0"/>
              </a:rPr>
              <a:t>Implicaciones de seguridad:</a:t>
            </a:r>
          </a:p>
          <a:p>
            <a:pPr marL="171450" indent="-171450">
              <a:buClr>
                <a:srgbClr val="84BD00"/>
              </a:buClr>
              <a:buSzPct val="125000"/>
              <a:buFont typeface="Wingdings" panose="05000000000000000000" pitchFamily="2" charset="2"/>
              <a:buChar char="ü"/>
              <a:defRPr b="0" i="0"/>
            </a:pPr>
            <a:r>
              <a:rPr lang="58378" sz="1400" b="0" i="0" u="none" strike="noStrike">
                <a:solidFill>
                  <a:srgbClr val="000000"/>
                </a:solidFill>
                <a:latin typeface="Arial" panose="020B0604020202020204" pitchFamily="34" charset="0"/>
                <a:cs typeface="Arial" panose="020B0604020202020204" pitchFamily="34" charset="0"/>
              </a:rPr>
              <a:t>Es menos probable que un empleado agarre el artículo equivocado.</a:t>
            </a:r>
          </a:p>
          <a:p>
            <a:pPr marL="171450" indent="-171450">
              <a:buClr>
                <a:srgbClr val="84BD00"/>
              </a:buClr>
              <a:buSzPct val="125000"/>
              <a:buFont typeface="Wingdings" panose="05000000000000000000" pitchFamily="2" charset="2"/>
              <a:buChar char="ü"/>
              <a:defRPr b="0" i="0"/>
            </a:pPr>
            <a:r>
              <a:rPr lang="58378" sz="1400" b="0" i="0" u="none" strike="noStrike">
                <a:solidFill>
                  <a:srgbClr val="000000"/>
                </a:solidFill>
                <a:latin typeface="Arial" panose="020B0604020202020204" pitchFamily="34" charset="0"/>
                <a:cs typeface="Arial" panose="020B0604020202020204" pitchFamily="34" charset="0"/>
              </a:rPr>
              <a:t>El uso de los elementos incorrectos puede causar serios riesgos de seguridad.</a:t>
            </a:r>
          </a:p>
        </p:txBody>
      </p:sp>
      <p:sp>
        <p:nvSpPr>
          <p:cNvPr id="2" name="TextBox 1">
            <a:extLst>
              <a:ext uri="{FF2B5EF4-FFF2-40B4-BE49-F238E27FC236}">
                <a16:creationId xmlns:a16="http://schemas.microsoft.com/office/drawing/2014/main" id="{7102047C-D8E4-8762-1C3A-E7EF3F8E8F11}"/>
              </a:ext>
            </a:extLst>
          </p:cNvPr>
          <p:cNvSpPr txBox="1"/>
          <p:nvPr/>
        </p:nvSpPr>
        <p:spPr>
          <a:xfrm>
            <a:off x="276045" y="927827"/>
            <a:ext cx="11506018" cy="1006846"/>
          </a:xfrm>
          <a:prstGeom prst="rect">
            <a:avLst/>
          </a:prstGeom>
          <a:noFill/>
        </p:spPr>
        <p:txBody>
          <a:bodyPr wrap="square">
            <a:spAutoFit/>
          </a:bodyPr>
          <a:lstStyle/>
          <a:p>
            <a:pPr algn="l">
              <a:defRPr b="0" i="0"/>
            </a:pPr>
            <a:r>
              <a:rPr lang="58378" sz="2400" b="1">
                <a:solidFill>
                  <a:srgbClr val="0033A0"/>
                </a:solidFill>
                <a:latin typeface="Arial" panose="020B0604020202020204" pitchFamily="34" charset="0"/>
                <a:cs typeface="Arial" panose="020B0604020202020204" pitchFamily="34" charset="0"/>
              </a:rPr>
              <a:t>ORGANIZACIÓN DEL LUGAR DE TRABAJO – 5S</a:t>
            </a:r>
          </a:p>
          <a:p>
            <a:pPr algn="l">
              <a:buClr>
                <a:srgbClr val="84BD00"/>
              </a:buClr>
              <a:buSzPct val="125000"/>
              <a:defRPr b="0" i="0"/>
            </a:pPr>
            <a:r>
              <a:rPr lang="58378">
                <a:latin typeface="Arial" panose="020B0604020202020204" pitchFamily="34" charset="0"/>
                <a:cs typeface="Arial" panose="020B0604020202020204" pitchFamily="34" charset="0"/>
              </a:rPr>
              <a:t>El sistema 5S es un proceso de mejora continua para mejorar la productividad y aumentar la seguridad en el lugar de trabajo.</a:t>
            </a:r>
          </a:p>
        </p:txBody>
      </p:sp>
      <p:pic>
        <p:nvPicPr>
          <p:cNvPr id="6" name="Graphic 5">
            <a:extLst>
              <a:ext uri="{FF2B5EF4-FFF2-40B4-BE49-F238E27FC236}">
                <a16:creationId xmlns:a16="http://schemas.microsoft.com/office/drawing/2014/main" id="{7758A237-977A-4C3E-6727-EF238C0BB05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6036" y="1978075"/>
            <a:ext cx="728183" cy="669716"/>
          </a:xfrm>
          <a:prstGeom prst="rect">
            <a:avLst/>
          </a:prstGeom>
        </p:spPr>
      </p:pic>
      <p:pic>
        <p:nvPicPr>
          <p:cNvPr id="8" name="Graphic 7">
            <a:extLst>
              <a:ext uri="{FF2B5EF4-FFF2-40B4-BE49-F238E27FC236}">
                <a16:creationId xmlns:a16="http://schemas.microsoft.com/office/drawing/2014/main" id="{A21F97F6-C526-730B-A512-68E877E4291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1551" y="3707777"/>
            <a:ext cx="654798" cy="668440"/>
          </a:xfrm>
          <a:prstGeom prst="rect">
            <a:avLst/>
          </a:prstGeom>
        </p:spPr>
      </p:pic>
      <p:pic>
        <p:nvPicPr>
          <p:cNvPr id="10" name="Graphic 9">
            <a:extLst>
              <a:ext uri="{FF2B5EF4-FFF2-40B4-BE49-F238E27FC236}">
                <a16:creationId xmlns:a16="http://schemas.microsoft.com/office/drawing/2014/main" id="{6524E9F2-5456-0605-6458-D7906E3BC42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51551" y="4920886"/>
            <a:ext cx="659283" cy="668440"/>
          </a:xfrm>
          <a:prstGeom prst="rect">
            <a:avLst/>
          </a:prstGeom>
        </p:spPr>
      </p:pic>
      <p:pic>
        <p:nvPicPr>
          <p:cNvPr id="12" name="Graphic 11">
            <a:extLst>
              <a:ext uri="{FF2B5EF4-FFF2-40B4-BE49-F238E27FC236}">
                <a16:creationId xmlns:a16="http://schemas.microsoft.com/office/drawing/2014/main" id="{60C6215D-FEA5-724C-C887-095820C9BBE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554147" y="2380004"/>
            <a:ext cx="537740" cy="668440"/>
          </a:xfrm>
          <a:prstGeom prst="rect">
            <a:avLst/>
          </a:prstGeom>
        </p:spPr>
      </p:pic>
      <p:pic>
        <p:nvPicPr>
          <p:cNvPr id="14" name="Graphic 13">
            <a:extLst>
              <a:ext uri="{FF2B5EF4-FFF2-40B4-BE49-F238E27FC236}">
                <a16:creationId xmlns:a16="http://schemas.microsoft.com/office/drawing/2014/main" id="{6C9A937A-B358-6B4D-97CE-43D0AAA57E0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437996" y="4290382"/>
            <a:ext cx="770043" cy="668440"/>
          </a:xfrm>
          <a:prstGeom prst="rect">
            <a:avLst/>
          </a:prstGeom>
        </p:spPr>
      </p:pic>
      <p:sp>
        <p:nvSpPr>
          <p:cNvPr id="15" name="TextBox 14">
            <a:extLst>
              <a:ext uri="{FF2B5EF4-FFF2-40B4-BE49-F238E27FC236}">
                <a16:creationId xmlns:a16="http://schemas.microsoft.com/office/drawing/2014/main" id="{4CB3F1AC-90CB-FBBB-57ED-37504647410C}"/>
              </a:ext>
            </a:extLst>
          </p:cNvPr>
          <p:cNvSpPr txBox="1"/>
          <p:nvPr/>
        </p:nvSpPr>
        <p:spPr>
          <a:xfrm>
            <a:off x="1360158" y="1909063"/>
            <a:ext cx="4614514" cy="1647566"/>
          </a:xfrm>
          <a:prstGeom prst="rect">
            <a:avLst/>
          </a:prstGeom>
          <a:noFill/>
        </p:spPr>
        <p:txBody>
          <a:bodyPr wrap="square" rtlCol="0">
            <a:spAutoFit/>
          </a:bodyPr>
          <a:lstStyle/>
          <a:p>
            <a:pPr>
              <a:defRPr b="0" i="0"/>
            </a:pPr>
            <a:r>
              <a:rPr lang="58378" b="1">
                <a:solidFill>
                  <a:srgbClr val="84BD00"/>
                </a:solidFill>
                <a:latin typeface="Arial" panose="020B0604020202020204" pitchFamily="34" charset="0"/>
                <a:cs typeface="Arial" panose="020B0604020202020204" pitchFamily="34" charset="0"/>
              </a:rPr>
              <a:t>SORT (clasificar)</a:t>
            </a:r>
          </a:p>
          <a:p>
            <a:pPr>
              <a:defRPr b="0" i="0"/>
            </a:pPr>
            <a:r>
              <a:rPr lang="58378" sz="1400" b="1" i="0" u="none" strike="noStrike">
                <a:solidFill>
                  <a:srgbClr val="000000"/>
                </a:solidFill>
                <a:latin typeface="Arial" panose="020B0604020202020204" pitchFamily="34" charset="0"/>
                <a:cs typeface="Arial" panose="020B0604020202020204" pitchFamily="34" charset="0"/>
              </a:rPr>
              <a:t>Implicaciones de seguridad:</a:t>
            </a:r>
          </a:p>
          <a:p>
            <a:pPr marL="171450" indent="-171450">
              <a:buClr>
                <a:srgbClr val="84BD00"/>
              </a:buClr>
              <a:buSzPct val="125000"/>
              <a:buFont typeface="Wingdings" panose="05000000000000000000" pitchFamily="2" charset="2"/>
              <a:buChar char="ü"/>
              <a:defRPr b="0" i="0"/>
            </a:pPr>
            <a:r>
              <a:rPr lang="58378" sz="1400" b="0" i="0" u="none" strike="noStrike">
                <a:solidFill>
                  <a:srgbClr val="000000"/>
                </a:solidFill>
                <a:latin typeface="Arial" panose="020B0604020202020204" pitchFamily="34" charset="0"/>
                <a:cs typeface="Arial" panose="020B0604020202020204" pitchFamily="34" charset="0"/>
              </a:rPr>
              <a:t>Elimina obstáculos.</a:t>
            </a:r>
          </a:p>
          <a:p>
            <a:pPr marL="171450" indent="-171450">
              <a:buClr>
                <a:srgbClr val="84BD00"/>
              </a:buClr>
              <a:buSzPct val="125000"/>
              <a:buFont typeface="Wingdings" panose="05000000000000000000" pitchFamily="2" charset="2"/>
              <a:buChar char="ü"/>
              <a:defRPr b="0" i="0"/>
            </a:pPr>
            <a:r>
              <a:rPr lang="58378" sz="1400" b="0" i="0" u="none" strike="noStrike">
                <a:solidFill>
                  <a:srgbClr val="000000"/>
                </a:solidFill>
                <a:latin typeface="Arial" panose="020B0604020202020204" pitchFamily="34" charset="0"/>
                <a:cs typeface="Arial" panose="020B0604020202020204" pitchFamily="34" charset="0"/>
              </a:rPr>
              <a:t>Menos objetos con los que chocar o tropezar, que se incendien o causen otros tipos de daños. Un lugar de trabajo bien ordenado es un lugar de trabajo más seguro</a:t>
            </a:r>
            <a:r>
              <a:rPr lang="58378" sz="1200" b="0" i="0" u="none" strike="noStrike">
                <a:solidFill>
                  <a:srgbClr val="000000"/>
                </a:solidFill>
                <a:latin typeface="Arial" panose="020B0604020202020204" pitchFamily="34" charset="0"/>
                <a:cs typeface="Arial" panose="020B0604020202020204" pitchFamily="34" charset="0"/>
              </a:rPr>
              <a:t>.</a:t>
            </a:r>
          </a:p>
        </p:txBody>
      </p:sp>
      <p:sp>
        <p:nvSpPr>
          <p:cNvPr id="18" name="TextBox 17">
            <a:extLst>
              <a:ext uri="{FF2B5EF4-FFF2-40B4-BE49-F238E27FC236}">
                <a16:creationId xmlns:a16="http://schemas.microsoft.com/office/drawing/2014/main" id="{C818F5E7-3D1D-0A06-D068-2B14CF2C80E0}"/>
              </a:ext>
            </a:extLst>
          </p:cNvPr>
          <p:cNvSpPr txBox="1"/>
          <p:nvPr/>
        </p:nvSpPr>
        <p:spPr>
          <a:xfrm>
            <a:off x="1360158" y="4869127"/>
            <a:ext cx="4614514" cy="1433993"/>
          </a:xfrm>
          <a:prstGeom prst="rect">
            <a:avLst/>
          </a:prstGeom>
          <a:noFill/>
        </p:spPr>
        <p:txBody>
          <a:bodyPr wrap="square" rtlCol="0">
            <a:spAutoFit/>
          </a:bodyPr>
          <a:lstStyle/>
          <a:p>
            <a:pPr>
              <a:defRPr b="0" i="0"/>
            </a:pPr>
            <a:r>
              <a:rPr lang="58378" b="1">
                <a:solidFill>
                  <a:srgbClr val="84BD00"/>
                </a:solidFill>
                <a:latin typeface="Arial" panose="020B0604020202020204" pitchFamily="34" charset="0"/>
                <a:cs typeface="Arial" panose="020B0604020202020204" pitchFamily="34" charset="0"/>
              </a:rPr>
              <a:t>SHINE (brillar)</a:t>
            </a:r>
          </a:p>
          <a:p>
            <a:pPr>
              <a:defRPr b="0" i="0"/>
            </a:pPr>
            <a:r>
              <a:rPr lang="58378" sz="1400" b="1" i="0" u="none" strike="noStrike">
                <a:solidFill>
                  <a:srgbClr val="000000"/>
                </a:solidFill>
                <a:latin typeface="Arial" panose="020B0604020202020204" pitchFamily="34" charset="0"/>
                <a:cs typeface="Arial" panose="020B0604020202020204" pitchFamily="34" charset="0"/>
              </a:rPr>
              <a:t>Implicaciones de seguridad:</a:t>
            </a:r>
          </a:p>
          <a:p>
            <a:pPr marL="171450" indent="-171450">
              <a:buClr>
                <a:srgbClr val="84BD00"/>
              </a:buClr>
              <a:buSzPct val="125000"/>
              <a:buFont typeface="Wingdings" panose="05000000000000000000" pitchFamily="2" charset="2"/>
              <a:buChar char="ü"/>
              <a:defRPr b="0" i="0"/>
            </a:pPr>
            <a:r>
              <a:rPr lang="58378" sz="1400" b="0" i="0" u="none" strike="noStrike">
                <a:solidFill>
                  <a:srgbClr val="000000"/>
                </a:solidFill>
                <a:latin typeface="Arial" panose="020B0604020202020204" pitchFamily="34" charset="0"/>
                <a:cs typeface="Arial" panose="020B0604020202020204" pitchFamily="34" charset="0"/>
              </a:rPr>
              <a:t>Limpiar el polvo y el aceite elimina el riesgo de incendio.</a:t>
            </a:r>
          </a:p>
          <a:p>
            <a:pPr marL="171450" indent="-171450">
              <a:buClr>
                <a:srgbClr val="84BD00"/>
              </a:buClr>
              <a:buSzPct val="125000"/>
              <a:buFont typeface="Wingdings" panose="05000000000000000000" pitchFamily="2" charset="2"/>
              <a:buChar char="ü"/>
              <a:defRPr b="0" i="0"/>
            </a:pPr>
            <a:r>
              <a:rPr lang="58378" sz="1400" b="0" i="0" u="none" strike="noStrike">
                <a:solidFill>
                  <a:srgbClr val="000000"/>
                </a:solidFill>
                <a:latin typeface="Arial" panose="020B0604020202020204" pitchFamily="34" charset="0"/>
                <a:cs typeface="Arial" panose="020B0604020202020204" pitchFamily="34" charset="0"/>
              </a:rPr>
              <a:t>Limpiar los derrames reduce el riesgo de incidentes de resbalones y caídas.</a:t>
            </a:r>
          </a:p>
        </p:txBody>
      </p:sp>
      <p:sp>
        <p:nvSpPr>
          <p:cNvPr id="19" name="TextBox 18">
            <a:extLst>
              <a:ext uri="{FF2B5EF4-FFF2-40B4-BE49-F238E27FC236}">
                <a16:creationId xmlns:a16="http://schemas.microsoft.com/office/drawing/2014/main" id="{B58C1542-8674-8504-AF63-5755CA28C0E3}"/>
              </a:ext>
            </a:extLst>
          </p:cNvPr>
          <p:cNvSpPr txBox="1"/>
          <p:nvPr/>
        </p:nvSpPr>
        <p:spPr>
          <a:xfrm>
            <a:off x="7154081" y="2380004"/>
            <a:ext cx="4614514" cy="1861139"/>
          </a:xfrm>
          <a:prstGeom prst="rect">
            <a:avLst/>
          </a:prstGeom>
          <a:noFill/>
        </p:spPr>
        <p:txBody>
          <a:bodyPr wrap="square" rtlCol="0">
            <a:spAutoFit/>
          </a:bodyPr>
          <a:lstStyle/>
          <a:p>
            <a:pPr>
              <a:defRPr b="0" i="0"/>
            </a:pPr>
            <a:r>
              <a:rPr lang="58378" b="1">
                <a:solidFill>
                  <a:srgbClr val="84BD00"/>
                </a:solidFill>
                <a:latin typeface="Arial" panose="020B0604020202020204" pitchFamily="34" charset="0"/>
                <a:cs typeface="Arial" panose="020B0604020202020204" pitchFamily="34" charset="0"/>
              </a:rPr>
              <a:t>STANDARDIZE (estandarizar)</a:t>
            </a:r>
          </a:p>
          <a:p>
            <a:pPr>
              <a:defRPr b="0" i="0"/>
            </a:pPr>
            <a:r>
              <a:rPr lang="58378" sz="1400" b="1" i="0" u="none" strike="noStrike">
                <a:solidFill>
                  <a:srgbClr val="000000"/>
                </a:solidFill>
                <a:latin typeface="Arial" panose="020B0604020202020204" pitchFamily="34" charset="0"/>
                <a:cs typeface="Arial" panose="020B0604020202020204" pitchFamily="34" charset="0"/>
              </a:rPr>
              <a:t>Implicaciones de seguridad:</a:t>
            </a:r>
          </a:p>
          <a:p>
            <a:pPr marL="171450" indent="-171450">
              <a:buClr>
                <a:srgbClr val="84BD00"/>
              </a:buClr>
              <a:buSzPct val="125000"/>
              <a:buFont typeface="Wingdings" panose="05000000000000000000" pitchFamily="2" charset="2"/>
              <a:buChar char="ü"/>
              <a:defRPr b="0" i="0"/>
            </a:pPr>
            <a:r>
              <a:rPr lang="58378" sz="1400" b="0" i="0" u="none" strike="noStrike">
                <a:solidFill>
                  <a:srgbClr val="000000"/>
                </a:solidFill>
                <a:latin typeface="Arial" panose="020B0604020202020204" pitchFamily="34" charset="0"/>
                <a:cs typeface="Arial" panose="020B0604020202020204" pitchFamily="34" charset="0"/>
              </a:rPr>
              <a:t>Reduce el riesgo de mal funcionamiento, accidentes y otros problemas de seguridad.</a:t>
            </a:r>
          </a:p>
          <a:p>
            <a:pPr marL="171450" indent="-171450">
              <a:buClr>
                <a:srgbClr val="84BD00"/>
              </a:buClr>
              <a:buSzPct val="125000"/>
              <a:buFont typeface="Wingdings" panose="05000000000000000000" pitchFamily="2" charset="2"/>
              <a:buChar char="ü"/>
              <a:defRPr b="0" i="0"/>
            </a:pPr>
            <a:r>
              <a:rPr lang="58378" sz="1400" b="0" i="0" u="none" strike="noStrike">
                <a:solidFill>
                  <a:srgbClr val="000000"/>
                </a:solidFill>
                <a:latin typeface="Arial" panose="020B0604020202020204" pitchFamily="34" charset="0"/>
                <a:cs typeface="Arial" panose="020B0604020202020204" pitchFamily="34" charset="0"/>
              </a:rPr>
              <a:t>Los lugares de trabajo que siguen procesos estándar han demostrado ser entornos más seguros.</a:t>
            </a:r>
          </a:p>
          <a:p>
            <a:pPr marL="171450" indent="-171450">
              <a:buClr>
                <a:srgbClr val="84BD00"/>
              </a:buClr>
              <a:buSzPct val="125000"/>
              <a:buFont typeface="Wingdings" panose="05000000000000000000" pitchFamily="2" charset="2"/>
              <a:buChar char="ü"/>
              <a:defRPr b="0" i="0"/>
            </a:pPr>
            <a:r>
              <a:rPr lang="58378" sz="1400" b="0" i="0" u="none" strike="noStrike">
                <a:solidFill>
                  <a:srgbClr val="000000"/>
                </a:solidFill>
                <a:latin typeface="Arial" panose="020B0604020202020204" pitchFamily="34" charset="0"/>
                <a:cs typeface="Arial" panose="020B0604020202020204" pitchFamily="34" charset="0"/>
              </a:rPr>
              <a:t>Mayores expectativas en el lugar de trabajo para los nuevos empleados.</a:t>
            </a:r>
          </a:p>
        </p:txBody>
      </p:sp>
      <p:sp>
        <p:nvSpPr>
          <p:cNvPr id="20" name="TextBox 19">
            <a:extLst>
              <a:ext uri="{FF2B5EF4-FFF2-40B4-BE49-F238E27FC236}">
                <a16:creationId xmlns:a16="http://schemas.microsoft.com/office/drawing/2014/main" id="{99FFBF82-DD55-FCD2-6CCF-35EE4D44FFF4}"/>
              </a:ext>
            </a:extLst>
          </p:cNvPr>
          <p:cNvSpPr txBox="1"/>
          <p:nvPr/>
        </p:nvSpPr>
        <p:spPr>
          <a:xfrm>
            <a:off x="7154081" y="4290382"/>
            <a:ext cx="4614514" cy="1433993"/>
          </a:xfrm>
          <a:prstGeom prst="rect">
            <a:avLst/>
          </a:prstGeom>
          <a:noFill/>
        </p:spPr>
        <p:txBody>
          <a:bodyPr wrap="square" rtlCol="0">
            <a:spAutoFit/>
          </a:bodyPr>
          <a:lstStyle/>
          <a:p>
            <a:pPr>
              <a:defRPr b="0" i="0"/>
            </a:pPr>
            <a:r>
              <a:rPr lang="58378" b="1">
                <a:solidFill>
                  <a:srgbClr val="84BD00"/>
                </a:solidFill>
                <a:latin typeface="Arial" panose="020B0604020202020204" pitchFamily="34" charset="0"/>
                <a:cs typeface="Arial" panose="020B0604020202020204" pitchFamily="34" charset="0"/>
              </a:rPr>
              <a:t>SUSTAIN (sostener)</a:t>
            </a:r>
          </a:p>
          <a:p>
            <a:pPr>
              <a:defRPr b="0" i="0"/>
            </a:pPr>
            <a:r>
              <a:rPr lang="58378" sz="1400" b="1" i="0" u="none" strike="noStrike">
                <a:solidFill>
                  <a:srgbClr val="000000"/>
                </a:solidFill>
                <a:latin typeface="Arial" panose="020B0604020202020204" pitchFamily="34" charset="0"/>
                <a:cs typeface="Arial" panose="020B0604020202020204" pitchFamily="34" charset="0"/>
              </a:rPr>
              <a:t>Implicaciones de seguridad:</a:t>
            </a:r>
          </a:p>
          <a:p>
            <a:pPr marL="171450" indent="-171450">
              <a:buClr>
                <a:srgbClr val="84BD00"/>
              </a:buClr>
              <a:buSzPct val="125000"/>
              <a:buFont typeface="Wingdings" panose="05000000000000000000" pitchFamily="2" charset="2"/>
              <a:buChar char="ü"/>
              <a:defRPr b="0" i="0"/>
            </a:pPr>
            <a:r>
              <a:rPr lang="58378" sz="1400" b="0" i="0" u="none" strike="noStrike">
                <a:solidFill>
                  <a:srgbClr val="000000"/>
                </a:solidFill>
                <a:latin typeface="Arial" panose="020B0604020202020204" pitchFamily="34" charset="0"/>
                <a:cs typeface="Arial" panose="020B0604020202020204" pitchFamily="34" charset="0"/>
              </a:rPr>
              <a:t>Cuanto más tiempo se siga y mejore la metodología 5S, más segura será la instalación.</a:t>
            </a:r>
          </a:p>
          <a:p>
            <a:pPr marL="171450" indent="-171450">
              <a:buClr>
                <a:srgbClr val="84BD00"/>
              </a:buClr>
              <a:buSzPct val="125000"/>
              <a:buFont typeface="Wingdings" panose="05000000000000000000" pitchFamily="2" charset="2"/>
              <a:buChar char="ü"/>
              <a:defRPr b="0" i="0"/>
            </a:pPr>
            <a:r>
              <a:rPr lang="58378" sz="1400" b="0" i="0" u="none" strike="noStrike">
                <a:solidFill>
                  <a:srgbClr val="000000"/>
                </a:solidFill>
                <a:latin typeface="Arial" panose="020B0604020202020204" pitchFamily="34" charset="0"/>
                <a:cs typeface="Arial" panose="020B0604020202020204" pitchFamily="34" charset="0"/>
              </a:rPr>
              <a:t>Una planta con un esfuerzo sostenido será mucho más segura.</a:t>
            </a:r>
          </a:p>
        </p:txBody>
      </p:sp>
    </p:spTree>
    <p:extLst>
      <p:ext uri="{BB962C8B-B14F-4D97-AF65-F5344CB8AC3E}">
        <p14:creationId xmlns:p14="http://schemas.microsoft.com/office/powerpoint/2010/main" val="354917597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BAC1D03-7194-0721-AF15-6077EDE5388F}"/>
              </a:ext>
            </a:extLst>
          </p:cNvPr>
          <p:cNvSpPr txBox="1"/>
          <p:nvPr/>
        </p:nvSpPr>
        <p:spPr>
          <a:xfrm>
            <a:off x="424405" y="1048598"/>
            <a:ext cx="6382431" cy="4256213"/>
          </a:xfrm>
          <a:prstGeom prst="rect">
            <a:avLst/>
          </a:prstGeom>
          <a:noFill/>
        </p:spPr>
        <p:txBody>
          <a:bodyPr wrap="square">
            <a:spAutoFit/>
          </a:bodyPr>
          <a:lstStyle/>
          <a:p>
            <a:pPr algn="l">
              <a:defRPr b="0" i="0"/>
            </a:pPr>
            <a:r>
              <a:rPr lang="58378" sz="2400" b="1">
                <a:solidFill>
                  <a:srgbClr val="0033A0"/>
                </a:solidFill>
                <a:latin typeface="Arial" panose="020B0604020202020204" pitchFamily="34" charset="0"/>
                <a:cs typeface="Arial" panose="020B0604020202020204" pitchFamily="34" charset="0"/>
              </a:rPr>
              <a:t>ORGANIZACIÓN DEL LUGAR DE TRABAJO – 5S</a:t>
            </a:r>
          </a:p>
          <a:p>
            <a:pPr algn="l"/>
            <a:endParaRPr lang="en-US">
              <a:latin typeface="Arial" panose="020B0604020202020204" pitchFamily="34" charset="0"/>
              <a:cs typeface="Arial" panose="020B0604020202020204" pitchFamily="34" charset="0"/>
            </a:endParaRPr>
          </a:p>
          <a:p>
            <a:pPr algn="l">
              <a:lnSpc>
                <a:spcPct val="150000"/>
              </a:lnSpc>
              <a:buClr>
                <a:srgbClr val="84BD00"/>
              </a:buClr>
              <a:buSzPct val="125000"/>
              <a:defRPr b="0" i="0"/>
            </a:pPr>
            <a:r>
              <a:rPr lang="58378" b="1">
                <a:latin typeface="Arial" panose="020B0604020202020204" pitchFamily="34" charset="0"/>
                <a:cs typeface="Arial" panose="020B0604020202020204" pitchFamily="34" charset="0"/>
              </a:rPr>
              <a:t>Beneficios de un espacio de trabajo organizado:</a:t>
            </a:r>
          </a:p>
          <a:p>
            <a:pPr marL="285750" indent="-285750" algn="l">
              <a:lnSpc>
                <a:spcPct val="150000"/>
              </a:lnSpc>
              <a:buClr>
                <a:srgbClr val="84BD00"/>
              </a:buClr>
              <a:buSzPct val="125000"/>
              <a:buFont typeface="Wingdings" panose="05000000000000000000" pitchFamily="2" charset="2"/>
              <a:buChar char="ü"/>
              <a:defRPr b="0" i="0"/>
            </a:pPr>
            <a:r>
              <a:rPr lang="58378" b="1">
                <a:solidFill>
                  <a:srgbClr val="84BD00"/>
                </a:solidFill>
                <a:latin typeface="Arial" panose="020B0604020202020204" pitchFamily="34" charset="0"/>
                <a:cs typeface="Arial" panose="020B0604020202020204" pitchFamily="34" charset="0"/>
              </a:rPr>
              <a:t>Reduce el riesgo de accidentes</a:t>
            </a:r>
          </a:p>
          <a:p>
            <a:pPr marL="285750" indent="-285750" algn="l">
              <a:lnSpc>
                <a:spcPct val="150000"/>
              </a:lnSpc>
              <a:buClr>
                <a:srgbClr val="84BD00"/>
              </a:buClr>
              <a:buSzPct val="125000"/>
              <a:buFont typeface="Wingdings" panose="05000000000000000000" pitchFamily="2" charset="2"/>
              <a:buChar char="ü"/>
              <a:defRPr b="0" i="0"/>
            </a:pPr>
            <a:r>
              <a:rPr lang="58378">
                <a:latin typeface="Arial" panose="020B0604020202020204" pitchFamily="34" charset="0"/>
                <a:cs typeface="Arial" panose="020B0604020202020204" pitchFamily="34" charset="0"/>
              </a:rPr>
              <a:t>Mejor uso del tiempo</a:t>
            </a:r>
          </a:p>
          <a:p>
            <a:pPr marL="285750" indent="-285750" algn="l">
              <a:lnSpc>
                <a:spcPct val="150000"/>
              </a:lnSpc>
              <a:buClr>
                <a:srgbClr val="84BD00"/>
              </a:buClr>
              <a:buSzPct val="125000"/>
              <a:buFont typeface="Wingdings" panose="05000000000000000000" pitchFamily="2" charset="2"/>
              <a:buChar char="ü"/>
              <a:defRPr b="0" i="0"/>
            </a:pPr>
            <a:r>
              <a:rPr lang="58378">
                <a:latin typeface="Arial" panose="020B0604020202020204" pitchFamily="34" charset="0"/>
                <a:cs typeface="Arial" panose="020B0604020202020204" pitchFamily="34" charset="0"/>
              </a:rPr>
              <a:t>Menos espacio desperdiciado</a:t>
            </a:r>
          </a:p>
          <a:p>
            <a:pPr marL="285750" indent="-285750" algn="l">
              <a:lnSpc>
                <a:spcPct val="150000"/>
              </a:lnSpc>
              <a:buClr>
                <a:srgbClr val="84BD00"/>
              </a:buClr>
              <a:buSzPct val="125000"/>
              <a:buFont typeface="Wingdings" panose="05000000000000000000" pitchFamily="2" charset="2"/>
              <a:buChar char="ü"/>
              <a:defRPr b="0" i="0"/>
            </a:pPr>
            <a:r>
              <a:rPr lang="58378">
                <a:latin typeface="Arial" panose="020B0604020202020204" pitchFamily="34" charset="0"/>
                <a:cs typeface="Arial" panose="020B0604020202020204" pitchFamily="34" charset="0"/>
              </a:rPr>
              <a:t>Reducción del tiempo de inactividad del equipo</a:t>
            </a:r>
          </a:p>
          <a:p>
            <a:pPr marL="285750" indent="-285750" algn="l">
              <a:lnSpc>
                <a:spcPct val="150000"/>
              </a:lnSpc>
              <a:buClr>
                <a:srgbClr val="84BD00"/>
              </a:buClr>
              <a:buSzPct val="125000"/>
              <a:buFont typeface="Wingdings" panose="05000000000000000000" pitchFamily="2" charset="2"/>
              <a:buChar char="ü"/>
              <a:defRPr b="0" i="0"/>
            </a:pPr>
            <a:r>
              <a:rPr lang="58378">
                <a:latin typeface="Arial" panose="020B0604020202020204" pitchFamily="34" charset="0"/>
                <a:cs typeface="Arial" panose="020B0604020202020204" pitchFamily="34" charset="0"/>
              </a:rPr>
              <a:t>Consistencia y calidad mejoradas</a:t>
            </a:r>
          </a:p>
          <a:p>
            <a:pPr marL="285750" indent="-285750" algn="l">
              <a:lnSpc>
                <a:spcPct val="150000"/>
              </a:lnSpc>
              <a:buClr>
                <a:srgbClr val="84BD00"/>
              </a:buClr>
              <a:buSzPct val="125000"/>
              <a:buFont typeface="Wingdings" panose="05000000000000000000" pitchFamily="2" charset="2"/>
              <a:buChar char="ü"/>
              <a:defRPr b="0" i="0"/>
            </a:pPr>
            <a:r>
              <a:rPr lang="58378">
                <a:latin typeface="Arial" panose="020B0604020202020204" pitchFamily="34" charset="0"/>
                <a:cs typeface="Arial" panose="020B0604020202020204" pitchFamily="34" charset="0"/>
              </a:rPr>
              <a:t>Aumento de la moral</a:t>
            </a:r>
          </a:p>
          <a:p>
            <a:pPr algn="l">
              <a:buClr>
                <a:srgbClr val="84BD00"/>
              </a:buClr>
              <a:buSzPct val="125000"/>
            </a:pPr>
            <a:endParaRPr lang="en-US">
              <a:latin typeface="Arial" panose="020B0604020202020204" pitchFamily="34" charset="0"/>
              <a:cs typeface="Arial" panose="020B0604020202020204" pitchFamily="34" charset="0"/>
            </a:endParaRPr>
          </a:p>
        </p:txBody>
      </p:sp>
      <p:graphicFrame>
        <p:nvGraphicFramePr>
          <p:cNvPr id="7" name="Chart 6">
            <a:extLst>
              <a:ext uri="{FF2B5EF4-FFF2-40B4-BE49-F238E27FC236}">
                <a16:creationId xmlns:a16="http://schemas.microsoft.com/office/drawing/2014/main" id="{2A404A72-613C-7C77-9817-870B8352FBFB}"/>
              </a:ext>
            </a:extLst>
          </p:cNvPr>
          <p:cNvGraphicFramePr/>
          <p:nvPr>
            <p:extLst>
              <p:ext uri="{D42A27DB-BD31-4B8C-83A1-F6EECF244321}">
                <p14:modId xmlns:p14="http://schemas.microsoft.com/office/powerpoint/2010/main" val="618816370"/>
              </p:ext>
            </p:extLst>
          </p:nvPr>
        </p:nvGraphicFramePr>
        <p:xfrm>
          <a:off x="6477824" y="1820744"/>
          <a:ext cx="4922949" cy="3482244"/>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74C0967F-AAFD-CAF6-FEE6-70FAC5D0E3ED}"/>
              </a:ext>
            </a:extLst>
          </p:cNvPr>
          <p:cNvSpPr txBox="1"/>
          <p:nvPr/>
        </p:nvSpPr>
        <p:spPr>
          <a:xfrm>
            <a:off x="6280571" y="5506788"/>
            <a:ext cx="5317456" cy="884804"/>
          </a:xfrm>
          <a:prstGeom prst="rect">
            <a:avLst/>
          </a:prstGeom>
          <a:noFill/>
        </p:spPr>
        <p:txBody>
          <a:bodyPr wrap="square">
            <a:spAutoFit/>
          </a:bodyPr>
          <a:lstStyle>
            <a:defPPr>
              <a:defRPr lang="en-US"/>
            </a:defPPr>
            <a:lvl1pPr algn="ctr">
              <a:defRPr sz="1600" b="0" i="0" u="none" strike="noStrike" spc="0" baseline="0">
                <a:solidFill>
                  <a:prstClr val="black">
                    <a:lumMod val="65000"/>
                    <a:lumOff val="35000"/>
                  </a:prstClr>
                </a:solidFill>
                <a:latin typeface="Arial" panose="020B0604020202020204" pitchFamily="34" charset="0"/>
                <a:cs typeface="Arial" panose="020B0604020202020204" pitchFamily="34" charset="0"/>
              </a:defRPr>
            </a:lvl1pPr>
          </a:lstStyle>
          <a:p>
            <a:pPr>
              <a:defRPr b="0" i="0"/>
            </a:pPr>
            <a:r>
              <a:rPr lang="58378" sz="1300"/>
              <a:t>Aproximadamente el 42% de las lesiones en 2022 ocurrieron en categorías donde la seguridad se mejora a través de la organización del lugar de trabajo.</a:t>
            </a:r>
          </a:p>
          <a:p>
            <a:endParaRPr lang="en-US" sz="1300"/>
          </a:p>
        </p:txBody>
      </p:sp>
      <p:sp>
        <p:nvSpPr>
          <p:cNvPr id="11" name="TextBox 10">
            <a:extLst>
              <a:ext uri="{FF2B5EF4-FFF2-40B4-BE49-F238E27FC236}">
                <a16:creationId xmlns:a16="http://schemas.microsoft.com/office/drawing/2014/main" id="{4AE93960-CF78-12BC-DC96-DB52DDFC4384}"/>
              </a:ext>
            </a:extLst>
          </p:cNvPr>
          <p:cNvSpPr txBox="1"/>
          <p:nvPr/>
        </p:nvSpPr>
        <p:spPr>
          <a:xfrm>
            <a:off x="7475286" y="1365791"/>
            <a:ext cx="2928021" cy="579699"/>
          </a:xfrm>
          <a:prstGeom prst="rect">
            <a:avLst/>
          </a:prstGeom>
          <a:noFill/>
        </p:spPr>
        <p:txBody>
          <a:bodyPr wrap="square">
            <a:spAutoFit/>
          </a:bodyPr>
          <a:lstStyle/>
          <a:p>
            <a:pPr algn="ctr" rtl="0">
              <a:defRPr sz="1862" b="0" i="0" u="none" strike="noStrike" kern="1200" spc="0" baseline="0">
                <a:solidFill>
                  <a:prstClr val="black">
                    <a:lumMod val="65000"/>
                    <a:lumOff val="35000"/>
                  </a:prstClr>
                </a:solidFill>
                <a:latin typeface="Arial" panose="020B0604020202020204" pitchFamily="34" charset="0"/>
                <a:ea typeface="+mn-ea"/>
                <a:cs typeface="Arial" panose="020B0604020202020204" pitchFamily="34" charset="0"/>
              </a:defRPr>
            </a:pPr>
            <a:r>
              <a:rPr lang="58378" sz="1600"/>
              <a:t>Categorías de lesiones de 2022</a:t>
            </a:r>
          </a:p>
        </p:txBody>
      </p:sp>
    </p:spTree>
    <p:extLst>
      <p:ext uri="{BB962C8B-B14F-4D97-AF65-F5344CB8AC3E}">
        <p14:creationId xmlns:p14="http://schemas.microsoft.com/office/powerpoint/2010/main" val="387277046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0878BA-53DA-9CAB-1C07-38BEE5C33854}"/>
              </a:ext>
            </a:extLst>
          </p:cNvPr>
          <p:cNvPicPr>
            <a:picLocks noChangeAspect="1"/>
          </p:cNvPicPr>
          <p:nvPr/>
        </p:nvPicPr>
        <p:blipFill>
          <a:blip r:embed="rId3">
            <a:extLst>
              <a:ext uri="{28A0092B-C50C-407E-A947-70E740481C1C}">
                <a14:useLocalDpi xmlns:a14="http://schemas.microsoft.com/office/drawing/2010/main" val="0"/>
              </a:ext>
            </a:extLst>
          </a:blip>
          <a:srcRect t="42850" b="12233"/>
          <a:stretch>
            <a:fillRect/>
          </a:stretch>
        </p:blipFill>
        <p:spPr>
          <a:xfrm>
            <a:off x="0" y="983226"/>
            <a:ext cx="12192000" cy="5250426"/>
          </a:xfrm>
          <a:prstGeom prst="rect">
            <a:avLst/>
          </a:prstGeom>
        </p:spPr>
      </p:pic>
      <p:sp>
        <p:nvSpPr>
          <p:cNvPr id="5" name="Rectangle 4">
            <a:extLst>
              <a:ext uri="{FF2B5EF4-FFF2-40B4-BE49-F238E27FC236}">
                <a16:creationId xmlns:a16="http://schemas.microsoft.com/office/drawing/2014/main" id="{3942E88E-C5F9-0EF4-AE96-4A4A81D8E920}"/>
              </a:ext>
            </a:extLst>
          </p:cNvPr>
          <p:cNvSpPr/>
          <p:nvPr/>
        </p:nvSpPr>
        <p:spPr>
          <a:xfrm rot="5400000" flipH="1">
            <a:off x="3564193" y="-2394155"/>
            <a:ext cx="5063613" cy="12192000"/>
          </a:xfrm>
          <a:prstGeom prst="rect">
            <a:avLst/>
          </a:prstGeom>
          <a:gradFill>
            <a:gsLst>
              <a:gs pos="5700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03B54E1-F532-B372-5E68-E92A00B986AF}"/>
              </a:ext>
            </a:extLst>
          </p:cNvPr>
          <p:cNvSpPr txBox="1"/>
          <p:nvPr/>
        </p:nvSpPr>
        <p:spPr>
          <a:xfrm>
            <a:off x="798395" y="1427964"/>
            <a:ext cx="10595208" cy="1189909"/>
          </a:xfrm>
          <a:prstGeom prst="rect">
            <a:avLst/>
          </a:prstGeom>
          <a:noFill/>
        </p:spPr>
        <p:txBody>
          <a:bodyPr wrap="square">
            <a:spAutoFit/>
          </a:bodyPr>
          <a:lstStyle/>
          <a:p>
            <a:pPr algn="ctr">
              <a:buClr>
                <a:srgbClr val="84BD00"/>
              </a:buClr>
              <a:buSzPct val="125000"/>
              <a:defRPr b="0" i="0"/>
            </a:pPr>
            <a:r>
              <a:rPr lang="58378" sz="3600" b="1">
                <a:solidFill>
                  <a:srgbClr val="0033A0"/>
                </a:solidFill>
                <a:latin typeface="Arial" panose="020B0604020202020204" pitchFamily="34" charset="0"/>
                <a:cs typeface="Arial" panose="020B0604020202020204" pitchFamily="34" charset="0"/>
              </a:rPr>
              <a:t>Liderazgo en seguridad:</a:t>
            </a:r>
            <a:br>
              <a:rPr lang="58378" sz="3600" b="1">
                <a:solidFill>
                  <a:srgbClr val="0033A0"/>
                </a:solidFill>
                <a:latin typeface="Arial" panose="020B0604020202020204" pitchFamily="34" charset="0"/>
                <a:cs typeface="Arial" panose="020B0604020202020204" pitchFamily="34" charset="0"/>
              </a:rPr>
            </a:br>
            <a:r>
              <a:rPr lang="58378" sz="3600" b="1">
                <a:solidFill>
                  <a:srgbClr val="0033A0"/>
                </a:solidFill>
                <a:latin typeface="Arial" panose="020B0604020202020204" pitchFamily="34" charset="0"/>
                <a:cs typeface="Arial" panose="020B0604020202020204" pitchFamily="34" charset="0"/>
              </a:rPr>
              <a:t>Todo el mundo tiene un papel que desempeñar. </a:t>
            </a:r>
          </a:p>
        </p:txBody>
      </p:sp>
      <p:cxnSp>
        <p:nvCxnSpPr>
          <p:cNvPr id="6" name="Straight Connector 5">
            <a:extLst>
              <a:ext uri="{FF2B5EF4-FFF2-40B4-BE49-F238E27FC236}">
                <a16:creationId xmlns:a16="http://schemas.microsoft.com/office/drawing/2014/main" id="{E4349C27-1D9D-6381-0408-665636A2C893}"/>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634851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F1C288D-34D4-5DA9-FB29-7E70902E5646}"/>
              </a:ext>
            </a:extLst>
          </p:cNvPr>
          <p:cNvPicPr>
            <a:picLocks noChangeAspect="1"/>
          </p:cNvPicPr>
          <p:nvPr/>
        </p:nvPicPr>
        <p:blipFill>
          <a:blip r:embed="rId3">
            <a:extLst>
              <a:ext uri="{28A0092B-C50C-407E-A947-70E740481C1C}">
                <a14:useLocalDpi xmlns:a14="http://schemas.microsoft.com/office/drawing/2010/main"/>
              </a:ext>
            </a:extLst>
          </a:blip>
          <a:srcRect l="19891"/>
          <a:stretch>
            <a:fillRect/>
          </a:stretch>
        </p:blipFill>
        <p:spPr>
          <a:xfrm>
            <a:off x="7797288" y="923924"/>
            <a:ext cx="4395019" cy="5312812"/>
          </a:xfrm>
          <a:prstGeom prst="rect">
            <a:avLst/>
          </a:prstGeom>
        </p:spPr>
      </p:pic>
      <p:sp>
        <p:nvSpPr>
          <p:cNvPr id="4" name="Rectangle 3">
            <a:extLst>
              <a:ext uri="{FF2B5EF4-FFF2-40B4-BE49-F238E27FC236}">
                <a16:creationId xmlns:a16="http://schemas.microsoft.com/office/drawing/2014/main" id="{AA57F711-F4B5-96E0-E91D-872BFD0EA743}"/>
              </a:ext>
            </a:extLst>
          </p:cNvPr>
          <p:cNvSpPr/>
          <p:nvPr/>
        </p:nvSpPr>
        <p:spPr>
          <a:xfrm flipH="1">
            <a:off x="7797288" y="923925"/>
            <a:ext cx="2743200" cy="5312812"/>
          </a:xfrm>
          <a:prstGeom prst="rect">
            <a:avLst/>
          </a:prstGeom>
          <a:gradFill>
            <a:gsLst>
              <a:gs pos="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3A0797A-1734-993F-2CFA-4F09CD7B7CC2}"/>
              </a:ext>
            </a:extLst>
          </p:cNvPr>
          <p:cNvSpPr txBox="1"/>
          <p:nvPr/>
        </p:nvSpPr>
        <p:spPr>
          <a:xfrm>
            <a:off x="593919" y="1132112"/>
            <a:ext cx="7739629" cy="4561317"/>
          </a:xfrm>
          <a:prstGeom prst="rect">
            <a:avLst/>
          </a:prstGeom>
          <a:noFill/>
        </p:spPr>
        <p:txBody>
          <a:bodyPr wrap="square">
            <a:spAutoFit/>
          </a:bodyPr>
          <a:lstStyle/>
          <a:p>
            <a:pPr algn="l">
              <a:defRPr b="0" i="0"/>
            </a:pPr>
            <a:r>
              <a:rPr lang="58378" sz="2400" b="1">
                <a:solidFill>
                  <a:srgbClr val="0033A0"/>
                </a:solidFill>
                <a:latin typeface="Arial" panose="020B0604020202020204" pitchFamily="34" charset="0"/>
                <a:cs typeface="Arial" panose="020B0604020202020204" pitchFamily="34" charset="0"/>
              </a:rPr>
              <a:t>¿QUÉ ES EL LIDERAZGO EN SEGURIDAD?</a:t>
            </a:r>
            <a:endParaRPr lang="en-US">
              <a:latin typeface="Arial" panose="020B0604020202020204" pitchFamily="34" charset="0"/>
              <a:cs typeface="Arial" panose="020B0604020202020204" pitchFamily="34" charset="0"/>
            </a:endParaRP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defRPr b="0" i="0"/>
            </a:pPr>
            <a:r>
              <a:rPr lang="58378">
                <a:latin typeface="Arial" panose="020B0604020202020204" pitchFamily="34" charset="0"/>
                <a:cs typeface="Arial" panose="020B0604020202020204" pitchFamily="34" charset="0"/>
              </a:rPr>
              <a:t>El liderazgo en seguridad no tiene que ser una persona en un papel de liderazgo.</a:t>
            </a:r>
          </a:p>
          <a:p>
            <a:pPr algn="l">
              <a:buClr>
                <a:srgbClr val="84BD00"/>
              </a:buClr>
              <a:buSzPct val="125000"/>
            </a:pPr>
            <a:endParaRPr lang="en-US">
              <a:latin typeface="Arial" panose="020B0604020202020204" pitchFamily="34" charset="0"/>
              <a:cs typeface="Arial" panose="020B0604020202020204" pitchFamily="34" charset="0"/>
            </a:endParaRPr>
          </a:p>
          <a:p>
            <a:pPr algn="l">
              <a:spcAft>
                <a:spcPts val="600"/>
              </a:spcAft>
              <a:buClr>
                <a:srgbClr val="84BD00"/>
              </a:buClr>
              <a:buSzPct val="125000"/>
              <a:defRPr b="0" i="0"/>
            </a:pPr>
            <a:r>
              <a:rPr lang="58378" b="1">
                <a:latin typeface="Arial" panose="020B0604020202020204" pitchFamily="34" charset="0"/>
                <a:cs typeface="Arial" panose="020B0604020202020204" pitchFamily="34" charset="0"/>
              </a:rPr>
              <a:t>Los líderes de seguridad:</a:t>
            </a:r>
          </a:p>
          <a:p>
            <a:pPr marL="285750" indent="-285750" algn="l">
              <a:spcAft>
                <a:spcPts val="600"/>
              </a:spcAft>
              <a:buClr>
                <a:srgbClr val="84BD00"/>
              </a:buClr>
              <a:buSzPct val="125000"/>
              <a:buFont typeface="Wingdings" panose="05000000000000000000" pitchFamily="2" charset="2"/>
              <a:buChar char="ü"/>
              <a:defRPr b="0" i="0"/>
            </a:pPr>
            <a:r>
              <a:rPr lang="58378" b="1">
                <a:solidFill>
                  <a:srgbClr val="84BD00"/>
                </a:solidFill>
                <a:latin typeface="Arial" panose="020B0604020202020204" pitchFamily="34" charset="0"/>
                <a:cs typeface="Arial" panose="020B0604020202020204" pitchFamily="34" charset="0"/>
              </a:rPr>
              <a:t>Exhiben</a:t>
            </a:r>
            <a:r>
              <a:rPr lang="58378">
                <a:latin typeface="Arial" panose="020B0604020202020204" pitchFamily="34" charset="0"/>
                <a:cs typeface="Arial" panose="020B0604020202020204" pitchFamily="34" charset="0"/>
              </a:rPr>
              <a:t> comportamientos de seguridad personal</a:t>
            </a:r>
          </a:p>
          <a:p>
            <a:pPr marL="285750" indent="-285750" algn="l">
              <a:spcAft>
                <a:spcPts val="600"/>
              </a:spcAft>
              <a:buClr>
                <a:srgbClr val="84BD00"/>
              </a:buClr>
              <a:buSzPct val="125000"/>
              <a:buFont typeface="Wingdings" panose="05000000000000000000" pitchFamily="2" charset="2"/>
              <a:buChar char="ü"/>
              <a:defRPr b="0" i="0"/>
            </a:pPr>
            <a:r>
              <a:rPr lang="58378" b="1">
                <a:solidFill>
                  <a:srgbClr val="84BD00"/>
                </a:solidFill>
                <a:latin typeface="Arial" panose="020B0604020202020204" pitchFamily="34" charset="0"/>
                <a:cs typeface="Arial" panose="020B0604020202020204" pitchFamily="34" charset="0"/>
              </a:rPr>
              <a:t>Inspiran</a:t>
            </a:r>
            <a:r>
              <a:rPr lang="58378">
                <a:latin typeface="Arial" panose="020B0604020202020204" pitchFamily="34" charset="0"/>
                <a:cs typeface="Arial" panose="020B0604020202020204" pitchFamily="34" charset="0"/>
              </a:rPr>
              <a:t> a los demás</a:t>
            </a:r>
          </a:p>
          <a:p>
            <a:pPr marL="285750" indent="-285750" algn="l">
              <a:spcAft>
                <a:spcPts val="600"/>
              </a:spcAft>
              <a:buClr>
                <a:srgbClr val="84BD00"/>
              </a:buClr>
              <a:buSzPct val="125000"/>
              <a:buFont typeface="Wingdings" panose="05000000000000000000" pitchFamily="2" charset="2"/>
              <a:buChar char="ü"/>
              <a:defRPr b="0" i="0"/>
            </a:pPr>
            <a:r>
              <a:rPr lang="58378" b="1">
                <a:solidFill>
                  <a:srgbClr val="84BD00"/>
                </a:solidFill>
                <a:latin typeface="Arial" panose="020B0604020202020204" pitchFamily="34" charset="0"/>
                <a:cs typeface="Arial" panose="020B0604020202020204" pitchFamily="34" charset="0"/>
              </a:rPr>
              <a:t>Se ajustan</a:t>
            </a:r>
            <a:r>
              <a:rPr lang="58378">
                <a:latin typeface="Arial" panose="020B0604020202020204" pitchFamily="34" charset="0"/>
                <a:cs typeface="Arial" panose="020B0604020202020204" pitchFamily="34" charset="0"/>
              </a:rPr>
              <a:t> con precisión a los protocolos de seguridad</a:t>
            </a:r>
          </a:p>
          <a:p>
            <a:pPr marL="285750" indent="-285750" algn="l">
              <a:spcAft>
                <a:spcPts val="600"/>
              </a:spcAft>
              <a:buClr>
                <a:srgbClr val="84BD00"/>
              </a:buClr>
              <a:buSzPct val="125000"/>
              <a:buFont typeface="Wingdings" panose="05000000000000000000" pitchFamily="2" charset="2"/>
              <a:buChar char="ü"/>
              <a:defRPr b="0" i="0"/>
            </a:pPr>
            <a:r>
              <a:rPr lang="58378" b="1">
                <a:solidFill>
                  <a:srgbClr val="84BD00"/>
                </a:solidFill>
                <a:latin typeface="Arial" panose="020B0604020202020204" pitchFamily="34" charset="0"/>
                <a:cs typeface="Arial" panose="020B0604020202020204" pitchFamily="34" charset="0"/>
              </a:rPr>
              <a:t>Se deciden a hablar</a:t>
            </a:r>
            <a:r>
              <a:rPr lang="58378">
                <a:latin typeface="Arial" panose="020B0604020202020204" pitchFamily="34" charset="0"/>
                <a:cs typeface="Arial" panose="020B0604020202020204" pitchFamily="34" charset="0"/>
              </a:rPr>
              <a:t> de una manera constructiva </a:t>
            </a:r>
          </a:p>
          <a:p>
            <a:pPr marL="285750" indent="-285750" algn="l">
              <a:spcAft>
                <a:spcPts val="600"/>
              </a:spcAft>
              <a:buClr>
                <a:srgbClr val="84BD00"/>
              </a:buClr>
              <a:buSzPct val="125000"/>
              <a:buFont typeface="Wingdings" panose="05000000000000000000" pitchFamily="2" charset="2"/>
              <a:buChar char="ü"/>
              <a:defRPr b="0" i="0"/>
            </a:pPr>
            <a:r>
              <a:rPr lang="58378" b="1">
                <a:solidFill>
                  <a:srgbClr val="84BD00"/>
                </a:solidFill>
                <a:latin typeface="Arial" panose="020B0604020202020204" pitchFamily="34" charset="0"/>
                <a:cs typeface="Arial" panose="020B0604020202020204" pitchFamily="34" charset="0"/>
              </a:rPr>
              <a:t>Reconocen</a:t>
            </a:r>
            <a:r>
              <a:rPr lang="58378">
                <a:latin typeface="Arial" panose="020B0604020202020204" pitchFamily="34" charset="0"/>
                <a:cs typeface="Arial" panose="020B0604020202020204" pitchFamily="34" charset="0"/>
              </a:rPr>
              <a:t> a los empleados que trabajan de manera segura </a:t>
            </a:r>
          </a:p>
          <a:p>
            <a:pPr marL="285750" indent="-285750" algn="l">
              <a:spcAft>
                <a:spcPts val="600"/>
              </a:spcAft>
              <a:buClr>
                <a:srgbClr val="84BD00"/>
              </a:buClr>
              <a:buSzPct val="125000"/>
              <a:buFont typeface="Wingdings" panose="05000000000000000000" pitchFamily="2" charset="2"/>
              <a:buChar char="ü"/>
              <a:defRPr b="0" i="0"/>
            </a:pPr>
            <a:r>
              <a:rPr lang="58378" b="1">
                <a:solidFill>
                  <a:srgbClr val="84BD00"/>
                </a:solidFill>
                <a:latin typeface="Arial" panose="020B0604020202020204" pitchFamily="34" charset="0"/>
                <a:cs typeface="Arial" panose="020B0604020202020204" pitchFamily="34" charset="0"/>
              </a:rPr>
              <a:t>Escuchan</a:t>
            </a:r>
            <a:r>
              <a:rPr lang="58378">
                <a:latin typeface="Arial" panose="020B0604020202020204" pitchFamily="34" charset="0"/>
                <a:cs typeface="Arial" panose="020B0604020202020204" pitchFamily="34" charset="0"/>
              </a:rPr>
              <a:t> las preocupaciones de seguridad de los empleados</a:t>
            </a: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pPr>
            <a:endParaRPr lang="en-US">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77F8F951-8CCA-DBAE-82B3-94EDA531B7B4}"/>
              </a:ext>
            </a:extLst>
          </p:cNvPr>
          <p:cNvCxnSpPr/>
          <p:nvPr/>
        </p:nvCxnSpPr>
        <p:spPr>
          <a:xfrm>
            <a:off x="0" y="914092"/>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29DBB5D-88C7-E00F-EA68-0B3D39FBBB33}"/>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406877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2AADD5-9949-4AA0-8452-76B32B2B8ABD}"/>
              </a:ext>
            </a:extLst>
          </p:cNvPr>
          <p:cNvPicPr>
            <a:picLocks noChangeAspect="1"/>
          </p:cNvPicPr>
          <p:nvPr/>
        </p:nvPicPr>
        <p:blipFill>
          <a:blip r:embed="rId3">
            <a:extLst>
              <a:ext uri="{28A0092B-C50C-407E-A947-70E740481C1C}">
                <a14:useLocalDpi xmlns:a14="http://schemas.microsoft.com/office/drawing/2010/main"/>
              </a:ext>
            </a:extLst>
          </a:blip>
          <a:srcRect r="-3"/>
          <a:stretch>
            <a:fillRect/>
          </a:stretch>
        </p:blipFill>
        <p:spPr>
          <a:xfrm>
            <a:off x="0" y="6245703"/>
            <a:ext cx="12192000" cy="614530"/>
          </a:xfrm>
          <a:prstGeom prst="rect">
            <a:avLst/>
          </a:prstGeom>
        </p:spPr>
      </p:pic>
      <p:pic>
        <p:nvPicPr>
          <p:cNvPr id="4" name="Picture 3">
            <a:extLst>
              <a:ext uri="{FF2B5EF4-FFF2-40B4-BE49-F238E27FC236}">
                <a16:creationId xmlns:a16="http://schemas.microsoft.com/office/drawing/2014/main" id="{6DC17031-E2B6-4CFD-9E3F-5582995E0B54}"/>
              </a:ext>
            </a:extLst>
          </p:cNvPr>
          <p:cNvPicPr>
            <a:picLocks noChangeAspect="1"/>
          </p:cNvPicPr>
          <p:nvPr/>
        </p:nvPicPr>
        <p:blipFill>
          <a:blip r:embed="rId4">
            <a:extLst>
              <a:ext uri="{28A0092B-C50C-407E-A947-70E740481C1C}">
                <a14:useLocalDpi xmlns:a14="http://schemas.microsoft.com/office/drawing/2010/main"/>
              </a:ext>
            </a:extLst>
          </a:blip>
          <a:srcRect r="-3"/>
          <a:stretch>
            <a:fillRect/>
          </a:stretch>
        </p:blipFill>
        <p:spPr>
          <a:xfrm>
            <a:off x="0" y="-1"/>
            <a:ext cx="12192000" cy="914400"/>
          </a:xfrm>
          <a:prstGeom prst="rect">
            <a:avLst/>
          </a:prstGeom>
        </p:spPr>
      </p:pic>
      <p:sp>
        <p:nvSpPr>
          <p:cNvPr id="5" name="TextBox 4">
            <a:extLst>
              <a:ext uri="{FF2B5EF4-FFF2-40B4-BE49-F238E27FC236}">
                <a16:creationId xmlns:a16="http://schemas.microsoft.com/office/drawing/2014/main" id="{60766481-2F9D-4466-91D9-79A1A49632E2}"/>
              </a:ext>
            </a:extLst>
          </p:cNvPr>
          <p:cNvSpPr txBox="1"/>
          <p:nvPr/>
        </p:nvSpPr>
        <p:spPr>
          <a:xfrm>
            <a:off x="209550" y="273992"/>
            <a:ext cx="11319255" cy="457657"/>
          </a:xfrm>
          <a:prstGeom prst="rect">
            <a:avLst/>
          </a:prstGeom>
          <a:noFill/>
          <a:effectLst/>
        </p:spPr>
        <p:txBody>
          <a:bodyPr wrap="square" rtlCol="0">
            <a:spAutoFit/>
          </a:bodyPr>
          <a:lstStyle/>
          <a:p>
            <a:pPr>
              <a:spcAft>
                <a:spcPts val="1200"/>
              </a:spcAft>
              <a:defRPr b="0" i="0"/>
            </a:pPr>
            <a:r>
              <a:rPr lang="58378" sz="2400" b="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RETIRADA DE SEGURIDAD GLOBAL 2023</a:t>
            </a:r>
          </a:p>
        </p:txBody>
      </p:sp>
      <p:sp>
        <p:nvSpPr>
          <p:cNvPr id="6" name="Slide Number Placeholder 8">
            <a:extLst>
              <a:ext uri="{FF2B5EF4-FFF2-40B4-BE49-F238E27FC236}">
                <a16:creationId xmlns:a16="http://schemas.microsoft.com/office/drawing/2014/main" id="{9E3F1D4F-6C4D-432F-B212-D64953AA11B0}"/>
              </a:ext>
            </a:extLst>
          </p:cNvPr>
          <p:cNvSpPr txBox="1"/>
          <p:nvPr/>
        </p:nvSpPr>
        <p:spPr>
          <a:xfrm>
            <a:off x="11606542" y="6316074"/>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b="0" i="0"/>
            </a:pPr>
            <a:fld id="{6C8D3EE5-AF29-412E-8831-530B43C8E200}" type="slidenum">
              <a:rPr lang="en-US" smtClean="0"/>
              <a:t>18</a:t>
            </a:fld>
            <a:endParaRPr lang="en-US"/>
          </a:p>
        </p:txBody>
      </p:sp>
      <p:pic>
        <p:nvPicPr>
          <p:cNvPr id="7" name="Picture 6">
            <a:extLst>
              <a:ext uri="{FF2B5EF4-FFF2-40B4-BE49-F238E27FC236}">
                <a16:creationId xmlns:a16="http://schemas.microsoft.com/office/drawing/2014/main" id="{534DA61C-6963-4048-94BF-C6604A5F230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3" name="Straight Connector 2">
            <a:extLst>
              <a:ext uri="{FF2B5EF4-FFF2-40B4-BE49-F238E27FC236}">
                <a16:creationId xmlns:a16="http://schemas.microsoft.com/office/drawing/2014/main" id="{994E52BC-058D-47CA-B36D-1E273DE8550A}"/>
              </a:ext>
            </a:extLst>
          </p:cNvPr>
          <p:cNvCxnSpPr/>
          <p:nvPr/>
        </p:nvCxnSpPr>
        <p:spPr>
          <a:xfrm>
            <a:off x="0" y="914399"/>
            <a:ext cx="882015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4C14BB6-0F52-41F1-95CA-52E2349062DB}"/>
              </a:ext>
            </a:extLst>
          </p:cNvPr>
          <p:cNvCxnSpPr/>
          <p:nvPr/>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27B44CC-02AB-4FAA-92DA-82FD43C4F608}"/>
              </a:ext>
            </a:extLst>
          </p:cNvPr>
          <p:cNvSpPr txBox="1"/>
          <p:nvPr/>
        </p:nvSpPr>
        <p:spPr>
          <a:xfrm>
            <a:off x="796208" y="6352913"/>
            <a:ext cx="9194829" cy="396636"/>
          </a:xfrm>
          <a:prstGeom prst="rect">
            <a:avLst/>
          </a:prstGeom>
          <a:noFill/>
          <a:effectLst/>
        </p:spPr>
        <p:txBody>
          <a:bodyPr wrap="square" rtlCol="0">
            <a:spAutoFit/>
          </a:bodyPr>
          <a:lstStyle/>
          <a:p>
            <a:pPr>
              <a:spcAft>
                <a:spcPts val="1200"/>
              </a:spcAft>
              <a:defRPr b="0" i="0"/>
            </a:pPr>
            <a:r>
              <a:rPr lang="58378"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Un paso hacia la seguridad</a:t>
            </a:r>
          </a:p>
        </p:txBody>
      </p:sp>
      <p:sp>
        <p:nvSpPr>
          <p:cNvPr id="14" name="Rectangle 13">
            <a:extLst>
              <a:ext uri="{FF2B5EF4-FFF2-40B4-BE49-F238E27FC236}">
                <a16:creationId xmlns:a16="http://schemas.microsoft.com/office/drawing/2014/main" id="{CADB3204-155B-43F9-8F9F-B28A4BEB3462}"/>
              </a:ext>
            </a:extLst>
          </p:cNvPr>
          <p:cNvSpPr/>
          <p:nvPr/>
        </p:nvSpPr>
        <p:spPr>
          <a:xfrm>
            <a:off x="321384" y="1188392"/>
            <a:ext cx="3878983" cy="2806964"/>
          </a:xfrm>
          <a:prstGeom prst="rect">
            <a:avLst/>
          </a:prstGeom>
        </p:spPr>
        <p:txBody>
          <a:bodyPr wrap="square">
            <a:spAutoFit/>
          </a:bodyPr>
          <a:lstStyle/>
          <a:p>
            <a:pPr>
              <a:spcAft>
                <a:spcPts val="1200"/>
              </a:spcAft>
              <a:defRPr b="0" i="0"/>
            </a:pPr>
            <a:r>
              <a:rPr lang="58378" sz="2400" b="1">
                <a:solidFill>
                  <a:srgbClr val="0033A0"/>
                </a:solidFill>
                <a:latin typeface="Arial" panose="020B0604020202020204" pitchFamily="34" charset="0"/>
                <a:cs typeface="Arial" panose="020B0604020202020204" pitchFamily="34" charset="0"/>
              </a:rPr>
              <a:t>Análisis de la causa de fondo</a:t>
            </a:r>
          </a:p>
          <a:p>
            <a:pPr>
              <a:spcAft>
                <a:spcPts val="1200"/>
              </a:spcAft>
              <a:defRPr b="0" i="0"/>
            </a:pPr>
            <a:r>
              <a:rPr lang="58378" b="1">
                <a:latin typeface="Arial" panose="020B0604020202020204" pitchFamily="34" charset="0"/>
                <a:cs typeface="Arial" panose="020B0604020202020204" pitchFamily="34" charset="0"/>
              </a:rPr>
              <a:t>¿Por qué es importante determinar la causa de fondo?</a:t>
            </a:r>
          </a:p>
          <a:p>
            <a:pPr marL="285750" indent="-285750">
              <a:spcAft>
                <a:spcPts val="1200"/>
              </a:spcAft>
              <a:buClr>
                <a:srgbClr val="84BD00"/>
              </a:buClr>
              <a:buFont typeface="Wingdings" panose="05000000000000000000" pitchFamily="2" charset="2"/>
              <a:buChar char="ü"/>
              <a:defRPr b="0" i="0"/>
            </a:pPr>
            <a:r>
              <a:rPr lang="58378">
                <a:latin typeface="Arial" panose="020B0604020202020204" pitchFamily="34" charset="0"/>
                <a:cs typeface="Arial" panose="020B0604020202020204" pitchFamily="34" charset="0"/>
              </a:rPr>
              <a:t>Arreglar las cosas</a:t>
            </a:r>
          </a:p>
          <a:p>
            <a:pPr marL="285750" indent="-285750">
              <a:spcAft>
                <a:spcPts val="1200"/>
              </a:spcAft>
              <a:buClr>
                <a:srgbClr val="84BD00"/>
              </a:buClr>
              <a:buFont typeface="Wingdings" panose="05000000000000000000" pitchFamily="2" charset="2"/>
              <a:buChar char="ü"/>
              <a:defRPr b="0" i="0"/>
            </a:pPr>
            <a:r>
              <a:rPr lang="58378">
                <a:latin typeface="Arial" panose="020B0604020202020204" pitchFamily="34" charset="0"/>
                <a:cs typeface="Arial" panose="020B0604020202020204" pitchFamily="34" charset="0"/>
              </a:rPr>
              <a:t>Dejar de culpar a la gente</a:t>
            </a:r>
          </a:p>
          <a:p>
            <a:pPr marL="285750" indent="-285750">
              <a:spcAft>
                <a:spcPts val="1200"/>
              </a:spcAft>
              <a:buClr>
                <a:srgbClr val="84BD00"/>
              </a:buClr>
              <a:buFont typeface="Wingdings" panose="05000000000000000000" pitchFamily="2" charset="2"/>
              <a:buChar char="ü"/>
              <a:defRPr b="0" i="0"/>
            </a:pPr>
            <a:r>
              <a:rPr lang="58378">
                <a:latin typeface="Arial" panose="020B0604020202020204" pitchFamily="34" charset="0"/>
                <a:cs typeface="Arial" panose="020B0604020202020204" pitchFamily="34" charset="0"/>
              </a:rPr>
              <a:t>Responsabilizar a las personas</a:t>
            </a:r>
          </a:p>
        </p:txBody>
      </p:sp>
      <p:cxnSp>
        <p:nvCxnSpPr>
          <p:cNvPr id="17" name="Straight Connector 16">
            <a:extLst>
              <a:ext uri="{FF2B5EF4-FFF2-40B4-BE49-F238E27FC236}">
                <a16:creationId xmlns:a16="http://schemas.microsoft.com/office/drawing/2014/main" id="{092EDB20-FC59-46DF-8EFF-A85BF0C97174}"/>
              </a:ext>
            </a:extLst>
          </p:cNvPr>
          <p:cNvCxnSpPr/>
          <p:nvPr/>
        </p:nvCxnSpPr>
        <p:spPr>
          <a:xfrm>
            <a:off x="0" y="6245683"/>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2" name="Arrow: Bent-Up 11">
            <a:extLst>
              <a:ext uri="{FF2B5EF4-FFF2-40B4-BE49-F238E27FC236}">
                <a16:creationId xmlns:a16="http://schemas.microsoft.com/office/drawing/2014/main" id="{5476D9B2-56C8-42AD-8DD1-B989DBDD45EE}"/>
              </a:ext>
            </a:extLst>
          </p:cNvPr>
          <p:cNvSpPr/>
          <p:nvPr/>
        </p:nvSpPr>
        <p:spPr>
          <a:xfrm rot="5400000">
            <a:off x="5350002" y="2546924"/>
            <a:ext cx="494173" cy="562599"/>
          </a:xfrm>
          <a:prstGeom prst="bentUpArrow">
            <a:avLst>
              <a:gd name="adj1" fmla="val 32840"/>
              <a:gd name="adj2" fmla="val 25000"/>
              <a:gd name="adj3" fmla="val 35780"/>
            </a:avLst>
          </a:prstGeom>
          <a:solidFill>
            <a:srgbClr val="84BD00">
              <a:alpha val="30000"/>
            </a:srgb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a:p>
        </p:txBody>
      </p:sp>
      <p:sp>
        <p:nvSpPr>
          <p:cNvPr id="16" name="Freeform: Shape 15">
            <a:extLst>
              <a:ext uri="{FF2B5EF4-FFF2-40B4-BE49-F238E27FC236}">
                <a16:creationId xmlns:a16="http://schemas.microsoft.com/office/drawing/2014/main" id="{FC67E012-7BC7-4D9E-864B-154D8A49DB83}"/>
              </a:ext>
            </a:extLst>
          </p:cNvPr>
          <p:cNvSpPr/>
          <p:nvPr/>
        </p:nvSpPr>
        <p:spPr>
          <a:xfrm>
            <a:off x="5219076" y="2073500"/>
            <a:ext cx="723504"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58378" sz="1400" b="1" kern="1200">
                <a:latin typeface="Arial" panose="020B0604020202020204" pitchFamily="34" charset="0"/>
                <a:cs typeface="Arial" panose="020B0604020202020204" pitchFamily="34" charset="0"/>
              </a:rPr>
              <a:t>¿Por qué?</a:t>
            </a:r>
          </a:p>
        </p:txBody>
      </p:sp>
      <p:sp>
        <p:nvSpPr>
          <p:cNvPr id="18" name="Freeform: Shape 17">
            <a:extLst>
              <a:ext uri="{FF2B5EF4-FFF2-40B4-BE49-F238E27FC236}">
                <a16:creationId xmlns:a16="http://schemas.microsoft.com/office/drawing/2014/main" id="{58213B3A-E0AC-4F65-BB02-FD3DC457D5C5}"/>
              </a:ext>
            </a:extLst>
          </p:cNvPr>
          <p:cNvSpPr/>
          <p:nvPr/>
        </p:nvSpPr>
        <p:spPr>
          <a:xfrm>
            <a:off x="6019801" y="2129037"/>
            <a:ext cx="2689927" cy="470641"/>
          </a:xfrm>
          <a:custGeom>
            <a:avLst/>
            <a:gdLst>
              <a:gd name="connsiteX0" fmla="*/ 0 w 605043"/>
              <a:gd name="connsiteY0" fmla="*/ 0 h 470641"/>
              <a:gd name="connsiteX1" fmla="*/ 605043 w 605043"/>
              <a:gd name="connsiteY1" fmla="*/ 0 h 470641"/>
              <a:gd name="connsiteX2" fmla="*/ 605043 w 605043"/>
              <a:gd name="connsiteY2" fmla="*/ 470641 h 470641"/>
              <a:gd name="connsiteX3" fmla="*/ 0 w 605043"/>
              <a:gd name="connsiteY3" fmla="*/ 470641 h 470641"/>
              <a:gd name="connsiteX4" fmla="*/ 0 w 605043"/>
              <a:gd name="connsiteY4" fmla="*/ 0 h 47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043" h="470641">
                <a:moveTo>
                  <a:pt x="0" y="0"/>
                </a:moveTo>
                <a:lnTo>
                  <a:pt x="605043" y="0"/>
                </a:lnTo>
                <a:lnTo>
                  <a:pt x="605043" y="470641"/>
                </a:lnTo>
                <a:lnTo>
                  <a:pt x="0" y="470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41910" rIns="41910" bIns="41910" numCol="1" spcCol="1270" anchor="ctr" anchorCtr="0">
            <a:noAutofit/>
          </a:bodyPr>
          <a:lstStyle/>
          <a:p>
            <a:pPr marL="0" lvl="1" algn="l" defTabSz="400050">
              <a:lnSpc>
                <a:spcPct val="90000"/>
              </a:lnSpc>
              <a:spcBef>
                <a:spcPct val="0"/>
              </a:spcBef>
              <a:spcAft>
                <a:spcPct val="15000"/>
              </a:spcAft>
              <a:defRPr b="0" i="0"/>
            </a:pPr>
            <a:r>
              <a:rPr lang="58378" sz="1400" kern="1200">
                <a:latin typeface="Arial" panose="020B0604020202020204" pitchFamily="34" charset="0"/>
                <a:cs typeface="Arial" panose="020B0604020202020204" pitchFamily="34" charset="0"/>
              </a:rPr>
              <a:t>Descubierto a velocidad excesiva </a:t>
            </a:r>
          </a:p>
        </p:txBody>
      </p:sp>
      <p:sp>
        <p:nvSpPr>
          <p:cNvPr id="19" name="Arrow: Bent-Up 18">
            <a:extLst>
              <a:ext uri="{FF2B5EF4-FFF2-40B4-BE49-F238E27FC236}">
                <a16:creationId xmlns:a16="http://schemas.microsoft.com/office/drawing/2014/main" id="{835A15C8-4E11-438C-888B-3F88F7F22206}"/>
              </a:ext>
            </a:extLst>
          </p:cNvPr>
          <p:cNvSpPr/>
          <p:nvPr/>
        </p:nvSpPr>
        <p:spPr>
          <a:xfrm rot="5400000">
            <a:off x="6039734" y="3140335"/>
            <a:ext cx="494173" cy="562599"/>
          </a:xfrm>
          <a:prstGeom prst="bentUpArrow">
            <a:avLst>
              <a:gd name="adj1" fmla="val 32840"/>
              <a:gd name="adj2" fmla="val 25000"/>
              <a:gd name="adj3" fmla="val 35780"/>
            </a:avLst>
          </a:prstGeom>
          <a:solidFill>
            <a:srgbClr val="84BD00">
              <a:alpha val="30000"/>
            </a:srgb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a:p>
        </p:txBody>
      </p:sp>
      <p:sp>
        <p:nvSpPr>
          <p:cNvPr id="21" name="Freeform: Shape 20">
            <a:extLst>
              <a:ext uri="{FF2B5EF4-FFF2-40B4-BE49-F238E27FC236}">
                <a16:creationId xmlns:a16="http://schemas.microsoft.com/office/drawing/2014/main" id="{783C95E9-41FF-4113-8FE9-162F705C3B8A}"/>
              </a:ext>
            </a:extLst>
          </p:cNvPr>
          <p:cNvSpPr/>
          <p:nvPr/>
        </p:nvSpPr>
        <p:spPr>
          <a:xfrm>
            <a:off x="5908808" y="2654880"/>
            <a:ext cx="723504"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58378" sz="1400" b="1" kern="1200">
                <a:latin typeface="Arial" panose="020B0604020202020204" pitchFamily="34" charset="0"/>
                <a:cs typeface="Arial" panose="020B0604020202020204" pitchFamily="34" charset="0"/>
              </a:rPr>
              <a:t>¿Por qué?</a:t>
            </a:r>
          </a:p>
        </p:txBody>
      </p:sp>
      <p:sp>
        <p:nvSpPr>
          <p:cNvPr id="22" name="Freeform: Shape 21">
            <a:extLst>
              <a:ext uri="{FF2B5EF4-FFF2-40B4-BE49-F238E27FC236}">
                <a16:creationId xmlns:a16="http://schemas.microsoft.com/office/drawing/2014/main" id="{46447AE7-4B16-4435-91A8-1E504A39FF64}"/>
              </a:ext>
            </a:extLst>
          </p:cNvPr>
          <p:cNvSpPr/>
          <p:nvPr/>
        </p:nvSpPr>
        <p:spPr>
          <a:xfrm>
            <a:off x="6709533" y="2700025"/>
            <a:ext cx="2689927" cy="470641"/>
          </a:xfrm>
          <a:custGeom>
            <a:avLst/>
            <a:gdLst>
              <a:gd name="connsiteX0" fmla="*/ 0 w 605043"/>
              <a:gd name="connsiteY0" fmla="*/ 0 h 470641"/>
              <a:gd name="connsiteX1" fmla="*/ 605043 w 605043"/>
              <a:gd name="connsiteY1" fmla="*/ 0 h 470641"/>
              <a:gd name="connsiteX2" fmla="*/ 605043 w 605043"/>
              <a:gd name="connsiteY2" fmla="*/ 470641 h 470641"/>
              <a:gd name="connsiteX3" fmla="*/ 0 w 605043"/>
              <a:gd name="connsiteY3" fmla="*/ 470641 h 470641"/>
              <a:gd name="connsiteX4" fmla="*/ 0 w 605043"/>
              <a:gd name="connsiteY4" fmla="*/ 0 h 47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043" h="470641">
                <a:moveTo>
                  <a:pt x="0" y="0"/>
                </a:moveTo>
                <a:lnTo>
                  <a:pt x="605043" y="0"/>
                </a:lnTo>
                <a:lnTo>
                  <a:pt x="605043" y="470641"/>
                </a:lnTo>
                <a:lnTo>
                  <a:pt x="0" y="470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41910" rIns="41910" bIns="41910" numCol="1" spcCol="1270" anchor="ctr" anchorCtr="0">
            <a:noAutofit/>
          </a:bodyPr>
          <a:lstStyle/>
          <a:p>
            <a:pPr marL="0" lvl="1" algn="l" defTabSz="400050">
              <a:lnSpc>
                <a:spcPct val="90000"/>
              </a:lnSpc>
              <a:spcBef>
                <a:spcPct val="0"/>
              </a:spcBef>
              <a:spcAft>
                <a:spcPct val="15000"/>
              </a:spcAft>
              <a:defRPr b="0" i="0"/>
            </a:pPr>
            <a:r>
              <a:rPr lang="58378" sz="1400">
                <a:latin typeface="Arial" panose="020B0604020202020204" pitchFamily="34" charset="0"/>
                <a:cs typeface="Arial" panose="020B0604020202020204" pitchFamily="34" charset="0"/>
              </a:rPr>
              <a:t>Iba tarde al trabajo</a:t>
            </a:r>
            <a:endParaRPr lang="en-US" sz="1400" kern="1200">
              <a:latin typeface="Arial" panose="020B0604020202020204" pitchFamily="34" charset="0"/>
              <a:cs typeface="Arial" panose="020B0604020202020204" pitchFamily="34" charset="0"/>
            </a:endParaRPr>
          </a:p>
        </p:txBody>
      </p:sp>
      <p:sp>
        <p:nvSpPr>
          <p:cNvPr id="23" name="Arrow: Bent-Up 22">
            <a:extLst>
              <a:ext uri="{FF2B5EF4-FFF2-40B4-BE49-F238E27FC236}">
                <a16:creationId xmlns:a16="http://schemas.microsoft.com/office/drawing/2014/main" id="{1DD81FF7-FCEB-45F3-BF9E-747A1623FEBC}"/>
              </a:ext>
            </a:extLst>
          </p:cNvPr>
          <p:cNvSpPr/>
          <p:nvPr/>
        </p:nvSpPr>
        <p:spPr>
          <a:xfrm rot="5400000">
            <a:off x="6729466" y="3721715"/>
            <a:ext cx="494173" cy="562599"/>
          </a:xfrm>
          <a:prstGeom prst="bentUpArrow">
            <a:avLst>
              <a:gd name="adj1" fmla="val 32840"/>
              <a:gd name="adj2" fmla="val 25000"/>
              <a:gd name="adj3" fmla="val 35780"/>
            </a:avLst>
          </a:prstGeom>
          <a:solidFill>
            <a:srgbClr val="84BD00">
              <a:alpha val="30000"/>
            </a:srgb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a:p>
        </p:txBody>
      </p:sp>
      <p:sp>
        <p:nvSpPr>
          <p:cNvPr id="24" name="Freeform: Shape 23">
            <a:extLst>
              <a:ext uri="{FF2B5EF4-FFF2-40B4-BE49-F238E27FC236}">
                <a16:creationId xmlns:a16="http://schemas.microsoft.com/office/drawing/2014/main" id="{DB5C282A-982E-4949-9456-61E4FAC99A12}"/>
              </a:ext>
            </a:extLst>
          </p:cNvPr>
          <p:cNvSpPr/>
          <p:nvPr/>
        </p:nvSpPr>
        <p:spPr>
          <a:xfrm>
            <a:off x="6598540" y="3236260"/>
            <a:ext cx="723504"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58378" sz="1400" b="1" kern="1200">
                <a:latin typeface="Arial" panose="020B0604020202020204" pitchFamily="34" charset="0"/>
                <a:cs typeface="Arial" panose="020B0604020202020204" pitchFamily="34" charset="0"/>
              </a:rPr>
              <a:t>¿Por qué?</a:t>
            </a:r>
          </a:p>
        </p:txBody>
      </p:sp>
      <p:sp>
        <p:nvSpPr>
          <p:cNvPr id="25" name="Freeform: Shape 24">
            <a:extLst>
              <a:ext uri="{FF2B5EF4-FFF2-40B4-BE49-F238E27FC236}">
                <a16:creationId xmlns:a16="http://schemas.microsoft.com/office/drawing/2014/main" id="{137101C7-511C-4D3A-A523-AC20EF016618}"/>
              </a:ext>
            </a:extLst>
          </p:cNvPr>
          <p:cNvSpPr/>
          <p:nvPr/>
        </p:nvSpPr>
        <p:spPr>
          <a:xfrm>
            <a:off x="7399265" y="3271014"/>
            <a:ext cx="2689927" cy="470641"/>
          </a:xfrm>
          <a:custGeom>
            <a:avLst/>
            <a:gdLst>
              <a:gd name="connsiteX0" fmla="*/ 0 w 605043"/>
              <a:gd name="connsiteY0" fmla="*/ 0 h 470641"/>
              <a:gd name="connsiteX1" fmla="*/ 605043 w 605043"/>
              <a:gd name="connsiteY1" fmla="*/ 0 h 470641"/>
              <a:gd name="connsiteX2" fmla="*/ 605043 w 605043"/>
              <a:gd name="connsiteY2" fmla="*/ 470641 h 470641"/>
              <a:gd name="connsiteX3" fmla="*/ 0 w 605043"/>
              <a:gd name="connsiteY3" fmla="*/ 470641 h 470641"/>
              <a:gd name="connsiteX4" fmla="*/ 0 w 605043"/>
              <a:gd name="connsiteY4" fmla="*/ 0 h 47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043" h="470641">
                <a:moveTo>
                  <a:pt x="0" y="0"/>
                </a:moveTo>
                <a:lnTo>
                  <a:pt x="605043" y="0"/>
                </a:lnTo>
                <a:lnTo>
                  <a:pt x="605043" y="470641"/>
                </a:lnTo>
                <a:lnTo>
                  <a:pt x="0" y="470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41910" rIns="41910" bIns="41910" numCol="1" spcCol="1270" anchor="ctr" anchorCtr="0">
            <a:noAutofit/>
          </a:bodyPr>
          <a:lstStyle/>
          <a:p>
            <a:pPr marL="0" lvl="1" algn="l" defTabSz="400050">
              <a:lnSpc>
                <a:spcPct val="90000"/>
              </a:lnSpc>
              <a:spcBef>
                <a:spcPct val="0"/>
              </a:spcBef>
              <a:spcAft>
                <a:spcPct val="15000"/>
              </a:spcAft>
              <a:defRPr b="0" i="0"/>
            </a:pPr>
            <a:r>
              <a:rPr lang="58378" sz="1400">
                <a:latin typeface="Arial" panose="020B0604020202020204" pitchFamily="34" charset="0"/>
                <a:cs typeface="Arial" panose="020B0604020202020204" pitchFamily="34" charset="0"/>
              </a:rPr>
              <a:t>Por quedarse dormido</a:t>
            </a:r>
            <a:endParaRPr lang="en-US" sz="1400" kern="1200">
              <a:latin typeface="Arial" panose="020B0604020202020204" pitchFamily="34" charset="0"/>
              <a:cs typeface="Arial" panose="020B0604020202020204" pitchFamily="34" charset="0"/>
            </a:endParaRPr>
          </a:p>
        </p:txBody>
      </p:sp>
      <p:sp>
        <p:nvSpPr>
          <p:cNvPr id="26" name="Arrow: Bent-Up 25">
            <a:extLst>
              <a:ext uri="{FF2B5EF4-FFF2-40B4-BE49-F238E27FC236}">
                <a16:creationId xmlns:a16="http://schemas.microsoft.com/office/drawing/2014/main" id="{6CD03740-1653-47AC-AED5-FEA8B1420C87}"/>
              </a:ext>
            </a:extLst>
          </p:cNvPr>
          <p:cNvSpPr/>
          <p:nvPr/>
        </p:nvSpPr>
        <p:spPr>
          <a:xfrm rot="5400000">
            <a:off x="7419198" y="4303095"/>
            <a:ext cx="494173" cy="562599"/>
          </a:xfrm>
          <a:prstGeom prst="bentUpArrow">
            <a:avLst>
              <a:gd name="adj1" fmla="val 32840"/>
              <a:gd name="adj2" fmla="val 25000"/>
              <a:gd name="adj3" fmla="val 35780"/>
            </a:avLst>
          </a:prstGeom>
          <a:solidFill>
            <a:srgbClr val="84BD00">
              <a:alpha val="30000"/>
            </a:srgb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a:p>
        </p:txBody>
      </p:sp>
      <p:sp>
        <p:nvSpPr>
          <p:cNvPr id="27" name="Freeform: Shape 26">
            <a:extLst>
              <a:ext uri="{FF2B5EF4-FFF2-40B4-BE49-F238E27FC236}">
                <a16:creationId xmlns:a16="http://schemas.microsoft.com/office/drawing/2014/main" id="{1C2A5646-0CC3-451D-AF1D-3F1F59D6DDDD}"/>
              </a:ext>
            </a:extLst>
          </p:cNvPr>
          <p:cNvSpPr/>
          <p:nvPr/>
        </p:nvSpPr>
        <p:spPr>
          <a:xfrm>
            <a:off x="7288272" y="3817640"/>
            <a:ext cx="723504"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58378" sz="1400" b="1" kern="1200">
                <a:latin typeface="Arial" panose="020B0604020202020204" pitchFamily="34" charset="0"/>
                <a:cs typeface="Arial" panose="020B0604020202020204" pitchFamily="34" charset="0"/>
              </a:rPr>
              <a:t>¿Por qué?</a:t>
            </a:r>
          </a:p>
        </p:txBody>
      </p:sp>
      <p:sp>
        <p:nvSpPr>
          <p:cNvPr id="28" name="Freeform: Shape 27">
            <a:extLst>
              <a:ext uri="{FF2B5EF4-FFF2-40B4-BE49-F238E27FC236}">
                <a16:creationId xmlns:a16="http://schemas.microsoft.com/office/drawing/2014/main" id="{0A63CFAD-1426-4776-B519-4AED4B02DB88}"/>
              </a:ext>
            </a:extLst>
          </p:cNvPr>
          <p:cNvSpPr/>
          <p:nvPr/>
        </p:nvSpPr>
        <p:spPr>
          <a:xfrm>
            <a:off x="8088997" y="3842003"/>
            <a:ext cx="2689927" cy="470641"/>
          </a:xfrm>
          <a:custGeom>
            <a:avLst/>
            <a:gdLst>
              <a:gd name="connsiteX0" fmla="*/ 0 w 605043"/>
              <a:gd name="connsiteY0" fmla="*/ 0 h 470641"/>
              <a:gd name="connsiteX1" fmla="*/ 605043 w 605043"/>
              <a:gd name="connsiteY1" fmla="*/ 0 h 470641"/>
              <a:gd name="connsiteX2" fmla="*/ 605043 w 605043"/>
              <a:gd name="connsiteY2" fmla="*/ 470641 h 470641"/>
              <a:gd name="connsiteX3" fmla="*/ 0 w 605043"/>
              <a:gd name="connsiteY3" fmla="*/ 470641 h 470641"/>
              <a:gd name="connsiteX4" fmla="*/ 0 w 605043"/>
              <a:gd name="connsiteY4" fmla="*/ 0 h 47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043" h="470641">
                <a:moveTo>
                  <a:pt x="0" y="0"/>
                </a:moveTo>
                <a:lnTo>
                  <a:pt x="605043" y="0"/>
                </a:lnTo>
                <a:lnTo>
                  <a:pt x="605043" y="470641"/>
                </a:lnTo>
                <a:lnTo>
                  <a:pt x="0" y="470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41910" rIns="41910" bIns="41910" numCol="1" spcCol="1270" anchor="ctr" anchorCtr="0">
            <a:noAutofit/>
          </a:bodyPr>
          <a:lstStyle/>
          <a:p>
            <a:pPr marL="0" lvl="1" algn="l" defTabSz="400050">
              <a:lnSpc>
                <a:spcPct val="90000"/>
              </a:lnSpc>
              <a:spcBef>
                <a:spcPct val="0"/>
              </a:spcBef>
              <a:spcAft>
                <a:spcPct val="15000"/>
              </a:spcAft>
              <a:defRPr b="0" i="0"/>
            </a:pPr>
            <a:r>
              <a:rPr lang="58378" sz="1400">
                <a:latin typeface="Arial" panose="020B0604020202020204" pitchFamily="34" charset="0"/>
                <a:cs typeface="Arial" panose="020B0604020202020204" pitchFamily="34" charset="0"/>
              </a:rPr>
              <a:t>El despertador no funcionó</a:t>
            </a:r>
            <a:endParaRPr lang="en-US" sz="1400" kern="1200">
              <a:latin typeface="Arial" panose="020B0604020202020204" pitchFamily="34" charset="0"/>
              <a:cs typeface="Arial" panose="020B0604020202020204" pitchFamily="34" charset="0"/>
            </a:endParaRPr>
          </a:p>
        </p:txBody>
      </p:sp>
      <p:sp>
        <p:nvSpPr>
          <p:cNvPr id="29" name="Freeform: Shape 28">
            <a:extLst>
              <a:ext uri="{FF2B5EF4-FFF2-40B4-BE49-F238E27FC236}">
                <a16:creationId xmlns:a16="http://schemas.microsoft.com/office/drawing/2014/main" id="{6A819491-D503-4D5C-A990-4C8586BE28D7}"/>
              </a:ext>
            </a:extLst>
          </p:cNvPr>
          <p:cNvSpPr/>
          <p:nvPr/>
        </p:nvSpPr>
        <p:spPr>
          <a:xfrm>
            <a:off x="7978004" y="4399020"/>
            <a:ext cx="723504"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58378" sz="1400" b="1" kern="1200">
                <a:latin typeface="Arial" panose="020B0604020202020204" pitchFamily="34" charset="0"/>
                <a:cs typeface="Arial" panose="020B0604020202020204" pitchFamily="34" charset="0"/>
              </a:rPr>
              <a:t>¿Por qué?</a:t>
            </a:r>
          </a:p>
        </p:txBody>
      </p:sp>
      <p:sp>
        <p:nvSpPr>
          <p:cNvPr id="30" name="Freeform: Shape 29">
            <a:extLst>
              <a:ext uri="{FF2B5EF4-FFF2-40B4-BE49-F238E27FC236}">
                <a16:creationId xmlns:a16="http://schemas.microsoft.com/office/drawing/2014/main" id="{D8AE40BB-CBD4-4825-A37B-1A58ABD9CFFB}"/>
              </a:ext>
            </a:extLst>
          </p:cNvPr>
          <p:cNvSpPr/>
          <p:nvPr/>
        </p:nvSpPr>
        <p:spPr>
          <a:xfrm>
            <a:off x="8778729" y="4412992"/>
            <a:ext cx="2689927" cy="470641"/>
          </a:xfrm>
          <a:custGeom>
            <a:avLst/>
            <a:gdLst>
              <a:gd name="connsiteX0" fmla="*/ 0 w 605043"/>
              <a:gd name="connsiteY0" fmla="*/ 0 h 470641"/>
              <a:gd name="connsiteX1" fmla="*/ 605043 w 605043"/>
              <a:gd name="connsiteY1" fmla="*/ 0 h 470641"/>
              <a:gd name="connsiteX2" fmla="*/ 605043 w 605043"/>
              <a:gd name="connsiteY2" fmla="*/ 470641 h 470641"/>
              <a:gd name="connsiteX3" fmla="*/ 0 w 605043"/>
              <a:gd name="connsiteY3" fmla="*/ 470641 h 470641"/>
              <a:gd name="connsiteX4" fmla="*/ 0 w 605043"/>
              <a:gd name="connsiteY4" fmla="*/ 0 h 47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043" h="470641">
                <a:moveTo>
                  <a:pt x="0" y="0"/>
                </a:moveTo>
                <a:lnTo>
                  <a:pt x="605043" y="0"/>
                </a:lnTo>
                <a:lnTo>
                  <a:pt x="605043" y="470641"/>
                </a:lnTo>
                <a:lnTo>
                  <a:pt x="0" y="470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ctr" anchorCtr="0">
            <a:noAutofit/>
          </a:bodyPr>
          <a:lstStyle/>
          <a:p>
            <a:pPr marL="0" lvl="1" algn="l" defTabSz="889000">
              <a:lnSpc>
                <a:spcPct val="90000"/>
              </a:lnSpc>
              <a:spcBef>
                <a:spcPct val="0"/>
              </a:spcBef>
              <a:spcAft>
                <a:spcPct val="15000"/>
              </a:spcAft>
              <a:defRPr b="0" i="0"/>
            </a:pPr>
            <a:r>
              <a:rPr lang="58378" sz="1400" kern="1200">
                <a:latin typeface="Arial" panose="020B0604020202020204" pitchFamily="34" charset="0"/>
                <a:cs typeface="Arial" panose="020B0604020202020204" pitchFamily="34" charset="0"/>
              </a:rPr>
              <a:t>Baterías agotadas</a:t>
            </a:r>
          </a:p>
        </p:txBody>
      </p:sp>
      <p:sp>
        <p:nvSpPr>
          <p:cNvPr id="31" name="Arrow: Bent-Up 30">
            <a:extLst>
              <a:ext uri="{FF2B5EF4-FFF2-40B4-BE49-F238E27FC236}">
                <a16:creationId xmlns:a16="http://schemas.microsoft.com/office/drawing/2014/main" id="{9711F449-6939-44F8-9B4F-DC0C91151A7E}"/>
              </a:ext>
            </a:extLst>
          </p:cNvPr>
          <p:cNvSpPr/>
          <p:nvPr/>
        </p:nvSpPr>
        <p:spPr>
          <a:xfrm rot="5400000">
            <a:off x="8152635" y="4885401"/>
            <a:ext cx="494173" cy="562599"/>
          </a:xfrm>
          <a:prstGeom prst="bentUpArrow">
            <a:avLst>
              <a:gd name="adj1" fmla="val 32840"/>
              <a:gd name="adj2" fmla="val 25000"/>
              <a:gd name="adj3" fmla="val 35780"/>
            </a:avLst>
          </a:prstGeom>
          <a:solidFill>
            <a:srgbClr val="84BD00">
              <a:alpha val="30000"/>
            </a:srgb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a:p>
        </p:txBody>
      </p:sp>
      <p:sp>
        <p:nvSpPr>
          <p:cNvPr id="32" name="Freeform: Shape 31">
            <a:extLst>
              <a:ext uri="{FF2B5EF4-FFF2-40B4-BE49-F238E27FC236}">
                <a16:creationId xmlns:a16="http://schemas.microsoft.com/office/drawing/2014/main" id="{6DEC4B53-B7D3-41C9-A549-6B57E9137806}"/>
              </a:ext>
            </a:extLst>
          </p:cNvPr>
          <p:cNvSpPr/>
          <p:nvPr/>
        </p:nvSpPr>
        <p:spPr>
          <a:xfrm>
            <a:off x="8711441" y="4993358"/>
            <a:ext cx="723504"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58378" sz="1400" b="1" kern="1200">
                <a:latin typeface="Arial" panose="020B0604020202020204" pitchFamily="34" charset="0"/>
                <a:cs typeface="Arial" panose="020B0604020202020204" pitchFamily="34" charset="0"/>
              </a:rPr>
              <a:t>¿Por qué?</a:t>
            </a:r>
          </a:p>
        </p:txBody>
      </p:sp>
      <p:sp>
        <p:nvSpPr>
          <p:cNvPr id="33" name="Freeform: Shape 32">
            <a:extLst>
              <a:ext uri="{FF2B5EF4-FFF2-40B4-BE49-F238E27FC236}">
                <a16:creationId xmlns:a16="http://schemas.microsoft.com/office/drawing/2014/main" id="{CF142E8C-A2F0-4625-90CD-C63B34938298}"/>
              </a:ext>
            </a:extLst>
          </p:cNvPr>
          <p:cNvSpPr/>
          <p:nvPr/>
        </p:nvSpPr>
        <p:spPr>
          <a:xfrm>
            <a:off x="9512166" y="5007330"/>
            <a:ext cx="2689927" cy="470641"/>
          </a:xfrm>
          <a:custGeom>
            <a:avLst/>
            <a:gdLst>
              <a:gd name="connsiteX0" fmla="*/ 0 w 605043"/>
              <a:gd name="connsiteY0" fmla="*/ 0 h 470641"/>
              <a:gd name="connsiteX1" fmla="*/ 605043 w 605043"/>
              <a:gd name="connsiteY1" fmla="*/ 0 h 470641"/>
              <a:gd name="connsiteX2" fmla="*/ 605043 w 605043"/>
              <a:gd name="connsiteY2" fmla="*/ 470641 h 470641"/>
              <a:gd name="connsiteX3" fmla="*/ 0 w 605043"/>
              <a:gd name="connsiteY3" fmla="*/ 470641 h 470641"/>
              <a:gd name="connsiteX4" fmla="*/ 0 w 605043"/>
              <a:gd name="connsiteY4" fmla="*/ 0 h 47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043" h="470641">
                <a:moveTo>
                  <a:pt x="0" y="0"/>
                </a:moveTo>
                <a:lnTo>
                  <a:pt x="605043" y="0"/>
                </a:lnTo>
                <a:lnTo>
                  <a:pt x="605043" y="470641"/>
                </a:lnTo>
                <a:lnTo>
                  <a:pt x="0" y="470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ctr" anchorCtr="0">
            <a:noAutofit/>
          </a:bodyPr>
          <a:lstStyle/>
          <a:p>
            <a:pPr marL="0" lvl="1" algn="l" defTabSz="889000">
              <a:lnSpc>
                <a:spcPct val="90000"/>
              </a:lnSpc>
              <a:spcBef>
                <a:spcPct val="0"/>
              </a:spcBef>
              <a:spcAft>
                <a:spcPct val="15000"/>
              </a:spcAft>
              <a:defRPr b="0" i="0"/>
            </a:pPr>
            <a:r>
              <a:rPr lang="58378" sz="1400" kern="1200">
                <a:latin typeface="Arial" panose="020B0604020202020204" pitchFamily="34" charset="0"/>
                <a:cs typeface="Arial" panose="020B0604020202020204" pitchFamily="34" charset="0"/>
              </a:rPr>
              <a:t>No cambió las baterías</a:t>
            </a:r>
          </a:p>
        </p:txBody>
      </p:sp>
      <p:sp>
        <p:nvSpPr>
          <p:cNvPr id="35" name="Rectangle 34">
            <a:extLst>
              <a:ext uri="{FF2B5EF4-FFF2-40B4-BE49-F238E27FC236}">
                <a16:creationId xmlns:a16="http://schemas.microsoft.com/office/drawing/2014/main" id="{B2CE470E-DD04-4351-A413-4EA60764525B}"/>
              </a:ext>
            </a:extLst>
          </p:cNvPr>
          <p:cNvSpPr/>
          <p:nvPr/>
        </p:nvSpPr>
        <p:spPr>
          <a:xfrm>
            <a:off x="5058286" y="1266646"/>
            <a:ext cx="6821756" cy="762762"/>
          </a:xfrm>
          <a:prstGeom prst="rect">
            <a:avLst/>
          </a:prstGeom>
        </p:spPr>
        <p:txBody>
          <a:bodyPr wrap="square">
            <a:spAutoFit/>
          </a:bodyPr>
          <a:lstStyle/>
          <a:p>
            <a:pPr>
              <a:spcAft>
                <a:spcPts val="1200"/>
              </a:spcAft>
              <a:defRPr b="0" i="0"/>
            </a:pPr>
            <a:r>
              <a:rPr lang="58378" b="1">
                <a:solidFill>
                  <a:srgbClr val="0033A0"/>
                </a:solidFill>
                <a:latin typeface="Arial" panose="020B0604020202020204" pitchFamily="34" charset="0"/>
                <a:cs typeface="Arial" panose="020B0604020202020204" pitchFamily="34" charset="0"/>
              </a:rPr>
              <a:t>Ejemplo:</a:t>
            </a:r>
            <a:endParaRPr lang="en-US" sz="2400" b="1">
              <a:solidFill>
                <a:srgbClr val="0033A0"/>
              </a:solidFill>
              <a:latin typeface="Arial" panose="020B0604020202020204" pitchFamily="34" charset="0"/>
              <a:cs typeface="Arial" panose="020B0604020202020204" pitchFamily="34" charset="0"/>
            </a:endParaRPr>
          </a:p>
          <a:p>
            <a:pPr>
              <a:spcAft>
                <a:spcPts val="1200"/>
              </a:spcAft>
              <a:defRPr b="0" i="0"/>
            </a:pPr>
            <a:r>
              <a:rPr lang="58378" sz="1600" b="1">
                <a:latin typeface="Arial" panose="020B0604020202020204" pitchFamily="34" charset="0"/>
                <a:cs typeface="Arial" panose="020B0604020202020204" pitchFamily="34" charset="0"/>
              </a:rPr>
              <a:t>Incidente:</a:t>
            </a:r>
            <a:r>
              <a:rPr lang="58378" sz="1600" b="0">
                <a:latin typeface="Arial" panose="020B0604020202020204" pitchFamily="34" charset="0"/>
                <a:cs typeface="Arial" panose="020B0604020202020204" pitchFamily="34" charset="0"/>
              </a:rPr>
              <a:t> Recibió una multa por exceso de velocidad</a:t>
            </a:r>
          </a:p>
        </p:txBody>
      </p:sp>
      <p:sp>
        <p:nvSpPr>
          <p:cNvPr id="36" name="Rectangle 35">
            <a:extLst>
              <a:ext uri="{FF2B5EF4-FFF2-40B4-BE49-F238E27FC236}">
                <a16:creationId xmlns:a16="http://schemas.microsoft.com/office/drawing/2014/main" id="{BB61ADA6-1279-4166-8A36-130DCBA8FA5E}"/>
              </a:ext>
            </a:extLst>
          </p:cNvPr>
          <p:cNvSpPr/>
          <p:nvPr/>
        </p:nvSpPr>
        <p:spPr>
          <a:xfrm>
            <a:off x="7332456" y="5564171"/>
            <a:ext cx="4817570" cy="584775"/>
          </a:xfrm>
          <a:prstGeom prst="rect">
            <a:avLst/>
          </a:prstGeom>
        </p:spPr>
        <p:txBody>
          <a:bodyPr wrap="square">
            <a:spAutoFit/>
          </a:bodyPr>
          <a:lstStyle/>
          <a:p>
            <a:pPr>
              <a:spcAft>
                <a:spcPts val="1200"/>
              </a:spcAft>
              <a:defRPr b="0" i="0"/>
            </a:pPr>
            <a:r>
              <a:rPr lang="58378" sz="1600" b="1">
                <a:latin typeface="Arial" panose="020B0604020202020204" pitchFamily="34" charset="0"/>
                <a:cs typeface="Arial" panose="020B0604020202020204" pitchFamily="34" charset="0"/>
              </a:rPr>
              <a:t>Solución:</a:t>
            </a:r>
            <a:r>
              <a:rPr lang="58378" sz="1600" b="0">
                <a:latin typeface="Arial" panose="020B0604020202020204" pitchFamily="34" charset="0"/>
                <a:cs typeface="Arial" panose="020B0604020202020204" pitchFamily="34" charset="0"/>
              </a:rPr>
              <a:t> Enchufe el despertador </a:t>
            </a:r>
            <a:br>
              <a:rPr lang="58378" sz="1600" b="0">
                <a:latin typeface="Arial" panose="020B0604020202020204" pitchFamily="34" charset="0"/>
                <a:cs typeface="Arial" panose="020B0604020202020204" pitchFamily="34" charset="0"/>
              </a:rPr>
            </a:br>
            <a:r>
              <a:rPr lang="58378" sz="1600" b="0">
                <a:latin typeface="Arial" panose="020B0604020202020204" pitchFamily="34" charset="0"/>
                <a:cs typeface="Arial" panose="020B0604020202020204" pitchFamily="34" charset="0"/>
              </a:rPr>
              <a:t>o reemplace las baterías antes de que se agoten.</a:t>
            </a:r>
          </a:p>
        </p:txBody>
      </p:sp>
    </p:spTree>
    <p:extLst>
      <p:ext uri="{BB962C8B-B14F-4D97-AF65-F5344CB8AC3E}">
        <p14:creationId xmlns:p14="http://schemas.microsoft.com/office/powerpoint/2010/main" val="190404812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2AADD5-9949-4AA0-8452-76B32B2B8ABD}"/>
              </a:ext>
            </a:extLst>
          </p:cNvPr>
          <p:cNvPicPr>
            <a:picLocks noChangeAspect="1"/>
          </p:cNvPicPr>
          <p:nvPr/>
        </p:nvPicPr>
        <p:blipFill>
          <a:blip r:embed="rId3">
            <a:extLst>
              <a:ext uri="{28A0092B-C50C-407E-A947-70E740481C1C}">
                <a14:useLocalDpi xmlns:a14="http://schemas.microsoft.com/office/drawing/2010/main"/>
              </a:ext>
            </a:extLst>
          </a:blip>
          <a:srcRect r="-3"/>
          <a:stretch>
            <a:fillRect/>
          </a:stretch>
        </p:blipFill>
        <p:spPr>
          <a:xfrm>
            <a:off x="0" y="6245703"/>
            <a:ext cx="12192000" cy="614530"/>
          </a:xfrm>
          <a:prstGeom prst="rect">
            <a:avLst/>
          </a:prstGeom>
        </p:spPr>
      </p:pic>
      <p:pic>
        <p:nvPicPr>
          <p:cNvPr id="4" name="Picture 3">
            <a:extLst>
              <a:ext uri="{FF2B5EF4-FFF2-40B4-BE49-F238E27FC236}">
                <a16:creationId xmlns:a16="http://schemas.microsoft.com/office/drawing/2014/main" id="{6DC17031-E2B6-4CFD-9E3F-5582995E0B54}"/>
              </a:ext>
            </a:extLst>
          </p:cNvPr>
          <p:cNvPicPr>
            <a:picLocks noChangeAspect="1"/>
          </p:cNvPicPr>
          <p:nvPr/>
        </p:nvPicPr>
        <p:blipFill>
          <a:blip r:embed="rId4">
            <a:extLst>
              <a:ext uri="{28A0092B-C50C-407E-A947-70E740481C1C}">
                <a14:useLocalDpi xmlns:a14="http://schemas.microsoft.com/office/drawing/2010/main"/>
              </a:ext>
            </a:extLst>
          </a:blip>
          <a:srcRect r="-3"/>
          <a:stretch>
            <a:fillRect/>
          </a:stretch>
        </p:blipFill>
        <p:spPr>
          <a:xfrm>
            <a:off x="0" y="-1"/>
            <a:ext cx="12192000" cy="914400"/>
          </a:xfrm>
          <a:prstGeom prst="rect">
            <a:avLst/>
          </a:prstGeom>
        </p:spPr>
      </p:pic>
      <p:sp>
        <p:nvSpPr>
          <p:cNvPr id="5" name="TextBox 4">
            <a:extLst>
              <a:ext uri="{FF2B5EF4-FFF2-40B4-BE49-F238E27FC236}">
                <a16:creationId xmlns:a16="http://schemas.microsoft.com/office/drawing/2014/main" id="{60766481-2F9D-4466-91D9-79A1A49632E2}"/>
              </a:ext>
            </a:extLst>
          </p:cNvPr>
          <p:cNvSpPr txBox="1"/>
          <p:nvPr/>
        </p:nvSpPr>
        <p:spPr>
          <a:xfrm>
            <a:off x="209550" y="273992"/>
            <a:ext cx="11319255" cy="457657"/>
          </a:xfrm>
          <a:prstGeom prst="rect">
            <a:avLst/>
          </a:prstGeom>
          <a:noFill/>
          <a:effectLst/>
        </p:spPr>
        <p:txBody>
          <a:bodyPr wrap="square" rtlCol="0">
            <a:spAutoFit/>
          </a:bodyPr>
          <a:lstStyle/>
          <a:p>
            <a:pPr>
              <a:spcAft>
                <a:spcPts val="1200"/>
              </a:spcAft>
              <a:defRPr b="0" i="0"/>
            </a:pPr>
            <a:r>
              <a:rPr lang="58378" sz="2400" b="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RETIRADA DE SEGURIDAD GLOBAL 2023</a:t>
            </a:r>
          </a:p>
        </p:txBody>
      </p:sp>
      <p:sp>
        <p:nvSpPr>
          <p:cNvPr id="6" name="Slide Number Placeholder 8">
            <a:extLst>
              <a:ext uri="{FF2B5EF4-FFF2-40B4-BE49-F238E27FC236}">
                <a16:creationId xmlns:a16="http://schemas.microsoft.com/office/drawing/2014/main" id="{9E3F1D4F-6C4D-432F-B212-D64953AA11B0}"/>
              </a:ext>
            </a:extLst>
          </p:cNvPr>
          <p:cNvSpPr txBox="1"/>
          <p:nvPr/>
        </p:nvSpPr>
        <p:spPr>
          <a:xfrm>
            <a:off x="11606542" y="6443670"/>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b="0" i="0"/>
            </a:pPr>
            <a:fld id="{0ACC2F5F-688C-4560-8E7C-8194BAAE60D5}" type="slidenum">
              <a:rPr lang="en-US" smtClean="0"/>
              <a:t>19</a:t>
            </a:fld>
            <a:endParaRPr lang="en-US"/>
          </a:p>
        </p:txBody>
      </p:sp>
      <p:pic>
        <p:nvPicPr>
          <p:cNvPr id="7" name="Picture 6">
            <a:extLst>
              <a:ext uri="{FF2B5EF4-FFF2-40B4-BE49-F238E27FC236}">
                <a16:creationId xmlns:a16="http://schemas.microsoft.com/office/drawing/2014/main" id="{534DA61C-6963-4048-94BF-C6604A5F230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3" name="Straight Connector 2">
            <a:extLst>
              <a:ext uri="{FF2B5EF4-FFF2-40B4-BE49-F238E27FC236}">
                <a16:creationId xmlns:a16="http://schemas.microsoft.com/office/drawing/2014/main" id="{994E52BC-058D-47CA-B36D-1E273DE8550A}"/>
              </a:ext>
            </a:extLst>
          </p:cNvPr>
          <p:cNvCxnSpPr/>
          <p:nvPr/>
        </p:nvCxnSpPr>
        <p:spPr>
          <a:xfrm>
            <a:off x="0" y="914399"/>
            <a:ext cx="882015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4C14BB6-0F52-41F1-95CA-52E2349062DB}"/>
              </a:ext>
            </a:extLst>
          </p:cNvPr>
          <p:cNvCxnSpPr/>
          <p:nvPr/>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27B44CC-02AB-4FAA-92DA-82FD43C4F608}"/>
              </a:ext>
            </a:extLst>
          </p:cNvPr>
          <p:cNvSpPr txBox="1"/>
          <p:nvPr/>
        </p:nvSpPr>
        <p:spPr>
          <a:xfrm>
            <a:off x="796208" y="6352913"/>
            <a:ext cx="9194829" cy="396636"/>
          </a:xfrm>
          <a:prstGeom prst="rect">
            <a:avLst/>
          </a:prstGeom>
          <a:noFill/>
          <a:effectLst/>
        </p:spPr>
        <p:txBody>
          <a:bodyPr wrap="square" rtlCol="0">
            <a:spAutoFit/>
          </a:bodyPr>
          <a:lstStyle/>
          <a:p>
            <a:pPr>
              <a:spcAft>
                <a:spcPts val="1200"/>
              </a:spcAft>
              <a:defRPr b="0" i="0"/>
            </a:pPr>
            <a:r>
              <a:rPr lang="58378"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Un paso hacia la seguridad</a:t>
            </a:r>
          </a:p>
        </p:txBody>
      </p:sp>
      <p:sp>
        <p:nvSpPr>
          <p:cNvPr id="14" name="Rectangle 13">
            <a:extLst>
              <a:ext uri="{FF2B5EF4-FFF2-40B4-BE49-F238E27FC236}">
                <a16:creationId xmlns:a16="http://schemas.microsoft.com/office/drawing/2014/main" id="{CADB3204-155B-43F9-8F9F-B28A4BEB3462}"/>
              </a:ext>
            </a:extLst>
          </p:cNvPr>
          <p:cNvSpPr/>
          <p:nvPr/>
        </p:nvSpPr>
        <p:spPr>
          <a:xfrm>
            <a:off x="209549" y="1282804"/>
            <a:ext cx="7444608" cy="1311951"/>
          </a:xfrm>
          <a:prstGeom prst="rect">
            <a:avLst/>
          </a:prstGeom>
        </p:spPr>
        <p:txBody>
          <a:bodyPr wrap="square">
            <a:spAutoFit/>
          </a:bodyPr>
          <a:lstStyle/>
          <a:p>
            <a:pPr>
              <a:spcAft>
                <a:spcPts val="1200"/>
              </a:spcAft>
              <a:defRPr b="0" i="0"/>
            </a:pPr>
            <a:r>
              <a:rPr lang="58378" sz="2400" b="1">
                <a:solidFill>
                  <a:srgbClr val="0033A0"/>
                </a:solidFill>
                <a:latin typeface="Arial" panose="020B0604020202020204" pitchFamily="34" charset="0"/>
                <a:cs typeface="Arial" panose="020B0604020202020204" pitchFamily="34" charset="0"/>
              </a:rPr>
              <a:t>Todos son responsables de la seguridad</a:t>
            </a:r>
          </a:p>
          <a:p>
            <a:pPr marL="285750" indent="-285750">
              <a:spcAft>
                <a:spcPts val="1200"/>
              </a:spcAft>
              <a:buClr>
                <a:srgbClr val="84BD00"/>
              </a:buClr>
              <a:buFont typeface="Wingdings" panose="05000000000000000000" pitchFamily="2" charset="2"/>
              <a:buChar char="ü"/>
              <a:defRPr b="0" i="0"/>
            </a:pPr>
            <a:r>
              <a:rPr lang="58378">
                <a:latin typeface="Arial" panose="020B0604020202020204" pitchFamily="34" charset="0"/>
                <a:cs typeface="Arial" panose="020B0604020202020204" pitchFamily="34" charset="0"/>
              </a:rPr>
              <a:t>Siga los procedimientos</a:t>
            </a:r>
          </a:p>
          <a:p>
            <a:pPr marL="285750" indent="-285750">
              <a:spcAft>
                <a:spcPts val="1200"/>
              </a:spcAft>
              <a:buClr>
                <a:srgbClr val="84BD00"/>
              </a:buClr>
              <a:buFont typeface="Wingdings" panose="05000000000000000000" pitchFamily="2" charset="2"/>
              <a:buChar char="ü"/>
              <a:defRPr b="0" i="0"/>
            </a:pPr>
            <a:r>
              <a:rPr lang="58378">
                <a:latin typeface="Arial" panose="020B0604020202020204" pitchFamily="34" charset="0"/>
                <a:cs typeface="Arial" panose="020B0604020202020204" pitchFamily="34" charset="0"/>
              </a:rPr>
              <a:t>Hágase cargo</a:t>
            </a:r>
          </a:p>
        </p:txBody>
      </p:sp>
      <p:cxnSp>
        <p:nvCxnSpPr>
          <p:cNvPr id="17" name="Straight Connector 16">
            <a:extLst>
              <a:ext uri="{FF2B5EF4-FFF2-40B4-BE49-F238E27FC236}">
                <a16:creationId xmlns:a16="http://schemas.microsoft.com/office/drawing/2014/main" id="{092EDB20-FC59-46DF-8EFF-A85BF0C97174}"/>
              </a:ext>
            </a:extLst>
          </p:cNvPr>
          <p:cNvCxnSpPr/>
          <p:nvPr/>
        </p:nvCxnSpPr>
        <p:spPr>
          <a:xfrm>
            <a:off x="0" y="6245683"/>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84DE6014-B219-4037-92AC-6765DC402175}"/>
              </a:ext>
            </a:extLst>
          </p:cNvPr>
          <p:cNvSpPr/>
          <p:nvPr/>
        </p:nvSpPr>
        <p:spPr>
          <a:xfrm>
            <a:off x="5462749" y="3227723"/>
            <a:ext cx="6359708" cy="2013692"/>
          </a:xfrm>
          <a:prstGeom prst="rect">
            <a:avLst/>
          </a:prstGeom>
        </p:spPr>
        <p:txBody>
          <a:bodyPr wrap="square">
            <a:spAutoFit/>
          </a:bodyPr>
          <a:lstStyle/>
          <a:p>
            <a:pPr>
              <a:spcAft>
                <a:spcPts val="1200"/>
              </a:spcAft>
              <a:defRPr b="0" i="0"/>
            </a:pPr>
            <a:r>
              <a:rPr lang="58378" sz="2400" b="1">
                <a:solidFill>
                  <a:srgbClr val="0033A0"/>
                </a:solidFill>
                <a:latin typeface="Arial" panose="020B0604020202020204" pitchFamily="34" charset="0"/>
                <a:cs typeface="Arial" panose="020B0604020202020204" pitchFamily="34" charset="0"/>
              </a:rPr>
              <a:t>Su derecho a detener el trabajo y reportar</a:t>
            </a:r>
          </a:p>
          <a:p>
            <a:pPr marL="285750" indent="-285750">
              <a:spcAft>
                <a:spcPts val="1200"/>
              </a:spcAft>
              <a:buClr>
                <a:srgbClr val="84BD00"/>
              </a:buClr>
              <a:buFont typeface="Wingdings" panose="05000000000000000000" pitchFamily="2" charset="2"/>
              <a:buChar char="ü"/>
              <a:defRPr b="0" i="0"/>
            </a:pPr>
            <a:r>
              <a:rPr lang="58378" b="1">
                <a:solidFill>
                  <a:srgbClr val="84BD00"/>
                </a:solidFill>
                <a:latin typeface="Arial" panose="020B0604020202020204" pitchFamily="34" charset="0"/>
                <a:cs typeface="Arial" panose="020B0604020202020204" pitchFamily="34" charset="0"/>
              </a:rPr>
              <a:t>Intervenir</a:t>
            </a:r>
            <a:r>
              <a:rPr lang="58378">
                <a:latin typeface="Arial" panose="020B0604020202020204" pitchFamily="34" charset="0"/>
                <a:cs typeface="Arial" panose="020B0604020202020204" pitchFamily="34" charset="0"/>
              </a:rPr>
              <a:t> si las acciones o el entorno parecen inseguros</a:t>
            </a:r>
          </a:p>
          <a:p>
            <a:pPr marL="285750" indent="-285750">
              <a:spcAft>
                <a:spcPts val="1200"/>
              </a:spcAft>
              <a:buClr>
                <a:srgbClr val="84BD00"/>
              </a:buClr>
              <a:buFont typeface="Wingdings" panose="05000000000000000000" pitchFamily="2" charset="2"/>
              <a:buChar char="ü"/>
              <a:defRPr b="0" i="0"/>
            </a:pPr>
            <a:r>
              <a:rPr lang="58378" b="1">
                <a:solidFill>
                  <a:srgbClr val="84BD00"/>
                </a:solidFill>
                <a:latin typeface="Arial" panose="020B0604020202020204" pitchFamily="34" charset="0"/>
                <a:cs typeface="Arial" panose="020B0604020202020204" pitchFamily="34" charset="0"/>
              </a:rPr>
              <a:t>Hacer</a:t>
            </a:r>
            <a:r>
              <a:rPr lang="58378" b="0">
                <a:solidFill>
                  <a:srgbClr val="84BD00"/>
                </a:solidFill>
                <a:latin typeface="Arial" panose="020B0604020202020204" pitchFamily="34" charset="0"/>
                <a:cs typeface="Arial" panose="020B0604020202020204" pitchFamily="34" charset="0"/>
              </a:rPr>
              <a:t> </a:t>
            </a:r>
            <a:r>
              <a:rPr lang="58378">
                <a:latin typeface="Arial" panose="020B0604020202020204" pitchFamily="34" charset="0"/>
                <a:cs typeface="Arial" panose="020B0604020202020204" pitchFamily="34" charset="0"/>
              </a:rPr>
              <a:t>preguntas para determinar si la situación no es segura</a:t>
            </a:r>
          </a:p>
          <a:p>
            <a:pPr marL="285750" indent="-285750">
              <a:spcAft>
                <a:spcPts val="1200"/>
              </a:spcAft>
              <a:buClr>
                <a:srgbClr val="84BD00"/>
              </a:buClr>
              <a:buFont typeface="Wingdings" panose="05000000000000000000" pitchFamily="2" charset="2"/>
              <a:buChar char="ü"/>
              <a:defRPr b="0" i="0"/>
            </a:pPr>
            <a:r>
              <a:rPr lang="58378" b="1">
                <a:solidFill>
                  <a:srgbClr val="84BD00"/>
                </a:solidFill>
                <a:latin typeface="Arial" panose="020B0604020202020204" pitchFamily="34" charset="0"/>
                <a:cs typeface="Arial" panose="020B0604020202020204" pitchFamily="34" charset="0"/>
              </a:rPr>
              <a:t>Informar</a:t>
            </a:r>
            <a:r>
              <a:rPr lang="58378">
                <a:latin typeface="Arial" panose="020B0604020202020204" pitchFamily="34" charset="0"/>
                <a:cs typeface="Arial" panose="020B0604020202020204" pitchFamily="34" charset="0"/>
              </a:rPr>
              <a:t> a un gerente o supervisor</a:t>
            </a:r>
          </a:p>
        </p:txBody>
      </p:sp>
      <p:sp>
        <p:nvSpPr>
          <p:cNvPr id="21" name="Rectangle 20">
            <a:extLst>
              <a:ext uri="{FF2B5EF4-FFF2-40B4-BE49-F238E27FC236}">
                <a16:creationId xmlns:a16="http://schemas.microsoft.com/office/drawing/2014/main" id="{920972AF-996A-44CF-B9BE-904936B9535D}"/>
              </a:ext>
            </a:extLst>
          </p:cNvPr>
          <p:cNvSpPr/>
          <p:nvPr/>
        </p:nvSpPr>
        <p:spPr>
          <a:xfrm>
            <a:off x="422950" y="5231936"/>
            <a:ext cx="11346100" cy="1067867"/>
          </a:xfrm>
          <a:prstGeom prst="rect">
            <a:avLst/>
          </a:prstGeom>
        </p:spPr>
        <p:txBody>
          <a:bodyPr wrap="square">
            <a:spAutoFit/>
          </a:bodyPr>
          <a:lstStyle/>
          <a:p>
            <a:pPr algn="ctr">
              <a:spcAft>
                <a:spcPts val="1200"/>
              </a:spcAft>
              <a:defRPr b="0" i="0"/>
            </a:pPr>
            <a:r>
              <a:rPr lang="58378" sz="3200" b="1">
                <a:solidFill>
                  <a:srgbClr val="0033A0"/>
                </a:solidFill>
                <a:latin typeface="Arial" panose="020B0604020202020204" pitchFamily="34" charset="0"/>
                <a:cs typeface="Arial" panose="020B0604020202020204" pitchFamily="34" charset="0"/>
              </a:rPr>
              <a:t>La seguridad es </a:t>
            </a:r>
            <a:r>
              <a:rPr lang="58378" sz="3200" b="1">
                <a:solidFill>
                  <a:srgbClr val="84BD00"/>
                </a:solidFill>
                <a:latin typeface="Arial" panose="020B0604020202020204" pitchFamily="34" charset="0"/>
                <a:cs typeface="Arial" panose="020B0604020202020204" pitchFamily="34" charset="0"/>
              </a:rPr>
              <a:t>Personal</a:t>
            </a:r>
            <a:r>
              <a:rPr lang="58378" sz="3200" b="1">
                <a:solidFill>
                  <a:srgbClr val="0033A0"/>
                </a:solidFill>
                <a:latin typeface="Arial" panose="020B0604020202020204" pitchFamily="34" charset="0"/>
                <a:cs typeface="Arial" panose="020B0604020202020204" pitchFamily="34" charset="0"/>
              </a:rPr>
              <a:t> – ¡Tráigala al trabajo, </a:t>
            </a:r>
            <a:br>
              <a:rPr lang="en-US" sz="3200" b="1">
                <a:solidFill>
                  <a:srgbClr val="0033A0"/>
                </a:solidFill>
                <a:latin typeface="Arial" panose="020B0604020202020204" pitchFamily="34" charset="0"/>
                <a:cs typeface="Arial" panose="020B0604020202020204" pitchFamily="34" charset="0"/>
              </a:rPr>
            </a:br>
            <a:r>
              <a:rPr lang="58378" sz="3200" b="1">
                <a:solidFill>
                  <a:srgbClr val="0033A0"/>
                </a:solidFill>
                <a:latin typeface="Arial" panose="020B0604020202020204" pitchFamily="34" charset="0"/>
                <a:cs typeface="Arial" panose="020B0604020202020204" pitchFamily="34" charset="0"/>
              </a:rPr>
              <a:t>llévela a casa!</a:t>
            </a:r>
            <a:r>
              <a:rPr lang="58378" sz="3200" b="0">
                <a:solidFill>
                  <a:srgbClr val="0033A0"/>
                </a:solidFill>
                <a:latin typeface="Arial" panose="020B0604020202020204" pitchFamily="34" charset="0"/>
                <a:cs typeface="Arial" panose="020B0604020202020204" pitchFamily="34" charset="0"/>
              </a:rPr>
              <a:t> </a:t>
            </a:r>
            <a:endParaRPr lang="en-US" sz="2200" b="1">
              <a:solidFill>
                <a:srgbClr val="0033A0"/>
              </a:solidFill>
              <a:latin typeface="Arial" panose="020B0604020202020204" pitchFamily="34" charset="0"/>
              <a:cs typeface="Arial" panose="020B0604020202020204" pitchFamily="34" charset="0"/>
            </a:endParaRPr>
          </a:p>
        </p:txBody>
      </p:sp>
      <p:grpSp>
        <p:nvGrpSpPr>
          <p:cNvPr id="15" name="Group 14">
            <a:extLst>
              <a:ext uri="{FF2B5EF4-FFF2-40B4-BE49-F238E27FC236}">
                <a16:creationId xmlns:a16="http://schemas.microsoft.com/office/drawing/2014/main" id="{5590C04F-9884-4CC3-9B59-6241238B5DB4}"/>
              </a:ext>
            </a:extLst>
          </p:cNvPr>
          <p:cNvGrpSpPr/>
          <p:nvPr/>
        </p:nvGrpSpPr>
        <p:grpSpPr>
          <a:xfrm>
            <a:off x="0" y="3136115"/>
            <a:ext cx="3759779" cy="2114875"/>
            <a:chOff x="509970" y="3105688"/>
            <a:chExt cx="3969327" cy="2232746"/>
          </a:xfrm>
        </p:grpSpPr>
        <p:pic>
          <p:nvPicPr>
            <p:cNvPr id="12" name="Picture 11">
              <a:extLst>
                <a:ext uri="{FF2B5EF4-FFF2-40B4-BE49-F238E27FC236}">
                  <a16:creationId xmlns:a16="http://schemas.microsoft.com/office/drawing/2014/main" id="{246872DA-224F-49AF-A93B-044D0C8A3A15}"/>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09970" y="3105688"/>
              <a:ext cx="3969327" cy="2232746"/>
            </a:xfrm>
            <a:prstGeom prst="rect">
              <a:avLst/>
            </a:prstGeom>
          </p:spPr>
        </p:pic>
        <p:sp>
          <p:nvSpPr>
            <p:cNvPr id="26" name="Rectangle 25">
              <a:extLst>
                <a:ext uri="{FF2B5EF4-FFF2-40B4-BE49-F238E27FC236}">
                  <a16:creationId xmlns:a16="http://schemas.microsoft.com/office/drawing/2014/main" id="{91FD4A35-651B-49E9-BC03-0CED0A871436}"/>
                </a:ext>
              </a:extLst>
            </p:cNvPr>
            <p:cNvSpPr/>
            <p:nvPr/>
          </p:nvSpPr>
          <p:spPr>
            <a:xfrm>
              <a:off x="1736097" y="3106493"/>
              <a:ext cx="2743200" cy="2231136"/>
            </a:xfrm>
            <a:prstGeom prst="rect">
              <a:avLst/>
            </a:prstGeom>
            <a:gradFill>
              <a:gsLst>
                <a:gs pos="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D9038892-7A7B-437F-8D34-4DE73695E805}"/>
              </a:ext>
            </a:extLst>
          </p:cNvPr>
          <p:cNvGrpSpPr/>
          <p:nvPr/>
        </p:nvGrpSpPr>
        <p:grpSpPr>
          <a:xfrm>
            <a:off x="8433816" y="1087903"/>
            <a:ext cx="3758184" cy="2113350"/>
            <a:chOff x="8254925" y="1077934"/>
            <a:chExt cx="3758184" cy="2113350"/>
          </a:xfrm>
        </p:grpSpPr>
        <p:pic>
          <p:nvPicPr>
            <p:cNvPr id="27" name="Picture 26">
              <a:extLst>
                <a:ext uri="{FF2B5EF4-FFF2-40B4-BE49-F238E27FC236}">
                  <a16:creationId xmlns:a16="http://schemas.microsoft.com/office/drawing/2014/main" id="{36FDBD34-50FE-4FA6-9B10-5C8D4239CF74}"/>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8254925" y="1077936"/>
              <a:ext cx="3758184" cy="2113347"/>
            </a:xfrm>
            <a:prstGeom prst="rect">
              <a:avLst/>
            </a:prstGeom>
          </p:spPr>
        </p:pic>
        <p:sp>
          <p:nvSpPr>
            <p:cNvPr id="28" name="Rectangle 27">
              <a:extLst>
                <a:ext uri="{FF2B5EF4-FFF2-40B4-BE49-F238E27FC236}">
                  <a16:creationId xmlns:a16="http://schemas.microsoft.com/office/drawing/2014/main" id="{91FDFE9A-E339-4085-960E-1C67A0B79590}"/>
                </a:ext>
              </a:extLst>
            </p:cNvPr>
            <p:cNvSpPr/>
            <p:nvPr/>
          </p:nvSpPr>
          <p:spPr>
            <a:xfrm flipH="1">
              <a:off x="8254925" y="1077934"/>
              <a:ext cx="2598381" cy="2113350"/>
            </a:xfrm>
            <a:prstGeom prst="rect">
              <a:avLst/>
            </a:prstGeom>
            <a:gradFill>
              <a:gsLst>
                <a:gs pos="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8635498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w: Pentagon 4">
            <a:extLst>
              <a:ext uri="{FF2B5EF4-FFF2-40B4-BE49-F238E27FC236}">
                <a16:creationId xmlns:a16="http://schemas.microsoft.com/office/drawing/2014/main" id="{7FEB3E2A-D8E4-46B5-3538-31BD09D60911}"/>
              </a:ext>
            </a:extLst>
          </p:cNvPr>
          <p:cNvSpPr/>
          <p:nvPr/>
        </p:nvSpPr>
        <p:spPr>
          <a:xfrm>
            <a:off x="442451" y="1704284"/>
            <a:ext cx="4572000"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b="0" i="0"/>
            </a:pPr>
            <a:r>
              <a:rPr lang="58378" sz="1400" b="1">
                <a:solidFill>
                  <a:schemeClr val="bg1"/>
                </a:solidFill>
                <a:latin typeface="Arial" panose="020B0604020202020204" pitchFamily="34" charset="0"/>
                <a:cs typeface="Arial" panose="020B0604020202020204" pitchFamily="34" charset="0"/>
              </a:rPr>
              <a:t>Nuestro compromiso con la seguridad</a:t>
            </a:r>
          </a:p>
        </p:txBody>
      </p:sp>
      <p:sp>
        <p:nvSpPr>
          <p:cNvPr id="6" name="Arrow: Pentagon 5">
            <a:extLst>
              <a:ext uri="{FF2B5EF4-FFF2-40B4-BE49-F238E27FC236}">
                <a16:creationId xmlns:a16="http://schemas.microsoft.com/office/drawing/2014/main" id="{ED40876D-AB57-D86F-1E44-1A4D83D57B3A}"/>
              </a:ext>
            </a:extLst>
          </p:cNvPr>
          <p:cNvSpPr/>
          <p:nvPr/>
        </p:nvSpPr>
        <p:spPr>
          <a:xfrm>
            <a:off x="442451" y="2244356"/>
            <a:ext cx="5029200"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b="0" i="0"/>
            </a:pPr>
            <a:r>
              <a:rPr lang="58378" sz="1400" b="1">
                <a:solidFill>
                  <a:schemeClr val="bg1"/>
                </a:solidFill>
                <a:latin typeface="Arial" panose="020B0604020202020204" pitchFamily="34" charset="0"/>
                <a:cs typeface="Arial" panose="020B0604020202020204" pitchFamily="34" charset="0"/>
              </a:rPr>
              <a:t>Nuestro viaje hacia la seguridad</a:t>
            </a:r>
          </a:p>
        </p:txBody>
      </p:sp>
      <p:sp>
        <p:nvSpPr>
          <p:cNvPr id="7" name="Arrow: Pentagon 6">
            <a:extLst>
              <a:ext uri="{FF2B5EF4-FFF2-40B4-BE49-F238E27FC236}">
                <a16:creationId xmlns:a16="http://schemas.microsoft.com/office/drawing/2014/main" id="{5D5780F3-4B9B-7346-2C85-59069685659F}"/>
              </a:ext>
            </a:extLst>
          </p:cNvPr>
          <p:cNvSpPr/>
          <p:nvPr/>
        </p:nvSpPr>
        <p:spPr>
          <a:xfrm>
            <a:off x="442451" y="2784428"/>
            <a:ext cx="5486400"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b="0" i="0"/>
            </a:pPr>
            <a:r>
              <a:rPr lang="58378" sz="1400" b="1">
                <a:solidFill>
                  <a:schemeClr val="bg1"/>
                </a:solidFill>
                <a:latin typeface="Arial" panose="020B0604020202020204" pitchFamily="34" charset="0"/>
                <a:cs typeface="Arial" panose="020B0604020202020204" pitchFamily="34" charset="0"/>
              </a:rPr>
              <a:t>Pilares de nuestra cultura de seguridad – Política de seguridad</a:t>
            </a:r>
          </a:p>
        </p:txBody>
      </p:sp>
      <p:sp>
        <p:nvSpPr>
          <p:cNvPr id="8" name="Arrow: Pentagon 7">
            <a:extLst>
              <a:ext uri="{FF2B5EF4-FFF2-40B4-BE49-F238E27FC236}">
                <a16:creationId xmlns:a16="http://schemas.microsoft.com/office/drawing/2014/main" id="{3155C707-374A-8AF6-711E-4052FD808BCD}"/>
              </a:ext>
            </a:extLst>
          </p:cNvPr>
          <p:cNvSpPr/>
          <p:nvPr/>
        </p:nvSpPr>
        <p:spPr>
          <a:xfrm>
            <a:off x="442451" y="3324500"/>
            <a:ext cx="5943600"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b="0" i="0"/>
            </a:pPr>
            <a:r>
              <a:rPr lang="58378" sz="1400" b="1">
                <a:solidFill>
                  <a:schemeClr val="bg1"/>
                </a:solidFill>
                <a:latin typeface="Arial" panose="020B0604020202020204" pitchFamily="34" charset="0"/>
                <a:cs typeface="Arial" panose="020B0604020202020204" pitchFamily="34" charset="0"/>
              </a:rPr>
              <a:t>Pilares de nuestra cultura de seguridad – Reglas para salvar vidas</a:t>
            </a:r>
          </a:p>
        </p:txBody>
      </p:sp>
      <p:sp>
        <p:nvSpPr>
          <p:cNvPr id="9" name="Arrow: Pentagon 8">
            <a:extLst>
              <a:ext uri="{FF2B5EF4-FFF2-40B4-BE49-F238E27FC236}">
                <a16:creationId xmlns:a16="http://schemas.microsoft.com/office/drawing/2014/main" id="{EB2C0E3A-CCB2-74F0-935A-A7CE609B8DD8}"/>
              </a:ext>
            </a:extLst>
          </p:cNvPr>
          <p:cNvSpPr/>
          <p:nvPr/>
        </p:nvSpPr>
        <p:spPr>
          <a:xfrm>
            <a:off x="442451" y="3864572"/>
            <a:ext cx="6400800"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b="0" i="0"/>
            </a:pPr>
            <a:r>
              <a:rPr lang="58378" sz="1400" b="1">
                <a:solidFill>
                  <a:schemeClr val="bg1"/>
                </a:solidFill>
                <a:latin typeface="Arial" panose="020B0604020202020204" pitchFamily="34" charset="0"/>
                <a:cs typeface="Arial" panose="020B0604020202020204" pitchFamily="34" charset="0"/>
              </a:rPr>
              <a:t>Pilares de nuestra cultura de seguridad – Organización del lugar de trabajo</a:t>
            </a:r>
          </a:p>
        </p:txBody>
      </p:sp>
      <p:sp>
        <p:nvSpPr>
          <p:cNvPr id="10" name="Arrow: Pentagon 9">
            <a:extLst>
              <a:ext uri="{FF2B5EF4-FFF2-40B4-BE49-F238E27FC236}">
                <a16:creationId xmlns:a16="http://schemas.microsoft.com/office/drawing/2014/main" id="{2A1ADE7B-E79C-6B47-D544-E356DE9B3A4D}"/>
              </a:ext>
            </a:extLst>
          </p:cNvPr>
          <p:cNvSpPr/>
          <p:nvPr/>
        </p:nvSpPr>
        <p:spPr>
          <a:xfrm>
            <a:off x="442451" y="4404644"/>
            <a:ext cx="6858000"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b="0" i="0"/>
            </a:pPr>
            <a:r>
              <a:rPr lang="58378" sz="1400" b="1">
                <a:solidFill>
                  <a:schemeClr val="bg1"/>
                </a:solidFill>
                <a:latin typeface="Arial" panose="020B0604020202020204" pitchFamily="34" charset="0"/>
                <a:cs typeface="Arial" panose="020B0604020202020204" pitchFamily="34" charset="0"/>
              </a:rPr>
              <a:t>Creación de una cultura de seguridad</a:t>
            </a:r>
          </a:p>
        </p:txBody>
      </p:sp>
      <p:sp>
        <p:nvSpPr>
          <p:cNvPr id="11" name="Arrow: Pentagon 10">
            <a:extLst>
              <a:ext uri="{FF2B5EF4-FFF2-40B4-BE49-F238E27FC236}">
                <a16:creationId xmlns:a16="http://schemas.microsoft.com/office/drawing/2014/main" id="{BFD16266-15F8-DCA3-F15B-B4768683AB85}"/>
              </a:ext>
            </a:extLst>
          </p:cNvPr>
          <p:cNvSpPr/>
          <p:nvPr/>
        </p:nvSpPr>
        <p:spPr>
          <a:xfrm>
            <a:off x="442451" y="4957070"/>
            <a:ext cx="7315200"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b="0" i="0"/>
            </a:pPr>
            <a:r>
              <a:rPr lang="58378" sz="1400" b="1">
                <a:solidFill>
                  <a:schemeClr val="bg1"/>
                </a:solidFill>
                <a:latin typeface="Arial" panose="020B0604020202020204" pitchFamily="34" charset="0"/>
                <a:cs typeface="Arial" panose="020B0604020202020204" pitchFamily="34" charset="0"/>
              </a:rPr>
              <a:t>Liderazgo en seguridad</a:t>
            </a:r>
          </a:p>
        </p:txBody>
      </p:sp>
      <p:cxnSp>
        <p:nvCxnSpPr>
          <p:cNvPr id="15" name="Straight Connector 14">
            <a:extLst>
              <a:ext uri="{FF2B5EF4-FFF2-40B4-BE49-F238E27FC236}">
                <a16:creationId xmlns:a16="http://schemas.microsoft.com/office/drawing/2014/main" id="{87CC7B33-BBA2-CA7D-9AED-3D48618A2545}"/>
              </a:ext>
            </a:extLst>
          </p:cNvPr>
          <p:cNvCxnSpPr/>
          <p:nvPr/>
        </p:nvCxnSpPr>
        <p:spPr>
          <a:xfrm>
            <a:off x="442451" y="1626329"/>
            <a:ext cx="38862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D259062-18D5-97B8-F567-4D1A17631F3E}"/>
              </a:ext>
            </a:extLst>
          </p:cNvPr>
          <p:cNvCxnSpPr/>
          <p:nvPr/>
        </p:nvCxnSpPr>
        <p:spPr>
          <a:xfrm>
            <a:off x="442451" y="3251460"/>
            <a:ext cx="52578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1082ED6-2DDE-72C6-F8D5-48C955587B67}"/>
              </a:ext>
            </a:extLst>
          </p:cNvPr>
          <p:cNvCxnSpPr/>
          <p:nvPr/>
        </p:nvCxnSpPr>
        <p:spPr>
          <a:xfrm>
            <a:off x="442451" y="4326687"/>
            <a:ext cx="61722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8FDC1B7-ACED-6FA2-F27B-2E4D43340A12}"/>
              </a:ext>
            </a:extLst>
          </p:cNvPr>
          <p:cNvCxnSpPr/>
          <p:nvPr/>
        </p:nvCxnSpPr>
        <p:spPr>
          <a:xfrm>
            <a:off x="442451" y="3786615"/>
            <a:ext cx="5715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6CDB822-B099-C3DD-B798-AD65EC7A378F}"/>
              </a:ext>
            </a:extLst>
          </p:cNvPr>
          <p:cNvCxnSpPr/>
          <p:nvPr/>
        </p:nvCxnSpPr>
        <p:spPr>
          <a:xfrm>
            <a:off x="442451" y="4870974"/>
            <a:ext cx="66294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DD4F403-FCAC-7965-69E5-D5B2BD5B6A6B}"/>
              </a:ext>
            </a:extLst>
          </p:cNvPr>
          <p:cNvCxnSpPr/>
          <p:nvPr/>
        </p:nvCxnSpPr>
        <p:spPr>
          <a:xfrm>
            <a:off x="442451" y="2171316"/>
            <a:ext cx="43434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A770481-1AAF-4714-8E1B-A2964D30FC22}"/>
              </a:ext>
            </a:extLst>
          </p:cNvPr>
          <p:cNvCxnSpPr/>
          <p:nvPr/>
        </p:nvCxnSpPr>
        <p:spPr>
          <a:xfrm>
            <a:off x="442451" y="2706472"/>
            <a:ext cx="48006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B056FC9-7A98-405B-2C7D-98065420962D}"/>
              </a:ext>
            </a:extLst>
          </p:cNvPr>
          <p:cNvCxnSpPr/>
          <p:nvPr/>
        </p:nvCxnSpPr>
        <p:spPr>
          <a:xfrm>
            <a:off x="442451" y="5406832"/>
            <a:ext cx="70866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5631305"/>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2AADD5-9949-4AA0-8452-76B32B2B8ABD}"/>
              </a:ext>
            </a:extLst>
          </p:cNvPr>
          <p:cNvPicPr>
            <a:picLocks noChangeAspect="1"/>
          </p:cNvPicPr>
          <p:nvPr/>
        </p:nvPicPr>
        <p:blipFill>
          <a:blip r:embed="rId3">
            <a:extLst>
              <a:ext uri="{28A0092B-C50C-407E-A947-70E740481C1C}">
                <a14:useLocalDpi xmlns:a14="http://schemas.microsoft.com/office/drawing/2010/main"/>
              </a:ext>
            </a:extLst>
          </a:blip>
          <a:srcRect r="-3"/>
          <a:stretch>
            <a:fillRect/>
          </a:stretch>
        </p:blipFill>
        <p:spPr>
          <a:xfrm>
            <a:off x="0" y="6245703"/>
            <a:ext cx="12192000" cy="614530"/>
          </a:xfrm>
          <a:prstGeom prst="rect">
            <a:avLst/>
          </a:prstGeom>
        </p:spPr>
      </p:pic>
      <p:pic>
        <p:nvPicPr>
          <p:cNvPr id="4" name="Picture 3">
            <a:extLst>
              <a:ext uri="{FF2B5EF4-FFF2-40B4-BE49-F238E27FC236}">
                <a16:creationId xmlns:a16="http://schemas.microsoft.com/office/drawing/2014/main" id="{6DC17031-E2B6-4CFD-9E3F-5582995E0B54}"/>
              </a:ext>
            </a:extLst>
          </p:cNvPr>
          <p:cNvPicPr>
            <a:picLocks noChangeAspect="1"/>
          </p:cNvPicPr>
          <p:nvPr/>
        </p:nvPicPr>
        <p:blipFill>
          <a:blip r:embed="rId4">
            <a:extLst>
              <a:ext uri="{28A0092B-C50C-407E-A947-70E740481C1C}">
                <a14:useLocalDpi xmlns:a14="http://schemas.microsoft.com/office/drawing/2010/main"/>
              </a:ext>
            </a:extLst>
          </a:blip>
          <a:srcRect r="-3"/>
          <a:stretch>
            <a:fillRect/>
          </a:stretch>
        </p:blipFill>
        <p:spPr>
          <a:xfrm>
            <a:off x="0" y="-1"/>
            <a:ext cx="12192000" cy="914400"/>
          </a:xfrm>
          <a:prstGeom prst="rect">
            <a:avLst/>
          </a:prstGeom>
        </p:spPr>
      </p:pic>
      <p:sp>
        <p:nvSpPr>
          <p:cNvPr id="5" name="TextBox 4">
            <a:extLst>
              <a:ext uri="{FF2B5EF4-FFF2-40B4-BE49-F238E27FC236}">
                <a16:creationId xmlns:a16="http://schemas.microsoft.com/office/drawing/2014/main" id="{60766481-2F9D-4466-91D9-79A1A49632E2}"/>
              </a:ext>
            </a:extLst>
          </p:cNvPr>
          <p:cNvSpPr txBox="1"/>
          <p:nvPr/>
        </p:nvSpPr>
        <p:spPr>
          <a:xfrm>
            <a:off x="209550" y="273992"/>
            <a:ext cx="11319255" cy="457657"/>
          </a:xfrm>
          <a:prstGeom prst="rect">
            <a:avLst/>
          </a:prstGeom>
          <a:noFill/>
          <a:effectLst/>
        </p:spPr>
        <p:txBody>
          <a:bodyPr wrap="square" rtlCol="0">
            <a:spAutoFit/>
          </a:bodyPr>
          <a:lstStyle/>
          <a:p>
            <a:pPr>
              <a:spcAft>
                <a:spcPts val="1200"/>
              </a:spcAft>
              <a:defRPr b="0" i="0"/>
            </a:pPr>
            <a:r>
              <a:rPr lang="58378" sz="2400" b="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RETIRADA DE SEGURIDAD GLOBAL 2023</a:t>
            </a:r>
          </a:p>
        </p:txBody>
      </p:sp>
      <p:sp>
        <p:nvSpPr>
          <p:cNvPr id="6" name="Slide Number Placeholder 8">
            <a:extLst>
              <a:ext uri="{FF2B5EF4-FFF2-40B4-BE49-F238E27FC236}">
                <a16:creationId xmlns:a16="http://schemas.microsoft.com/office/drawing/2014/main" id="{9E3F1D4F-6C4D-432F-B212-D64953AA11B0}"/>
              </a:ext>
            </a:extLst>
          </p:cNvPr>
          <p:cNvSpPr txBox="1"/>
          <p:nvPr/>
        </p:nvSpPr>
        <p:spPr>
          <a:xfrm>
            <a:off x="11606542" y="6443670"/>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b="0" i="0"/>
            </a:pPr>
            <a:fld id="{ABE3B3BA-B136-42B2-84B4-28C74C4F45EB}" type="slidenum">
              <a:rPr lang="en-US" smtClean="0"/>
              <a:t>20</a:t>
            </a:fld>
            <a:endParaRPr lang="en-US"/>
          </a:p>
        </p:txBody>
      </p:sp>
      <p:pic>
        <p:nvPicPr>
          <p:cNvPr id="7" name="Picture 6">
            <a:extLst>
              <a:ext uri="{FF2B5EF4-FFF2-40B4-BE49-F238E27FC236}">
                <a16:creationId xmlns:a16="http://schemas.microsoft.com/office/drawing/2014/main" id="{534DA61C-6963-4048-94BF-C6604A5F230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3" name="Straight Connector 2">
            <a:extLst>
              <a:ext uri="{FF2B5EF4-FFF2-40B4-BE49-F238E27FC236}">
                <a16:creationId xmlns:a16="http://schemas.microsoft.com/office/drawing/2014/main" id="{994E52BC-058D-47CA-B36D-1E273DE8550A}"/>
              </a:ext>
            </a:extLst>
          </p:cNvPr>
          <p:cNvCxnSpPr/>
          <p:nvPr/>
        </p:nvCxnSpPr>
        <p:spPr>
          <a:xfrm>
            <a:off x="0" y="914399"/>
            <a:ext cx="882015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4C14BB6-0F52-41F1-95CA-52E2349062DB}"/>
              </a:ext>
            </a:extLst>
          </p:cNvPr>
          <p:cNvCxnSpPr/>
          <p:nvPr/>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27B44CC-02AB-4FAA-92DA-82FD43C4F608}"/>
              </a:ext>
            </a:extLst>
          </p:cNvPr>
          <p:cNvSpPr txBox="1"/>
          <p:nvPr/>
        </p:nvSpPr>
        <p:spPr>
          <a:xfrm>
            <a:off x="796208" y="6352913"/>
            <a:ext cx="9194829" cy="396636"/>
          </a:xfrm>
          <a:prstGeom prst="rect">
            <a:avLst/>
          </a:prstGeom>
          <a:noFill/>
          <a:effectLst/>
        </p:spPr>
        <p:txBody>
          <a:bodyPr wrap="square" rtlCol="0">
            <a:spAutoFit/>
          </a:bodyPr>
          <a:lstStyle/>
          <a:p>
            <a:pPr>
              <a:spcAft>
                <a:spcPts val="1200"/>
              </a:spcAft>
              <a:defRPr b="0" i="0"/>
            </a:pPr>
            <a:r>
              <a:rPr lang="58378"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Un paso hacia la seguridad</a:t>
            </a:r>
          </a:p>
        </p:txBody>
      </p:sp>
      <p:cxnSp>
        <p:nvCxnSpPr>
          <p:cNvPr id="17" name="Straight Connector 16">
            <a:extLst>
              <a:ext uri="{FF2B5EF4-FFF2-40B4-BE49-F238E27FC236}">
                <a16:creationId xmlns:a16="http://schemas.microsoft.com/office/drawing/2014/main" id="{092EDB20-FC59-46DF-8EFF-A85BF0C97174}"/>
              </a:ext>
            </a:extLst>
          </p:cNvPr>
          <p:cNvCxnSpPr/>
          <p:nvPr/>
        </p:nvCxnSpPr>
        <p:spPr>
          <a:xfrm>
            <a:off x="0" y="6245683"/>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8C5A6CF2-F5F7-4283-A351-EECA7F9D8AB1}"/>
              </a:ext>
            </a:extLst>
          </p:cNvPr>
          <p:cNvSpPr/>
          <p:nvPr/>
        </p:nvSpPr>
        <p:spPr>
          <a:xfrm>
            <a:off x="323626" y="2724190"/>
            <a:ext cx="7125149" cy="2898496"/>
          </a:xfrm>
          <a:prstGeom prst="rect">
            <a:avLst/>
          </a:prstGeom>
        </p:spPr>
        <p:txBody>
          <a:bodyPr wrap="square">
            <a:spAutoFit/>
          </a:bodyPr>
          <a:lstStyle/>
          <a:p>
            <a:pPr algn="ctr">
              <a:spcAft>
                <a:spcPts val="1200"/>
              </a:spcAft>
              <a:defRPr b="0" i="0"/>
            </a:pPr>
            <a:r>
              <a:rPr lang="58378" sz="3600" b="1">
                <a:solidFill>
                  <a:srgbClr val="0033A0"/>
                </a:solidFill>
                <a:latin typeface="Arial" panose="020B0604020202020204" pitchFamily="34" charset="0"/>
                <a:cs typeface="Arial" panose="020B0604020202020204" pitchFamily="34" charset="0"/>
              </a:rPr>
              <a:t>¿Qué acciones emprenderá </a:t>
            </a:r>
            <a:r>
              <a:rPr lang="58378" sz="3600" b="1">
                <a:solidFill>
                  <a:srgbClr val="84BD00"/>
                </a:solidFill>
                <a:latin typeface="Arial" panose="020B0604020202020204" pitchFamily="34" charset="0"/>
                <a:cs typeface="Arial" panose="020B0604020202020204" pitchFamily="34" charset="0"/>
              </a:rPr>
              <a:t>USTED?</a:t>
            </a:r>
            <a:r>
              <a:rPr lang="58378" sz="3600" b="1">
                <a:solidFill>
                  <a:srgbClr val="0033A0"/>
                </a:solidFill>
                <a:latin typeface="Arial" panose="020B0604020202020204" pitchFamily="34" charset="0"/>
                <a:cs typeface="Arial" panose="020B0604020202020204" pitchFamily="34" charset="0"/>
              </a:rPr>
              <a:t> </a:t>
            </a:r>
            <a:br>
              <a:rPr lang="58378" sz="3600" b="1">
                <a:solidFill>
                  <a:srgbClr val="0033A0"/>
                </a:solidFill>
                <a:latin typeface="Arial" panose="020B0604020202020204" pitchFamily="34" charset="0"/>
                <a:cs typeface="Arial" panose="020B0604020202020204" pitchFamily="34" charset="0"/>
              </a:rPr>
            </a:br>
            <a:endParaRPr lang="en-US" sz="2000" b="1" i="1">
              <a:solidFill>
                <a:srgbClr val="0033A0"/>
              </a:solidFill>
              <a:latin typeface="Arial" panose="020B0604020202020204" pitchFamily="34" charset="0"/>
              <a:cs typeface="Arial" panose="020B0604020202020204" pitchFamily="34" charset="0"/>
            </a:endParaRPr>
          </a:p>
          <a:p>
            <a:pPr algn="ctr">
              <a:spcAft>
                <a:spcPts val="1200"/>
              </a:spcAft>
              <a:defRPr b="0" i="0"/>
            </a:pPr>
            <a:r>
              <a:rPr lang="58378" sz="3600" b="1">
                <a:solidFill>
                  <a:srgbClr val="0033A0"/>
                </a:solidFill>
                <a:latin typeface="Arial" panose="020B0604020202020204" pitchFamily="34" charset="0"/>
                <a:cs typeface="Arial" panose="020B0604020202020204" pitchFamily="34" charset="0"/>
              </a:rPr>
              <a:t>Es momento de...</a:t>
            </a:r>
          </a:p>
          <a:p>
            <a:pPr algn="ctr">
              <a:spcAft>
                <a:spcPts val="1200"/>
              </a:spcAft>
              <a:defRPr b="0" i="0"/>
            </a:pPr>
            <a:r>
              <a:rPr lang="58378" sz="3600" b="1" i="0">
                <a:solidFill>
                  <a:srgbClr val="84BD00"/>
                </a:solidFill>
                <a:latin typeface="Arial" panose="020B0604020202020204" pitchFamily="34" charset="0"/>
                <a:cs typeface="Arial" panose="020B0604020202020204" pitchFamily="34" charset="0"/>
              </a:rPr>
              <a:t>“</a:t>
            </a:r>
            <a:r>
              <a:rPr lang="58378" sz="3600" b="1" i="1">
                <a:solidFill>
                  <a:srgbClr val="84BD00"/>
                </a:solidFill>
                <a:latin typeface="Arial" panose="020B0604020202020204" pitchFamily="34" charset="0"/>
                <a:cs typeface="Arial" panose="020B0604020202020204" pitchFamily="34" charset="0"/>
              </a:rPr>
              <a:t>Avanzar hacia la seguridad</a:t>
            </a:r>
            <a:r>
              <a:rPr lang="58378" sz="3600" b="1" i="0">
                <a:solidFill>
                  <a:srgbClr val="84BD00"/>
                </a:solidFill>
                <a:latin typeface="Arial" panose="020B0604020202020204" pitchFamily="34" charset="0"/>
                <a:cs typeface="Arial" panose="020B0604020202020204" pitchFamily="34" charset="0"/>
              </a:rPr>
              <a:t>”</a:t>
            </a:r>
          </a:p>
        </p:txBody>
      </p:sp>
      <p:pic>
        <p:nvPicPr>
          <p:cNvPr id="2" name="Picture 1">
            <a:extLst>
              <a:ext uri="{FF2B5EF4-FFF2-40B4-BE49-F238E27FC236}">
                <a16:creationId xmlns:a16="http://schemas.microsoft.com/office/drawing/2014/main" id="{8E7EFE7C-9DD9-F920-8481-BD744CFE9037}"/>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797288" y="923924"/>
            <a:ext cx="4395019" cy="5312812"/>
          </a:xfrm>
          <a:prstGeom prst="rect">
            <a:avLst/>
          </a:prstGeom>
        </p:spPr>
      </p:pic>
      <p:sp>
        <p:nvSpPr>
          <p:cNvPr id="8" name="Rectangle 7">
            <a:extLst>
              <a:ext uri="{FF2B5EF4-FFF2-40B4-BE49-F238E27FC236}">
                <a16:creationId xmlns:a16="http://schemas.microsoft.com/office/drawing/2014/main" id="{A4CFECC5-76B7-865A-520A-0A0A3D43A83F}"/>
              </a:ext>
            </a:extLst>
          </p:cNvPr>
          <p:cNvSpPr/>
          <p:nvPr/>
        </p:nvSpPr>
        <p:spPr>
          <a:xfrm flipH="1">
            <a:off x="7797288" y="923925"/>
            <a:ext cx="2743200" cy="5312812"/>
          </a:xfrm>
          <a:prstGeom prst="rect">
            <a:avLst/>
          </a:prstGeom>
          <a:gradFill>
            <a:gsLst>
              <a:gs pos="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BA78537F-B677-86E5-8589-A8C97B16DB69}"/>
              </a:ext>
            </a:extLst>
          </p:cNvPr>
          <p:cNvCxnSpPr/>
          <p:nvPr/>
        </p:nvCxnSpPr>
        <p:spPr>
          <a:xfrm>
            <a:off x="0" y="914092"/>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A2B7530-5012-135E-C949-689CB3E8D7C8}"/>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870635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BC5C22A-60FE-3F64-D330-03FD567B5D4F}"/>
              </a:ext>
            </a:extLst>
          </p:cNvPr>
          <p:cNvGrpSpPr/>
          <p:nvPr/>
        </p:nvGrpSpPr>
        <p:grpSpPr>
          <a:xfrm>
            <a:off x="918662" y="3429000"/>
            <a:ext cx="5822926" cy="2193109"/>
            <a:chOff x="2201532" y="2952144"/>
            <a:chExt cx="3808163" cy="2193109"/>
          </a:xfrm>
        </p:grpSpPr>
        <p:sp>
          <p:nvSpPr>
            <p:cNvPr id="8" name="Rectangle 7">
              <a:extLst>
                <a:ext uri="{FF2B5EF4-FFF2-40B4-BE49-F238E27FC236}">
                  <a16:creationId xmlns:a16="http://schemas.microsoft.com/office/drawing/2014/main" id="{67501866-3EC0-A386-C72C-867D7EB44ED5}"/>
                </a:ext>
              </a:extLst>
            </p:cNvPr>
            <p:cNvSpPr/>
            <p:nvPr/>
          </p:nvSpPr>
          <p:spPr>
            <a:xfrm rot="10800000">
              <a:off x="5250944" y="3223093"/>
              <a:ext cx="758750" cy="1922160"/>
            </a:xfrm>
            <a:prstGeom prst="rect">
              <a:avLst/>
            </a:prstGeom>
            <a:noFill/>
          </p:spPr>
          <p:txBody>
            <a:bodyPr wrap="square">
              <a:spAutoFit/>
            </a:bodyPr>
            <a:lstStyle/>
            <a:p>
              <a:pPr>
                <a:defRPr b="0" i="0"/>
              </a:pPr>
              <a:r>
                <a:rPr lang="58378" sz="12000" b="1">
                  <a:solidFill>
                    <a:srgbClr val="84BD00">
                      <a:alpha val="20000"/>
                    </a:srgbClr>
                  </a:solidFill>
                  <a:latin typeface="Acme Gothic" panose="00000500000000000000" pitchFamily="50" charset="0"/>
                  <a:cs typeface="Arial" panose="020B0604020202020204" pitchFamily="34" charset="0"/>
                </a:rPr>
                <a:t>“</a:t>
              </a:r>
            </a:p>
          </p:txBody>
        </p:sp>
        <p:sp>
          <p:nvSpPr>
            <p:cNvPr id="9" name="Rectangle 8">
              <a:extLst>
                <a:ext uri="{FF2B5EF4-FFF2-40B4-BE49-F238E27FC236}">
                  <a16:creationId xmlns:a16="http://schemas.microsoft.com/office/drawing/2014/main" id="{21B89D6E-3C00-42CA-3D06-0AB6A1C9218C}"/>
                </a:ext>
              </a:extLst>
            </p:cNvPr>
            <p:cNvSpPr/>
            <p:nvPr/>
          </p:nvSpPr>
          <p:spPr>
            <a:xfrm>
              <a:off x="2201532" y="2952144"/>
              <a:ext cx="758742" cy="1922160"/>
            </a:xfrm>
            <a:prstGeom prst="rect">
              <a:avLst/>
            </a:prstGeom>
            <a:noFill/>
          </p:spPr>
          <p:txBody>
            <a:bodyPr wrap="square">
              <a:spAutoFit/>
            </a:bodyPr>
            <a:lstStyle/>
            <a:p>
              <a:pPr>
                <a:defRPr b="0" i="0"/>
              </a:pPr>
              <a:r>
                <a:rPr lang="58378" sz="12000" b="1">
                  <a:solidFill>
                    <a:srgbClr val="84BD00">
                      <a:alpha val="20000"/>
                    </a:srgbClr>
                  </a:solidFill>
                  <a:latin typeface="Acme Gothic" panose="00000500000000000000" pitchFamily="50" charset="0"/>
                  <a:cs typeface="Arial" panose="020B0604020202020204" pitchFamily="34" charset="0"/>
                </a:rPr>
                <a:t>“</a:t>
              </a:r>
            </a:p>
          </p:txBody>
        </p:sp>
        <p:sp>
          <p:nvSpPr>
            <p:cNvPr id="10" name="Rectangle 9">
              <a:extLst>
                <a:ext uri="{FF2B5EF4-FFF2-40B4-BE49-F238E27FC236}">
                  <a16:creationId xmlns:a16="http://schemas.microsoft.com/office/drawing/2014/main" id="{6EE39A9F-B7DA-20FB-92B4-1F1072597373}"/>
                </a:ext>
              </a:extLst>
            </p:cNvPr>
            <p:cNvSpPr/>
            <p:nvPr/>
          </p:nvSpPr>
          <p:spPr>
            <a:xfrm>
              <a:off x="2256642" y="3483452"/>
              <a:ext cx="3604832" cy="1525524"/>
            </a:xfrm>
            <a:prstGeom prst="rect">
              <a:avLst/>
            </a:prstGeom>
          </p:spPr>
          <p:txBody>
            <a:bodyPr wrap="square">
              <a:spAutoFit/>
            </a:bodyPr>
            <a:lstStyle/>
            <a:p>
              <a:pPr algn="ctr">
                <a:defRPr b="0" i="0"/>
              </a:pPr>
              <a:r>
                <a:rPr lang="58378" sz="1600">
                  <a:solidFill>
                    <a:schemeClr val="tx1">
                      <a:lumMod val="50000"/>
                      <a:lumOff val="50000"/>
                    </a:schemeClr>
                  </a:solidFill>
                  <a:latin typeface="Arial" panose="020B0604020202020204" pitchFamily="34" charset="0"/>
                  <a:cs typeface="Arial" panose="020B0604020202020204" pitchFamily="34" charset="0"/>
                </a:rPr>
                <a:t>Como empresa, es nuestra responsabilidad ética garantizar que cada empleado regrese a casa sano y salvo, todos los días.</a:t>
              </a:r>
            </a:p>
            <a:p>
              <a:pPr algn="ctr">
                <a:defRPr b="0" i="0"/>
              </a:pPr>
              <a:r>
                <a:rPr lang="58378" sz="1600">
                  <a:solidFill>
                    <a:schemeClr val="tx1">
                      <a:lumMod val="50000"/>
                      <a:lumOff val="50000"/>
                    </a:schemeClr>
                  </a:solidFill>
                  <a:latin typeface="Arial" panose="020B0604020202020204" pitchFamily="34" charset="0"/>
                  <a:cs typeface="Arial" panose="020B0604020202020204" pitchFamily="34" charset="0"/>
                </a:rPr>
                <a:t>La seguridad es un elemento importante en cada decisión que tomamos.</a:t>
              </a:r>
            </a:p>
            <a:p>
              <a:pPr algn="ctr">
                <a:defRPr b="0" i="0"/>
              </a:pPr>
              <a:r>
                <a:rPr lang="58378" sz="1400" i="1">
                  <a:solidFill>
                    <a:schemeClr val="tx1">
                      <a:lumMod val="50000"/>
                      <a:lumOff val="50000"/>
                    </a:schemeClr>
                  </a:solidFill>
                  <a:latin typeface="Arial" panose="020B0604020202020204" pitchFamily="34" charset="0"/>
                  <a:cs typeface="Arial" panose="020B0604020202020204" pitchFamily="34" charset="0"/>
                </a:rPr>
                <a:t>– Mark Burgess, Presidente y Director General</a:t>
              </a:r>
            </a:p>
          </p:txBody>
        </p:sp>
      </p:grpSp>
      <p:sp>
        <p:nvSpPr>
          <p:cNvPr id="11" name="TextBox 10">
            <a:extLst>
              <a:ext uri="{FF2B5EF4-FFF2-40B4-BE49-F238E27FC236}">
                <a16:creationId xmlns:a16="http://schemas.microsoft.com/office/drawing/2014/main" id="{7D069281-99D8-0643-5301-FC8ACE8238AC}"/>
              </a:ext>
            </a:extLst>
          </p:cNvPr>
          <p:cNvSpPr txBox="1"/>
          <p:nvPr/>
        </p:nvSpPr>
        <p:spPr>
          <a:xfrm>
            <a:off x="497711" y="1667439"/>
            <a:ext cx="7058003" cy="2150989"/>
          </a:xfrm>
          <a:prstGeom prst="rect">
            <a:avLst/>
          </a:prstGeom>
          <a:noFill/>
        </p:spPr>
        <p:txBody>
          <a:bodyPr wrap="square">
            <a:spAutoFit/>
          </a:bodyPr>
          <a:lstStyle/>
          <a:p>
            <a:pPr marL="285750" indent="-285750" algn="l">
              <a:lnSpc>
                <a:spcPct val="150000"/>
              </a:lnSpc>
              <a:buClr>
                <a:srgbClr val="84BD00"/>
              </a:buClr>
              <a:buSzPct val="125000"/>
              <a:buFont typeface="Wingdings" panose="05000000000000000000" pitchFamily="2" charset="2"/>
              <a:buChar char="ü"/>
              <a:defRPr b="0" i="0"/>
            </a:pPr>
            <a:r>
              <a:rPr lang="58378">
                <a:latin typeface="Arial" panose="020B0604020202020204" pitchFamily="34" charset="0"/>
                <a:cs typeface="Arial" panose="020B0604020202020204" pitchFamily="34" charset="0"/>
              </a:rPr>
              <a:t>Nada vale la pena lesionarse.</a:t>
            </a:r>
          </a:p>
          <a:p>
            <a:pPr marL="285750" indent="-285750" algn="l">
              <a:lnSpc>
                <a:spcPct val="150000"/>
              </a:lnSpc>
              <a:buClr>
                <a:srgbClr val="84BD00"/>
              </a:buClr>
              <a:buSzPct val="125000"/>
              <a:buFont typeface="Wingdings" panose="05000000000000000000" pitchFamily="2" charset="2"/>
              <a:buChar char="ü"/>
              <a:defRPr b="0" i="0"/>
            </a:pPr>
            <a:r>
              <a:rPr lang="58378">
                <a:latin typeface="Arial" panose="020B0604020202020204" pitchFamily="34" charset="0"/>
                <a:cs typeface="Arial" panose="020B0604020202020204" pitchFamily="34" charset="0"/>
              </a:rPr>
              <a:t>Todas las lesiones pueden prevenirse.</a:t>
            </a:r>
          </a:p>
          <a:p>
            <a:pPr marL="285750" indent="-285750" algn="l">
              <a:lnSpc>
                <a:spcPct val="150000"/>
              </a:lnSpc>
              <a:buClr>
                <a:srgbClr val="84BD00"/>
              </a:buClr>
              <a:buSzPct val="125000"/>
              <a:buFont typeface="Wingdings" panose="05000000000000000000" pitchFamily="2" charset="2"/>
              <a:buChar char="ü"/>
              <a:defRPr b="0" i="0"/>
            </a:pPr>
            <a:r>
              <a:rPr lang="58378">
                <a:latin typeface="Arial" panose="020B0604020202020204" pitchFamily="34" charset="0"/>
                <a:cs typeface="Arial" panose="020B0604020202020204" pitchFamily="34" charset="0"/>
              </a:rPr>
              <a:t>La seguridad será administrada.</a:t>
            </a:r>
          </a:p>
          <a:p>
            <a:pPr marL="285750" indent="-285750" algn="l">
              <a:lnSpc>
                <a:spcPct val="150000"/>
              </a:lnSpc>
              <a:buClr>
                <a:srgbClr val="84BD00"/>
              </a:buClr>
              <a:buSzPct val="125000"/>
              <a:buFont typeface="Wingdings" panose="05000000000000000000" pitchFamily="2" charset="2"/>
              <a:buChar char="ü"/>
              <a:defRPr b="0" i="0"/>
            </a:pPr>
            <a:r>
              <a:rPr lang="58378">
                <a:latin typeface="Arial" panose="020B0604020202020204" pitchFamily="34" charset="0"/>
                <a:cs typeface="Arial" panose="020B0604020202020204" pitchFamily="34" charset="0"/>
              </a:rPr>
              <a:t>El comportamiento seguro es una condición del empleo para todos los trabajadores.</a:t>
            </a:r>
          </a:p>
        </p:txBody>
      </p:sp>
      <p:pic>
        <p:nvPicPr>
          <p:cNvPr id="2" name="Picture 1">
            <a:extLst>
              <a:ext uri="{FF2B5EF4-FFF2-40B4-BE49-F238E27FC236}">
                <a16:creationId xmlns:a16="http://schemas.microsoft.com/office/drawing/2014/main" id="{6A22E01F-33C6-416B-DD9A-2D4443821AF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020050" y="934258"/>
            <a:ext cx="4171949" cy="5311425"/>
          </a:xfrm>
          <a:prstGeom prst="rect">
            <a:avLst/>
          </a:prstGeom>
        </p:spPr>
      </p:pic>
      <p:sp>
        <p:nvSpPr>
          <p:cNvPr id="4" name="Rectangle 3">
            <a:extLst>
              <a:ext uri="{FF2B5EF4-FFF2-40B4-BE49-F238E27FC236}">
                <a16:creationId xmlns:a16="http://schemas.microsoft.com/office/drawing/2014/main" id="{A728602C-AF9A-06C8-1097-D858633E2663}"/>
              </a:ext>
            </a:extLst>
          </p:cNvPr>
          <p:cNvSpPr/>
          <p:nvPr/>
        </p:nvSpPr>
        <p:spPr>
          <a:xfrm flipH="1">
            <a:off x="8020047" y="934258"/>
            <a:ext cx="2377440" cy="5311425"/>
          </a:xfrm>
          <a:prstGeom prst="rect">
            <a:avLst/>
          </a:prstGeom>
          <a:gradFill>
            <a:gsLst>
              <a:gs pos="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BE11BEBF-DF76-5E3D-C077-E90819D5F8D1}"/>
              </a:ext>
            </a:extLst>
          </p:cNvPr>
          <p:cNvCxnSpPr/>
          <p:nvPr/>
        </p:nvCxnSpPr>
        <p:spPr>
          <a:xfrm>
            <a:off x="0" y="914092"/>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67A89DE-3B68-91ED-1FE4-0206C868EFAC}"/>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E107C2F1-C247-6520-EA6F-2E94F9662346}"/>
              </a:ext>
            </a:extLst>
          </p:cNvPr>
          <p:cNvSpPr txBox="1"/>
          <p:nvPr/>
        </p:nvSpPr>
        <p:spPr>
          <a:xfrm>
            <a:off x="497711" y="996643"/>
            <a:ext cx="7747362" cy="823783"/>
          </a:xfrm>
          <a:prstGeom prst="rect">
            <a:avLst/>
          </a:prstGeom>
          <a:noFill/>
        </p:spPr>
        <p:txBody>
          <a:bodyPr wrap="square">
            <a:spAutoFit/>
          </a:bodyPr>
          <a:lstStyle/>
          <a:p>
            <a:pPr algn="l">
              <a:defRPr b="0" i="0"/>
            </a:pPr>
            <a:r>
              <a:rPr lang="58378" sz="2400" b="1">
                <a:solidFill>
                  <a:srgbClr val="0033A0"/>
                </a:solidFill>
                <a:latin typeface="Arial" panose="020B0604020202020204" pitchFamily="34" charset="0"/>
                <a:cs typeface="Arial" panose="020B0604020202020204" pitchFamily="34" charset="0"/>
              </a:rPr>
              <a:t>NUESTRO COMPROMISO CON LA SEGURIDAD COMO VALOR FUNDAMENTAL</a:t>
            </a:r>
          </a:p>
        </p:txBody>
      </p:sp>
    </p:spTree>
    <p:extLst>
      <p:ext uri="{BB962C8B-B14F-4D97-AF65-F5344CB8AC3E}">
        <p14:creationId xmlns:p14="http://schemas.microsoft.com/office/powerpoint/2010/main" val="373382097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erson, yellow&#10;&#10;Description automatically generated">
            <a:extLst>
              <a:ext uri="{FF2B5EF4-FFF2-40B4-BE49-F238E27FC236}">
                <a16:creationId xmlns:a16="http://schemas.microsoft.com/office/drawing/2014/main" id="{6F07B9C7-6D99-6CB9-A1E5-5090A25A813A}"/>
              </a:ext>
            </a:extLst>
          </p:cNvPr>
          <p:cNvPicPr>
            <a:picLocks noChangeAspect="1"/>
          </p:cNvPicPr>
          <p:nvPr/>
        </p:nvPicPr>
        <p:blipFill>
          <a:blip r:embed="rId3">
            <a:extLst>
              <a:ext uri="{28A0092B-C50C-407E-A947-70E740481C1C}">
                <a14:useLocalDpi xmlns:a14="http://schemas.microsoft.com/office/drawing/2010/main" val="0"/>
              </a:ext>
            </a:extLst>
          </a:blip>
          <a:srcRect t="45765" b="15022"/>
          <a:stretch>
            <a:fillRect/>
          </a:stretch>
        </p:blipFill>
        <p:spPr>
          <a:xfrm>
            <a:off x="0" y="1022554"/>
            <a:ext cx="12192000" cy="5202469"/>
          </a:xfrm>
          <a:prstGeom prst="rect">
            <a:avLst/>
          </a:prstGeom>
        </p:spPr>
      </p:pic>
      <p:sp>
        <p:nvSpPr>
          <p:cNvPr id="3" name="Rectangle 2">
            <a:extLst>
              <a:ext uri="{FF2B5EF4-FFF2-40B4-BE49-F238E27FC236}">
                <a16:creationId xmlns:a16="http://schemas.microsoft.com/office/drawing/2014/main" id="{4CBBF4E0-A25F-8458-473B-74D7FD95D09F}"/>
              </a:ext>
            </a:extLst>
          </p:cNvPr>
          <p:cNvSpPr/>
          <p:nvPr/>
        </p:nvSpPr>
        <p:spPr>
          <a:xfrm rot="5400000" flipH="1">
            <a:off x="3454930" y="-2512048"/>
            <a:ext cx="5282141" cy="12192000"/>
          </a:xfrm>
          <a:prstGeom prst="rect">
            <a:avLst/>
          </a:prstGeom>
          <a:gradFill>
            <a:gsLst>
              <a:gs pos="41000">
                <a:schemeClr val="bg1"/>
              </a:gs>
              <a:gs pos="100000">
                <a:schemeClr val="bg1">
                  <a:alpha val="2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8E6D042-154A-ED18-52CB-488C10EDC725}"/>
              </a:ext>
            </a:extLst>
          </p:cNvPr>
          <p:cNvSpPr/>
          <p:nvPr/>
        </p:nvSpPr>
        <p:spPr>
          <a:xfrm>
            <a:off x="1278636" y="1847304"/>
            <a:ext cx="9634727" cy="640720"/>
          </a:xfrm>
          <a:prstGeom prst="rect">
            <a:avLst/>
          </a:prstGeom>
        </p:spPr>
        <p:txBody>
          <a:bodyPr wrap="square">
            <a:spAutoFit/>
          </a:bodyPr>
          <a:lstStyle/>
          <a:p>
            <a:pPr algn="ctr">
              <a:spcAft>
                <a:spcPts val="1200"/>
              </a:spcAft>
              <a:defRPr b="0" i="0"/>
            </a:pPr>
            <a:r>
              <a:rPr lang="58378" sz="3600" b="1">
                <a:solidFill>
                  <a:srgbClr val="0033A0"/>
                </a:solidFill>
                <a:latin typeface="Arial" panose="020B0604020202020204" pitchFamily="34" charset="0"/>
                <a:cs typeface="Arial" panose="020B0604020202020204" pitchFamily="34" charset="0"/>
              </a:rPr>
              <a:t>Situación actual</a:t>
            </a:r>
            <a:endParaRPr lang="en-US" sz="3600" b="1" i="1">
              <a:solidFill>
                <a:srgbClr val="84BD00"/>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44FF03EA-D821-A1CF-4EB0-68523CF2D38E}"/>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702239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2AADD5-9949-4AA0-8452-76B32B2B8ABD}"/>
              </a:ext>
            </a:extLst>
          </p:cNvPr>
          <p:cNvPicPr>
            <a:picLocks noChangeAspect="1"/>
          </p:cNvPicPr>
          <p:nvPr/>
        </p:nvPicPr>
        <p:blipFill>
          <a:blip r:embed="rId3">
            <a:extLst>
              <a:ext uri="{28A0092B-C50C-407E-A947-70E740481C1C}">
                <a14:useLocalDpi xmlns:a14="http://schemas.microsoft.com/office/drawing/2010/main"/>
              </a:ext>
            </a:extLst>
          </a:blip>
          <a:srcRect r="-3"/>
          <a:stretch>
            <a:fillRect/>
          </a:stretch>
        </p:blipFill>
        <p:spPr>
          <a:xfrm>
            <a:off x="0" y="6245703"/>
            <a:ext cx="12192000" cy="614530"/>
          </a:xfrm>
          <a:prstGeom prst="rect">
            <a:avLst/>
          </a:prstGeom>
        </p:spPr>
      </p:pic>
      <p:pic>
        <p:nvPicPr>
          <p:cNvPr id="4" name="Picture 3">
            <a:extLst>
              <a:ext uri="{FF2B5EF4-FFF2-40B4-BE49-F238E27FC236}">
                <a16:creationId xmlns:a16="http://schemas.microsoft.com/office/drawing/2014/main" id="{6DC17031-E2B6-4CFD-9E3F-5582995E0B54}"/>
              </a:ext>
            </a:extLst>
          </p:cNvPr>
          <p:cNvPicPr>
            <a:picLocks noChangeAspect="1"/>
          </p:cNvPicPr>
          <p:nvPr/>
        </p:nvPicPr>
        <p:blipFill>
          <a:blip r:embed="rId4">
            <a:extLst>
              <a:ext uri="{28A0092B-C50C-407E-A947-70E740481C1C}">
                <a14:useLocalDpi xmlns:a14="http://schemas.microsoft.com/office/drawing/2010/main"/>
              </a:ext>
            </a:extLst>
          </a:blip>
          <a:srcRect r="-3"/>
          <a:stretch>
            <a:fillRect/>
          </a:stretch>
        </p:blipFill>
        <p:spPr>
          <a:xfrm>
            <a:off x="0" y="-1"/>
            <a:ext cx="12192000" cy="914400"/>
          </a:xfrm>
          <a:prstGeom prst="rect">
            <a:avLst/>
          </a:prstGeom>
        </p:spPr>
      </p:pic>
      <p:sp>
        <p:nvSpPr>
          <p:cNvPr id="5" name="TextBox 4">
            <a:extLst>
              <a:ext uri="{FF2B5EF4-FFF2-40B4-BE49-F238E27FC236}">
                <a16:creationId xmlns:a16="http://schemas.microsoft.com/office/drawing/2014/main" id="{60766481-2F9D-4466-91D9-79A1A49632E2}"/>
              </a:ext>
            </a:extLst>
          </p:cNvPr>
          <p:cNvSpPr txBox="1"/>
          <p:nvPr/>
        </p:nvSpPr>
        <p:spPr>
          <a:xfrm>
            <a:off x="209550" y="273992"/>
            <a:ext cx="11319255" cy="457657"/>
          </a:xfrm>
          <a:prstGeom prst="rect">
            <a:avLst/>
          </a:prstGeom>
          <a:noFill/>
          <a:effectLst/>
        </p:spPr>
        <p:txBody>
          <a:bodyPr wrap="square" rtlCol="0">
            <a:spAutoFit/>
          </a:bodyPr>
          <a:lstStyle/>
          <a:p>
            <a:pPr>
              <a:spcAft>
                <a:spcPts val="1200"/>
              </a:spcAft>
              <a:defRPr b="0" i="0"/>
            </a:pPr>
            <a:r>
              <a:rPr lang="58378" sz="2400" b="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RETIRADA DE SEGURIDAD GLOBAL 2023</a:t>
            </a:r>
          </a:p>
        </p:txBody>
      </p:sp>
      <p:sp>
        <p:nvSpPr>
          <p:cNvPr id="6" name="Slide Number Placeholder 8">
            <a:extLst>
              <a:ext uri="{FF2B5EF4-FFF2-40B4-BE49-F238E27FC236}">
                <a16:creationId xmlns:a16="http://schemas.microsoft.com/office/drawing/2014/main" id="{9E3F1D4F-6C4D-432F-B212-D64953AA11B0}"/>
              </a:ext>
            </a:extLst>
          </p:cNvPr>
          <p:cNvSpPr txBox="1"/>
          <p:nvPr/>
        </p:nvSpPr>
        <p:spPr>
          <a:xfrm>
            <a:off x="11606542" y="6443670"/>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b="0" i="0"/>
            </a:pPr>
            <a:fld id="{D1C9B317-1131-4715-98EF-8027A2FB4735}" type="slidenum">
              <a:rPr lang="en-US" smtClean="0"/>
              <a:t>5</a:t>
            </a:fld>
            <a:endParaRPr lang="en-US"/>
          </a:p>
        </p:txBody>
      </p:sp>
      <p:pic>
        <p:nvPicPr>
          <p:cNvPr id="7" name="Picture 6">
            <a:extLst>
              <a:ext uri="{FF2B5EF4-FFF2-40B4-BE49-F238E27FC236}">
                <a16:creationId xmlns:a16="http://schemas.microsoft.com/office/drawing/2014/main" id="{534DA61C-6963-4048-94BF-C6604A5F230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3" name="Straight Connector 2">
            <a:extLst>
              <a:ext uri="{FF2B5EF4-FFF2-40B4-BE49-F238E27FC236}">
                <a16:creationId xmlns:a16="http://schemas.microsoft.com/office/drawing/2014/main" id="{994E52BC-058D-47CA-B36D-1E273DE8550A}"/>
              </a:ext>
            </a:extLst>
          </p:cNvPr>
          <p:cNvCxnSpPr/>
          <p:nvPr/>
        </p:nvCxnSpPr>
        <p:spPr>
          <a:xfrm>
            <a:off x="0" y="914399"/>
            <a:ext cx="882015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4C14BB6-0F52-41F1-95CA-52E2349062DB}"/>
              </a:ext>
            </a:extLst>
          </p:cNvPr>
          <p:cNvCxnSpPr/>
          <p:nvPr/>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27B44CC-02AB-4FAA-92DA-82FD43C4F608}"/>
              </a:ext>
            </a:extLst>
          </p:cNvPr>
          <p:cNvSpPr txBox="1"/>
          <p:nvPr/>
        </p:nvSpPr>
        <p:spPr>
          <a:xfrm>
            <a:off x="796208" y="6352913"/>
            <a:ext cx="9194829" cy="396636"/>
          </a:xfrm>
          <a:prstGeom prst="rect">
            <a:avLst/>
          </a:prstGeom>
          <a:noFill/>
          <a:effectLst/>
        </p:spPr>
        <p:txBody>
          <a:bodyPr wrap="square" rtlCol="0">
            <a:spAutoFit/>
          </a:bodyPr>
          <a:lstStyle/>
          <a:p>
            <a:pPr>
              <a:spcAft>
                <a:spcPts val="1200"/>
              </a:spcAft>
              <a:defRPr b="0" i="0"/>
            </a:pPr>
            <a:r>
              <a:rPr lang="58378"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Un paso hacia la seguridad</a:t>
            </a:r>
          </a:p>
        </p:txBody>
      </p:sp>
      <p:sp>
        <p:nvSpPr>
          <p:cNvPr id="15" name="Title 3">
            <a:extLst>
              <a:ext uri="{FF2B5EF4-FFF2-40B4-BE49-F238E27FC236}">
                <a16:creationId xmlns:a16="http://schemas.microsoft.com/office/drawing/2014/main" id="{F3E85788-075F-4E75-AAB5-12D34503189E}"/>
              </a:ext>
            </a:extLst>
          </p:cNvPr>
          <p:cNvSpPr>
            <a:spLocks noGrp="1"/>
          </p:cNvSpPr>
          <p:nvPr>
            <p:ph type="title" idx="4294967295"/>
          </p:nvPr>
        </p:nvSpPr>
        <p:spPr>
          <a:xfrm>
            <a:off x="209550" y="1094088"/>
            <a:ext cx="10728960" cy="908332"/>
          </a:xfrm>
        </p:spPr>
        <p:txBody>
          <a:bodyPr>
            <a:normAutofit/>
          </a:bodyPr>
          <a:lstStyle/>
          <a:p>
            <a:pPr>
              <a:spcBef>
                <a:spcPts val="1200"/>
              </a:spcBef>
              <a:spcAft>
                <a:spcPts val="1200"/>
              </a:spcAft>
              <a:defRPr b="0" i="0"/>
            </a:pPr>
            <a:r>
              <a:rPr lang="58378" sz="2400" b="1">
                <a:solidFill>
                  <a:srgbClr val="0033A0"/>
                </a:solidFill>
                <a:latin typeface="Arial" panose="020B0604020202020204" pitchFamily="34" charset="0"/>
                <a:ea typeface="+mn-ea"/>
                <a:cs typeface="Arial" panose="020B0604020202020204" pitchFamily="34" charset="0"/>
              </a:rPr>
              <a:t>NUESTRO VIAJE HACIA LA SEGURIDAD</a:t>
            </a:r>
            <a:br>
              <a:rPr lang="58378" sz="2400" b="1">
                <a:solidFill>
                  <a:srgbClr val="0033A0"/>
                </a:solidFill>
                <a:latin typeface="Arial" panose="020B0604020202020204" pitchFamily="34" charset="0"/>
                <a:ea typeface="+mn-ea"/>
                <a:cs typeface="Arial" panose="020B0604020202020204" pitchFamily="34" charset="0"/>
              </a:rPr>
            </a:br>
            <a:endParaRPr lang="en-US" sz="1800">
              <a:highlight>
                <a:srgbClr val="FFFF00"/>
              </a:highlight>
              <a:latin typeface="Arial" panose="020B0604020202020204" pitchFamily="34" charset="0"/>
              <a:ea typeface="+mn-ea"/>
              <a:cs typeface="Arial" panose="020B0604020202020204" pitchFamily="34" charset="0"/>
            </a:endParaRPr>
          </a:p>
        </p:txBody>
      </p:sp>
      <p:graphicFrame>
        <p:nvGraphicFramePr>
          <p:cNvPr id="12" name="Chart 11">
            <a:extLst>
              <a:ext uri="{FF2B5EF4-FFF2-40B4-BE49-F238E27FC236}">
                <a16:creationId xmlns:a16="http://schemas.microsoft.com/office/drawing/2014/main" id="{A4A7C3A7-27E6-0F66-9A79-3AD4485CFD2B}"/>
              </a:ext>
            </a:extLst>
          </p:cNvPr>
          <p:cNvGraphicFramePr/>
          <p:nvPr>
            <p:extLst>
              <p:ext uri="{D42A27DB-BD31-4B8C-83A1-F6EECF244321}">
                <p14:modId xmlns:p14="http://schemas.microsoft.com/office/powerpoint/2010/main" val="3324257044"/>
              </p:ext>
            </p:extLst>
          </p:nvPr>
        </p:nvGraphicFramePr>
        <p:xfrm>
          <a:off x="285144" y="2217571"/>
          <a:ext cx="3727733" cy="248515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 name="Chart 13">
            <a:extLst>
              <a:ext uri="{FF2B5EF4-FFF2-40B4-BE49-F238E27FC236}">
                <a16:creationId xmlns:a16="http://schemas.microsoft.com/office/drawing/2014/main" id="{3482295F-985A-B6A5-9A8E-0A250BAC2660}"/>
              </a:ext>
            </a:extLst>
          </p:cNvPr>
          <p:cNvGraphicFramePr/>
          <p:nvPr>
            <p:extLst>
              <p:ext uri="{D42A27DB-BD31-4B8C-83A1-F6EECF244321}">
                <p14:modId xmlns:p14="http://schemas.microsoft.com/office/powerpoint/2010/main" val="896003216"/>
              </p:ext>
            </p:extLst>
          </p:nvPr>
        </p:nvGraphicFramePr>
        <p:xfrm>
          <a:off x="8186622" y="2217571"/>
          <a:ext cx="3727733" cy="2485155"/>
        </p:xfrm>
        <a:graphic>
          <a:graphicData uri="http://schemas.openxmlformats.org/drawingml/2006/chart">
            <c:chart xmlns:c="http://schemas.openxmlformats.org/drawingml/2006/chart" xmlns:r="http://schemas.openxmlformats.org/officeDocument/2006/relationships" r:id="rId7"/>
          </a:graphicData>
        </a:graphic>
      </p:graphicFrame>
      <p:sp>
        <p:nvSpPr>
          <p:cNvPr id="27" name="TextBox 26">
            <a:extLst>
              <a:ext uri="{FF2B5EF4-FFF2-40B4-BE49-F238E27FC236}">
                <a16:creationId xmlns:a16="http://schemas.microsoft.com/office/drawing/2014/main" id="{1B90EA53-4CE2-509E-0366-79D4AC1C9CAB}"/>
              </a:ext>
            </a:extLst>
          </p:cNvPr>
          <p:cNvSpPr txBox="1"/>
          <p:nvPr/>
        </p:nvSpPr>
        <p:spPr>
          <a:xfrm>
            <a:off x="4563895" y="2217571"/>
            <a:ext cx="2928021" cy="335615"/>
          </a:xfrm>
          <a:prstGeom prst="rect">
            <a:avLst/>
          </a:prstGeom>
          <a:noFill/>
        </p:spPr>
        <p:txBody>
          <a:bodyPr wrap="square">
            <a:spAutoFit/>
          </a:bodyPr>
          <a:lstStyle/>
          <a:p>
            <a:pPr algn="ctr" rtl="0">
              <a:defRPr sz="1862" b="0" i="0" u="none" strike="noStrike" kern="1200" spc="0" baseline="0">
                <a:solidFill>
                  <a:prstClr val="black">
                    <a:lumMod val="65000"/>
                    <a:lumOff val="35000"/>
                  </a:prstClr>
                </a:solidFill>
                <a:latin typeface="Arial" panose="020B0604020202020204" pitchFamily="34" charset="0"/>
                <a:ea typeface="+mn-ea"/>
                <a:cs typeface="Arial" panose="020B0604020202020204" pitchFamily="34" charset="0"/>
              </a:defRPr>
            </a:pPr>
            <a:r>
              <a:rPr lang="58378" sz="1600"/>
              <a:t>Reducción actual desde 2020</a:t>
            </a:r>
          </a:p>
        </p:txBody>
      </p:sp>
      <p:grpSp>
        <p:nvGrpSpPr>
          <p:cNvPr id="23" name="Group 22">
            <a:extLst>
              <a:ext uri="{FF2B5EF4-FFF2-40B4-BE49-F238E27FC236}">
                <a16:creationId xmlns:a16="http://schemas.microsoft.com/office/drawing/2014/main" id="{DDBA3540-46CD-B7DB-3DE7-459F3927DEE4}"/>
              </a:ext>
            </a:extLst>
          </p:cNvPr>
          <p:cNvGrpSpPr/>
          <p:nvPr/>
        </p:nvGrpSpPr>
        <p:grpSpPr>
          <a:xfrm>
            <a:off x="4444320" y="2761272"/>
            <a:ext cx="1915821" cy="1337830"/>
            <a:chOff x="1332689" y="4512665"/>
            <a:chExt cx="1915821" cy="1337830"/>
          </a:xfrm>
        </p:grpSpPr>
        <p:sp>
          <p:nvSpPr>
            <p:cNvPr id="11" name="Arrow: Down 10">
              <a:extLst>
                <a:ext uri="{FF2B5EF4-FFF2-40B4-BE49-F238E27FC236}">
                  <a16:creationId xmlns:a16="http://schemas.microsoft.com/office/drawing/2014/main" id="{FB334E1F-88B4-1DA5-133B-ACE1ED5F206A}"/>
                </a:ext>
              </a:extLst>
            </p:cNvPr>
            <p:cNvSpPr/>
            <p:nvPr/>
          </p:nvSpPr>
          <p:spPr>
            <a:xfrm>
              <a:off x="2537182" y="4744337"/>
              <a:ext cx="669370" cy="1079338"/>
            </a:xfrm>
            <a:prstGeom prst="downArrow">
              <a:avLst>
                <a:gd name="adj1" fmla="val 50000"/>
                <a:gd name="adj2" fmla="val 59189"/>
              </a:avLst>
            </a:pr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BED22442-DB20-AEAB-1A7F-046B4ECBFC9C}"/>
                </a:ext>
              </a:extLst>
            </p:cNvPr>
            <p:cNvSpPr txBox="1"/>
            <p:nvPr/>
          </p:nvSpPr>
          <p:spPr>
            <a:xfrm>
              <a:off x="1329848" y="5204164"/>
              <a:ext cx="1422288" cy="823783"/>
            </a:xfrm>
            <a:prstGeom prst="rect">
              <a:avLst/>
            </a:prstGeom>
            <a:noFill/>
          </p:spPr>
          <p:txBody>
            <a:bodyPr wrap="square" rtlCol="0">
              <a:spAutoFit/>
            </a:bodyPr>
            <a:lstStyle/>
            <a:p>
              <a:pPr algn="r">
                <a:defRPr b="0" i="0"/>
              </a:pPr>
              <a:r>
                <a:rPr lang="58378" sz="1200" b="1">
                  <a:solidFill>
                    <a:srgbClr val="0033A0"/>
                  </a:solidFill>
                  <a:latin typeface="Arial Black" panose="020B0A04020102020204" pitchFamily="34" charset="0"/>
                  <a:cs typeface="Arial" panose="020B0604020202020204" pitchFamily="34" charset="0"/>
                </a:rPr>
                <a:t>TRIR</a:t>
              </a:r>
            </a:p>
            <a:p>
              <a:pPr algn="r">
                <a:defRPr b="0" i="0"/>
              </a:pPr>
              <a:r>
                <a:rPr lang="58378" sz="1200" b="1">
                  <a:solidFill>
                    <a:srgbClr val="0033A0"/>
                  </a:solidFill>
                  <a:latin typeface="Arial" panose="020B0604020202020204" pitchFamily="34" charset="0"/>
                  <a:cs typeface="Arial" panose="020B0604020202020204" pitchFamily="34" charset="0"/>
                </a:rPr>
                <a:t>Tasa total</a:t>
              </a:r>
            </a:p>
            <a:p>
              <a:pPr algn="r">
                <a:defRPr b="0" i="0"/>
              </a:pPr>
              <a:r>
                <a:rPr lang="58378" sz="1200" b="1">
                  <a:solidFill>
                    <a:srgbClr val="0033A0"/>
                  </a:solidFill>
                  <a:latin typeface="Arial" panose="020B0604020202020204" pitchFamily="34" charset="0"/>
                  <a:cs typeface="Arial" panose="020B0604020202020204" pitchFamily="34" charset="0"/>
                </a:rPr>
                <a:t>de incidentes registrables</a:t>
              </a:r>
            </a:p>
          </p:txBody>
        </p:sp>
        <p:sp>
          <p:nvSpPr>
            <p:cNvPr id="17" name="TextBox 16">
              <a:extLst>
                <a:ext uri="{FF2B5EF4-FFF2-40B4-BE49-F238E27FC236}">
                  <a16:creationId xmlns:a16="http://schemas.microsoft.com/office/drawing/2014/main" id="{CDB06A08-389B-F791-2CC3-0711035BA7C2}"/>
                </a:ext>
              </a:extLst>
            </p:cNvPr>
            <p:cNvSpPr txBox="1"/>
            <p:nvPr/>
          </p:nvSpPr>
          <p:spPr>
            <a:xfrm>
              <a:off x="1543293" y="4512665"/>
              <a:ext cx="1705217" cy="579699"/>
            </a:xfrm>
            <a:prstGeom prst="rect">
              <a:avLst/>
            </a:prstGeom>
            <a:noFill/>
          </p:spPr>
          <p:txBody>
            <a:bodyPr wrap="square" rtlCol="0">
              <a:spAutoFit/>
            </a:bodyPr>
            <a:lstStyle/>
            <a:p>
              <a:pPr algn="r">
                <a:defRPr b="0" i="0"/>
              </a:pPr>
              <a:r>
                <a:rPr lang="58378" sz="3200" b="1">
                  <a:ln>
                    <a:solidFill>
                      <a:schemeClr val="bg1"/>
                    </a:solidFill>
                  </a:ln>
                  <a:solidFill>
                    <a:srgbClr val="84BD00"/>
                  </a:solidFill>
                  <a:latin typeface="Arial" panose="020B0604020202020204" pitchFamily="34" charset="0"/>
                  <a:cs typeface="Arial" panose="020B0604020202020204" pitchFamily="34" charset="0"/>
                </a:rPr>
                <a:t>22.33%</a:t>
              </a:r>
            </a:p>
          </p:txBody>
        </p:sp>
      </p:grpSp>
      <p:grpSp>
        <p:nvGrpSpPr>
          <p:cNvPr id="21" name="Group 20">
            <a:extLst>
              <a:ext uri="{FF2B5EF4-FFF2-40B4-BE49-F238E27FC236}">
                <a16:creationId xmlns:a16="http://schemas.microsoft.com/office/drawing/2014/main" id="{96CC0107-5490-465C-09DE-88633170C5A3}"/>
              </a:ext>
            </a:extLst>
          </p:cNvPr>
          <p:cNvGrpSpPr/>
          <p:nvPr/>
        </p:nvGrpSpPr>
        <p:grpSpPr>
          <a:xfrm>
            <a:off x="6050189" y="3716790"/>
            <a:ext cx="1912522" cy="1337830"/>
            <a:chOff x="3660967" y="4491694"/>
            <a:chExt cx="1912522" cy="1337830"/>
          </a:xfrm>
        </p:grpSpPr>
        <p:sp>
          <p:nvSpPr>
            <p:cNvPr id="18" name="Arrow: Down 17">
              <a:extLst>
                <a:ext uri="{FF2B5EF4-FFF2-40B4-BE49-F238E27FC236}">
                  <a16:creationId xmlns:a16="http://schemas.microsoft.com/office/drawing/2014/main" id="{033F2624-31AD-31E9-9C95-980DE96B3B9E}"/>
                </a:ext>
              </a:extLst>
            </p:cNvPr>
            <p:cNvSpPr/>
            <p:nvPr/>
          </p:nvSpPr>
          <p:spPr>
            <a:xfrm>
              <a:off x="4862161" y="4723366"/>
              <a:ext cx="669370" cy="1079338"/>
            </a:xfrm>
            <a:prstGeom prst="downArrow">
              <a:avLst>
                <a:gd name="adj1" fmla="val 50000"/>
                <a:gd name="adj2" fmla="val 59189"/>
              </a:avLst>
            </a:pr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EC8C337-E687-59D7-8E17-CB23A0E4DE93}"/>
                </a:ext>
              </a:extLst>
            </p:cNvPr>
            <p:cNvSpPr txBox="1"/>
            <p:nvPr/>
          </p:nvSpPr>
          <p:spPr>
            <a:xfrm>
              <a:off x="3658133" y="5183193"/>
              <a:ext cx="1418981" cy="1006846"/>
            </a:xfrm>
            <a:prstGeom prst="rect">
              <a:avLst/>
            </a:prstGeom>
            <a:noFill/>
          </p:spPr>
          <p:txBody>
            <a:bodyPr wrap="square" rtlCol="0">
              <a:spAutoFit/>
            </a:bodyPr>
            <a:lstStyle/>
            <a:p>
              <a:pPr algn="r">
                <a:defRPr b="0" i="0"/>
              </a:pPr>
              <a:r>
                <a:rPr lang="58378" sz="1200" b="1">
                  <a:solidFill>
                    <a:srgbClr val="0033A0"/>
                  </a:solidFill>
                  <a:latin typeface="Arial Black" panose="020B0A04020102020204" pitchFamily="34" charset="0"/>
                  <a:cs typeface="Arial" panose="020B0604020202020204" pitchFamily="34" charset="0"/>
                </a:rPr>
                <a:t>LTIR</a:t>
              </a:r>
            </a:p>
            <a:p>
              <a:pPr algn="r">
                <a:defRPr b="0" i="0"/>
              </a:pPr>
              <a:r>
                <a:rPr lang="58378" sz="1200" b="1">
                  <a:solidFill>
                    <a:srgbClr val="0033A0"/>
                  </a:solidFill>
                  <a:latin typeface="Arial" panose="020B0604020202020204" pitchFamily="34" charset="0"/>
                  <a:cs typeface="Arial" panose="020B0604020202020204" pitchFamily="34" charset="0"/>
                </a:rPr>
                <a:t>Tasa de incidentes</a:t>
              </a:r>
            </a:p>
            <a:p>
              <a:pPr algn="r">
                <a:defRPr b="0" i="0"/>
              </a:pPr>
              <a:r>
                <a:rPr lang="58378" sz="1200" b="1">
                  <a:solidFill>
                    <a:srgbClr val="0033A0"/>
                  </a:solidFill>
                  <a:latin typeface="Arial" panose="020B0604020202020204" pitchFamily="34" charset="0"/>
                  <a:cs typeface="Arial" panose="020B0604020202020204" pitchFamily="34" charset="0"/>
                </a:rPr>
                <a:t>de incidentes registrables</a:t>
              </a:r>
            </a:p>
          </p:txBody>
        </p:sp>
        <p:sp>
          <p:nvSpPr>
            <p:cNvPr id="20" name="TextBox 19">
              <a:extLst>
                <a:ext uri="{FF2B5EF4-FFF2-40B4-BE49-F238E27FC236}">
                  <a16:creationId xmlns:a16="http://schemas.microsoft.com/office/drawing/2014/main" id="{F6252E08-B253-AB47-70D4-918C192DC3A3}"/>
                </a:ext>
              </a:extLst>
            </p:cNvPr>
            <p:cNvSpPr txBox="1"/>
            <p:nvPr/>
          </p:nvSpPr>
          <p:spPr>
            <a:xfrm>
              <a:off x="4009754" y="4491694"/>
              <a:ext cx="1563734" cy="579699"/>
            </a:xfrm>
            <a:prstGeom prst="rect">
              <a:avLst/>
            </a:prstGeom>
            <a:noFill/>
          </p:spPr>
          <p:txBody>
            <a:bodyPr wrap="square" rtlCol="0">
              <a:spAutoFit/>
            </a:bodyPr>
            <a:lstStyle/>
            <a:p>
              <a:pPr algn="r">
                <a:defRPr b="0" i="0"/>
              </a:pPr>
              <a:r>
                <a:rPr lang="58378" sz="3200" b="1">
                  <a:ln>
                    <a:solidFill>
                      <a:schemeClr val="bg1"/>
                    </a:solidFill>
                  </a:ln>
                  <a:solidFill>
                    <a:srgbClr val="84BD00"/>
                  </a:solidFill>
                  <a:latin typeface="Arial" panose="020B0604020202020204" pitchFamily="34" charset="0"/>
                  <a:cs typeface="Arial" panose="020B0604020202020204" pitchFamily="34" charset="0"/>
                </a:rPr>
                <a:t>18.18%</a:t>
              </a:r>
            </a:p>
          </p:txBody>
        </p:sp>
      </p:grpSp>
    </p:spTree>
    <p:extLst>
      <p:ext uri="{BB962C8B-B14F-4D97-AF65-F5344CB8AC3E}">
        <p14:creationId xmlns:p14="http://schemas.microsoft.com/office/powerpoint/2010/main" val="400089672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EBFE9A9-2933-E9C5-9B3F-277863C61BC2}"/>
              </a:ext>
            </a:extLst>
          </p:cNvPr>
          <p:cNvSpPr/>
          <p:nvPr/>
        </p:nvSpPr>
        <p:spPr>
          <a:xfrm>
            <a:off x="469490" y="1520784"/>
            <a:ext cx="5497378" cy="3447684"/>
          </a:xfrm>
          <a:prstGeom prst="rect">
            <a:avLst/>
          </a:prstGeom>
        </p:spPr>
        <p:txBody>
          <a:bodyPr wrap="square">
            <a:spAutoFit/>
          </a:bodyPr>
          <a:lstStyle/>
          <a:p>
            <a:pPr>
              <a:spcAft>
                <a:spcPts val="1200"/>
              </a:spcAft>
              <a:defRPr b="0" i="0"/>
            </a:pPr>
            <a:r>
              <a:rPr lang="58378" sz="2400" b="1">
                <a:solidFill>
                  <a:srgbClr val="0033A0"/>
                </a:solidFill>
                <a:latin typeface="Arial" panose="020B0604020202020204" pitchFamily="34" charset="0"/>
                <a:cs typeface="Arial" panose="020B0604020202020204" pitchFamily="34" charset="0"/>
              </a:rPr>
              <a:t>Inversiones corporativas en seguridad</a:t>
            </a:r>
          </a:p>
          <a:p>
            <a:pPr marL="342900" indent="-342900">
              <a:spcAft>
                <a:spcPts val="1200"/>
              </a:spcAft>
              <a:buClr>
                <a:srgbClr val="84BD00"/>
              </a:buClr>
              <a:buSzPct val="126000"/>
              <a:buFont typeface="Wingdings" panose="05000000000000000000" pitchFamily="2" charset="2"/>
              <a:buChar char="ü"/>
              <a:defRPr b="0" i="0"/>
            </a:pPr>
            <a:r>
              <a:rPr lang="58378" sz="2000">
                <a:solidFill>
                  <a:srgbClr val="84BD00"/>
                </a:solidFill>
                <a:latin typeface="Arial" panose="020B0604020202020204" pitchFamily="34" charset="0"/>
                <a:cs typeface="Arial" panose="020B0604020202020204" pitchFamily="34" charset="0"/>
              </a:rPr>
              <a:t>Inversiones en infraestructura</a:t>
            </a:r>
            <a:br>
              <a:rPr lang="58378" sz="2000">
                <a:solidFill>
                  <a:srgbClr val="84BD00"/>
                </a:solidFill>
                <a:latin typeface="Arial" panose="020B0604020202020204" pitchFamily="34" charset="0"/>
                <a:cs typeface="Arial" panose="020B0604020202020204" pitchFamily="34" charset="0"/>
              </a:rPr>
            </a:br>
            <a:r>
              <a:rPr lang="58378" sz="1600">
                <a:latin typeface="Arial" panose="020B0604020202020204" pitchFamily="34" charset="0"/>
                <a:cs typeface="Arial" panose="020B0604020202020204" pitchFamily="34" charset="0"/>
              </a:rPr>
              <a:t>Importantes inversiones de CAPEX realizadas a lo largo de los años para mejorar directamente la infraestructura de seguridad en las instalaciones.  </a:t>
            </a:r>
          </a:p>
          <a:p>
            <a:pPr marL="342900" lvl="0" indent="-342900">
              <a:spcAft>
                <a:spcPts val="1200"/>
              </a:spcAft>
              <a:buClr>
                <a:srgbClr val="84BD00"/>
              </a:buClr>
              <a:buSzPct val="126000"/>
              <a:buFont typeface="Wingdings" panose="05000000000000000000" pitchFamily="2" charset="2"/>
              <a:buChar char="ü"/>
              <a:defRPr b="0" i="0"/>
            </a:pPr>
            <a:r>
              <a:rPr lang="58378" sz="2000">
                <a:solidFill>
                  <a:srgbClr val="84BD00"/>
                </a:solidFill>
                <a:latin typeface="Arial" panose="020B0604020202020204" pitchFamily="34" charset="0"/>
                <a:cs typeface="Arial" panose="020B0604020202020204" pitchFamily="34" charset="0"/>
              </a:rPr>
              <a:t>Inversiones en capacitación</a:t>
            </a:r>
            <a:br>
              <a:rPr lang="58378" sz="2000">
                <a:solidFill>
                  <a:srgbClr val="84BD00"/>
                </a:solidFill>
                <a:latin typeface="Arial" panose="020B0604020202020204" pitchFamily="34" charset="0"/>
                <a:cs typeface="Arial" panose="020B0604020202020204" pitchFamily="34" charset="0"/>
              </a:rPr>
            </a:br>
            <a:r>
              <a:rPr lang="58378" sz="1600">
                <a:solidFill>
                  <a:prstClr val="black"/>
                </a:solidFill>
                <a:latin typeface="Arial" panose="020B0604020202020204" pitchFamily="34" charset="0"/>
                <a:cs typeface="Arial" panose="020B0604020202020204" pitchFamily="34" charset="0"/>
              </a:rPr>
              <a:t>Enfoque e inversión adicionales realizados en programas de capacitación en seguridad, lo que ha incluido la capacitación para nuevos empleados y el Taller de compromiso de seguridad para supervisores.</a:t>
            </a:r>
            <a:endParaRPr lang="en-US" sz="2000">
              <a:solidFill>
                <a:srgbClr val="84BD00"/>
              </a:solidFill>
              <a:latin typeface="Arial" panose="020B0604020202020204" pitchFamily="34" charset="0"/>
              <a:cs typeface="Arial" panose="020B0604020202020204" pitchFamily="34" charset="0"/>
            </a:endParaRPr>
          </a:p>
        </p:txBody>
      </p:sp>
      <p:pic>
        <p:nvPicPr>
          <p:cNvPr id="5" name="Picture 4" descr="A picture containing clothing, person&#10;&#10;Description automatically generated">
            <a:extLst>
              <a:ext uri="{FF2B5EF4-FFF2-40B4-BE49-F238E27FC236}">
                <a16:creationId xmlns:a16="http://schemas.microsoft.com/office/drawing/2014/main" id="{7D41C145-418B-7E86-1B4B-A958ADD9FA98}"/>
              </a:ext>
            </a:extLst>
          </p:cNvPr>
          <p:cNvPicPr>
            <a:picLocks noChangeAspect="1"/>
          </p:cNvPicPr>
          <p:nvPr/>
        </p:nvPicPr>
        <p:blipFill>
          <a:blip r:embed="rId3">
            <a:extLst>
              <a:ext uri="{28A0092B-C50C-407E-A947-70E740481C1C}">
                <a14:useLocalDpi xmlns:a14="http://schemas.microsoft.com/office/drawing/2010/main" val="0"/>
              </a:ext>
            </a:extLst>
          </a:blip>
          <a:srcRect l="37230" t="43736" r="12069" b="-29"/>
          <a:stretch>
            <a:fillRect/>
          </a:stretch>
        </p:blipFill>
        <p:spPr>
          <a:xfrm>
            <a:off x="7797288" y="924791"/>
            <a:ext cx="4394712" cy="5309754"/>
          </a:xfrm>
          <a:prstGeom prst="rect">
            <a:avLst/>
          </a:prstGeom>
        </p:spPr>
      </p:pic>
      <p:sp>
        <p:nvSpPr>
          <p:cNvPr id="6" name="Rectangle 5">
            <a:extLst>
              <a:ext uri="{FF2B5EF4-FFF2-40B4-BE49-F238E27FC236}">
                <a16:creationId xmlns:a16="http://schemas.microsoft.com/office/drawing/2014/main" id="{73BC8780-8097-F717-1133-7D243DFD6FEB}"/>
              </a:ext>
            </a:extLst>
          </p:cNvPr>
          <p:cNvSpPr/>
          <p:nvPr/>
        </p:nvSpPr>
        <p:spPr>
          <a:xfrm flipH="1">
            <a:off x="7797288" y="923925"/>
            <a:ext cx="2743200" cy="5312812"/>
          </a:xfrm>
          <a:prstGeom prst="rect">
            <a:avLst/>
          </a:prstGeom>
          <a:gradFill>
            <a:gsLst>
              <a:gs pos="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9A463867-D2C7-790E-B7D3-63C277ECF046}"/>
              </a:ext>
            </a:extLst>
          </p:cNvPr>
          <p:cNvCxnSpPr/>
          <p:nvPr/>
        </p:nvCxnSpPr>
        <p:spPr>
          <a:xfrm>
            <a:off x="0" y="914092"/>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4574325-E38F-B340-DCDE-BFFDF59130C4}"/>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279729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2AADD5-9949-4AA0-8452-76B32B2B8ABD}"/>
              </a:ext>
            </a:extLst>
          </p:cNvPr>
          <p:cNvPicPr>
            <a:picLocks noChangeAspect="1"/>
          </p:cNvPicPr>
          <p:nvPr/>
        </p:nvPicPr>
        <p:blipFill>
          <a:blip r:embed="rId3">
            <a:extLst>
              <a:ext uri="{28A0092B-C50C-407E-A947-70E740481C1C}">
                <a14:useLocalDpi xmlns:a14="http://schemas.microsoft.com/office/drawing/2010/main"/>
              </a:ext>
            </a:extLst>
          </a:blip>
          <a:srcRect r="-3"/>
          <a:stretch>
            <a:fillRect/>
          </a:stretch>
        </p:blipFill>
        <p:spPr>
          <a:xfrm>
            <a:off x="0" y="6245703"/>
            <a:ext cx="12192000" cy="614530"/>
          </a:xfrm>
          <a:prstGeom prst="rect">
            <a:avLst/>
          </a:prstGeom>
        </p:spPr>
      </p:pic>
      <p:pic>
        <p:nvPicPr>
          <p:cNvPr id="4" name="Picture 3">
            <a:extLst>
              <a:ext uri="{FF2B5EF4-FFF2-40B4-BE49-F238E27FC236}">
                <a16:creationId xmlns:a16="http://schemas.microsoft.com/office/drawing/2014/main" id="{6DC17031-E2B6-4CFD-9E3F-5582995E0B54}"/>
              </a:ext>
            </a:extLst>
          </p:cNvPr>
          <p:cNvPicPr>
            <a:picLocks noChangeAspect="1"/>
          </p:cNvPicPr>
          <p:nvPr/>
        </p:nvPicPr>
        <p:blipFill>
          <a:blip r:embed="rId4">
            <a:extLst>
              <a:ext uri="{28A0092B-C50C-407E-A947-70E740481C1C}">
                <a14:useLocalDpi xmlns:a14="http://schemas.microsoft.com/office/drawing/2010/main"/>
              </a:ext>
            </a:extLst>
          </a:blip>
          <a:srcRect r="-3"/>
          <a:stretch>
            <a:fillRect/>
          </a:stretch>
        </p:blipFill>
        <p:spPr>
          <a:xfrm>
            <a:off x="0" y="-1"/>
            <a:ext cx="12192000" cy="914400"/>
          </a:xfrm>
          <a:prstGeom prst="rect">
            <a:avLst/>
          </a:prstGeom>
        </p:spPr>
      </p:pic>
      <p:sp>
        <p:nvSpPr>
          <p:cNvPr id="5" name="TextBox 4">
            <a:extLst>
              <a:ext uri="{FF2B5EF4-FFF2-40B4-BE49-F238E27FC236}">
                <a16:creationId xmlns:a16="http://schemas.microsoft.com/office/drawing/2014/main" id="{60766481-2F9D-4466-91D9-79A1A49632E2}"/>
              </a:ext>
            </a:extLst>
          </p:cNvPr>
          <p:cNvSpPr txBox="1"/>
          <p:nvPr/>
        </p:nvSpPr>
        <p:spPr>
          <a:xfrm>
            <a:off x="209550" y="273992"/>
            <a:ext cx="11319255" cy="457657"/>
          </a:xfrm>
          <a:prstGeom prst="rect">
            <a:avLst/>
          </a:prstGeom>
          <a:noFill/>
          <a:effectLst/>
        </p:spPr>
        <p:txBody>
          <a:bodyPr wrap="square" rtlCol="0">
            <a:spAutoFit/>
          </a:bodyPr>
          <a:lstStyle/>
          <a:p>
            <a:pPr>
              <a:spcAft>
                <a:spcPts val="1200"/>
              </a:spcAft>
              <a:defRPr b="0" i="0"/>
            </a:pPr>
            <a:r>
              <a:rPr lang="58378" sz="2400" b="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RETIRADA DE SEGURIDAD GLOBAL 2023</a:t>
            </a:r>
          </a:p>
        </p:txBody>
      </p:sp>
      <p:sp>
        <p:nvSpPr>
          <p:cNvPr id="6" name="Slide Number Placeholder 8">
            <a:extLst>
              <a:ext uri="{FF2B5EF4-FFF2-40B4-BE49-F238E27FC236}">
                <a16:creationId xmlns:a16="http://schemas.microsoft.com/office/drawing/2014/main" id="{9E3F1D4F-6C4D-432F-B212-D64953AA11B0}"/>
              </a:ext>
            </a:extLst>
          </p:cNvPr>
          <p:cNvSpPr txBox="1"/>
          <p:nvPr/>
        </p:nvSpPr>
        <p:spPr>
          <a:xfrm>
            <a:off x="11606542" y="6443670"/>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b="0" i="0"/>
            </a:pPr>
            <a:fld id="{5EA427C6-0719-4D05-AE36-4AD1AC525DC0}" type="slidenum">
              <a:rPr lang="en-US" smtClean="0"/>
              <a:t>7</a:t>
            </a:fld>
            <a:endParaRPr lang="en-US"/>
          </a:p>
        </p:txBody>
      </p:sp>
      <p:pic>
        <p:nvPicPr>
          <p:cNvPr id="7" name="Picture 6">
            <a:extLst>
              <a:ext uri="{FF2B5EF4-FFF2-40B4-BE49-F238E27FC236}">
                <a16:creationId xmlns:a16="http://schemas.microsoft.com/office/drawing/2014/main" id="{534DA61C-6963-4048-94BF-C6604A5F230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3" name="Straight Connector 2">
            <a:extLst>
              <a:ext uri="{FF2B5EF4-FFF2-40B4-BE49-F238E27FC236}">
                <a16:creationId xmlns:a16="http://schemas.microsoft.com/office/drawing/2014/main" id="{994E52BC-058D-47CA-B36D-1E273DE8550A}"/>
              </a:ext>
            </a:extLst>
          </p:cNvPr>
          <p:cNvCxnSpPr/>
          <p:nvPr/>
        </p:nvCxnSpPr>
        <p:spPr>
          <a:xfrm>
            <a:off x="0" y="914399"/>
            <a:ext cx="882015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4C14BB6-0F52-41F1-95CA-52E2349062DB}"/>
              </a:ext>
            </a:extLst>
          </p:cNvPr>
          <p:cNvCxnSpPr/>
          <p:nvPr/>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27B44CC-02AB-4FAA-92DA-82FD43C4F608}"/>
              </a:ext>
            </a:extLst>
          </p:cNvPr>
          <p:cNvSpPr txBox="1"/>
          <p:nvPr/>
        </p:nvSpPr>
        <p:spPr>
          <a:xfrm>
            <a:off x="796208" y="6352913"/>
            <a:ext cx="9194829" cy="396636"/>
          </a:xfrm>
          <a:prstGeom prst="rect">
            <a:avLst/>
          </a:prstGeom>
          <a:noFill/>
          <a:effectLst/>
        </p:spPr>
        <p:txBody>
          <a:bodyPr wrap="square" rtlCol="0">
            <a:spAutoFit/>
          </a:bodyPr>
          <a:lstStyle/>
          <a:p>
            <a:pPr>
              <a:spcAft>
                <a:spcPts val="1200"/>
              </a:spcAft>
              <a:defRPr b="0" i="0"/>
            </a:pPr>
            <a:r>
              <a:rPr lang="58378"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Un paso hacia la seguridad</a:t>
            </a:r>
          </a:p>
        </p:txBody>
      </p:sp>
      <p:sp>
        <p:nvSpPr>
          <p:cNvPr id="15" name="Title 3">
            <a:extLst>
              <a:ext uri="{FF2B5EF4-FFF2-40B4-BE49-F238E27FC236}">
                <a16:creationId xmlns:a16="http://schemas.microsoft.com/office/drawing/2014/main" id="{F3E85788-075F-4E75-AAB5-12D34503189E}"/>
              </a:ext>
            </a:extLst>
          </p:cNvPr>
          <p:cNvSpPr>
            <a:spLocks noGrp="1"/>
          </p:cNvSpPr>
          <p:nvPr>
            <p:ph type="title" idx="4294967295"/>
          </p:nvPr>
        </p:nvSpPr>
        <p:spPr>
          <a:xfrm>
            <a:off x="209550" y="1094088"/>
            <a:ext cx="10728960" cy="908332"/>
          </a:xfrm>
        </p:spPr>
        <p:txBody>
          <a:bodyPr>
            <a:normAutofit/>
          </a:bodyPr>
          <a:lstStyle/>
          <a:p>
            <a:pPr>
              <a:spcBef>
                <a:spcPts val="1200"/>
              </a:spcBef>
              <a:spcAft>
                <a:spcPts val="1200"/>
              </a:spcAft>
              <a:defRPr b="0" i="0"/>
            </a:pPr>
            <a:r>
              <a:rPr lang="58378" sz="2400" b="1">
                <a:solidFill>
                  <a:srgbClr val="0033A0"/>
                </a:solidFill>
                <a:latin typeface="Arial" panose="020B0604020202020204" pitchFamily="34" charset="0"/>
                <a:ea typeface="+mn-ea"/>
                <a:cs typeface="Arial" panose="020B0604020202020204" pitchFamily="34" charset="0"/>
              </a:rPr>
              <a:t>LESIONES DEL TRIMESTRE 1 de 2023</a:t>
            </a:r>
            <a:br>
              <a:rPr lang="58378" sz="2400" b="1">
                <a:solidFill>
                  <a:srgbClr val="0033A0"/>
                </a:solidFill>
                <a:latin typeface="Arial" panose="020B0604020202020204" pitchFamily="34" charset="0"/>
                <a:ea typeface="+mn-ea"/>
                <a:cs typeface="Arial" panose="020B0604020202020204" pitchFamily="34" charset="0"/>
              </a:rPr>
            </a:br>
            <a:endParaRPr lang="en-US" sz="1800">
              <a:highlight>
                <a:srgbClr val="FFFF00"/>
              </a:highlight>
              <a:latin typeface="Arial" panose="020B0604020202020204" pitchFamily="34" charset="0"/>
              <a:ea typeface="+mn-ea"/>
              <a:cs typeface="Arial" panose="020B0604020202020204" pitchFamily="34" charset="0"/>
            </a:endParaRPr>
          </a:p>
        </p:txBody>
      </p:sp>
      <p:pic>
        <p:nvPicPr>
          <p:cNvPr id="14" name="Graphic 13">
            <a:extLst>
              <a:ext uri="{FF2B5EF4-FFF2-40B4-BE49-F238E27FC236}">
                <a16:creationId xmlns:a16="http://schemas.microsoft.com/office/drawing/2014/main" id="{209930D1-59AD-AC78-E2AE-38F567F45CE4}"/>
              </a:ext>
            </a:extLst>
          </p:cNvPr>
          <p:cNvPicPr>
            <a:picLocks noChangeAspect="1"/>
          </p:cNvPicPr>
          <p:nvPr/>
        </p:nvPicPr>
        <p:blipFill>
          <a:blip r:embed="rId6">
            <a:extLst>
              <a:ext uri="{96DAC541-7B7A-43D3-8B79-37D633B846F1}">
                <asvg:svgBlip xmlns:asvg="http://schemas.microsoft.com/office/drawing/2016/SVG/main" r:embed="rId7"/>
              </a:ext>
            </a:extLst>
          </a:blip>
          <a:srcRect r="47853"/>
          <a:stretch>
            <a:fillRect/>
          </a:stretch>
        </p:blipFill>
        <p:spPr>
          <a:xfrm>
            <a:off x="398104" y="1948940"/>
            <a:ext cx="3653268" cy="3815490"/>
          </a:xfrm>
          <a:prstGeom prst="rect">
            <a:avLst/>
          </a:prstGeom>
        </p:spPr>
      </p:pic>
      <p:pic>
        <p:nvPicPr>
          <p:cNvPr id="17" name="Graphic 16">
            <a:extLst>
              <a:ext uri="{FF2B5EF4-FFF2-40B4-BE49-F238E27FC236}">
                <a16:creationId xmlns:a16="http://schemas.microsoft.com/office/drawing/2014/main" id="{312E4A39-9E48-7A1F-08D6-A33A7D1C812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593054" y="1948940"/>
            <a:ext cx="3190209" cy="3585795"/>
          </a:xfrm>
          <a:prstGeom prst="rect">
            <a:avLst/>
          </a:prstGeom>
        </p:spPr>
      </p:pic>
      <p:sp>
        <p:nvSpPr>
          <p:cNvPr id="18" name="TextBox 17">
            <a:extLst>
              <a:ext uri="{FF2B5EF4-FFF2-40B4-BE49-F238E27FC236}">
                <a16:creationId xmlns:a16="http://schemas.microsoft.com/office/drawing/2014/main" id="{D423112C-DBFB-CC08-D7A1-6BAFF998EF97}"/>
              </a:ext>
            </a:extLst>
          </p:cNvPr>
          <p:cNvSpPr txBox="1"/>
          <p:nvPr/>
        </p:nvSpPr>
        <p:spPr>
          <a:xfrm>
            <a:off x="8344929" y="3256520"/>
            <a:ext cx="3557896" cy="1739098"/>
          </a:xfrm>
          <a:prstGeom prst="rect">
            <a:avLst/>
          </a:prstGeom>
          <a:noFill/>
        </p:spPr>
        <p:txBody>
          <a:bodyPr wrap="square">
            <a:spAutoFit/>
          </a:bodyPr>
          <a:lstStyle/>
          <a:p>
            <a:pPr rtl="0">
              <a:defRPr b="0" i="0"/>
            </a:pPr>
            <a:r>
              <a:rPr lang="58378">
                <a:latin typeface="Arial" panose="020B0604020202020204" pitchFamily="34" charset="0"/>
                <a:cs typeface="Arial" panose="020B0604020202020204" pitchFamily="34" charset="0"/>
              </a:rPr>
              <a:t>Estamos mejorando en nuestro viaje hacia la seguridad, pero los empleados todavía están experimentando lesiones que alteran la vida. </a:t>
            </a:r>
          </a:p>
          <a:p>
            <a:pPr rtl="0"/>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710136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2AADD5-9949-4AA0-8452-76B32B2B8ABD}"/>
              </a:ext>
            </a:extLst>
          </p:cNvPr>
          <p:cNvPicPr>
            <a:picLocks noChangeAspect="1"/>
          </p:cNvPicPr>
          <p:nvPr/>
        </p:nvPicPr>
        <p:blipFill>
          <a:blip r:embed="rId3">
            <a:extLst>
              <a:ext uri="{28A0092B-C50C-407E-A947-70E740481C1C}">
                <a14:useLocalDpi xmlns:a14="http://schemas.microsoft.com/office/drawing/2010/main"/>
              </a:ext>
            </a:extLst>
          </a:blip>
          <a:srcRect r="-3"/>
          <a:stretch>
            <a:fillRect/>
          </a:stretch>
        </p:blipFill>
        <p:spPr>
          <a:xfrm>
            <a:off x="0" y="6245703"/>
            <a:ext cx="12192000" cy="614530"/>
          </a:xfrm>
          <a:prstGeom prst="rect">
            <a:avLst/>
          </a:prstGeom>
        </p:spPr>
      </p:pic>
      <p:pic>
        <p:nvPicPr>
          <p:cNvPr id="4" name="Picture 3">
            <a:extLst>
              <a:ext uri="{FF2B5EF4-FFF2-40B4-BE49-F238E27FC236}">
                <a16:creationId xmlns:a16="http://schemas.microsoft.com/office/drawing/2014/main" id="{6DC17031-E2B6-4CFD-9E3F-5582995E0B54}"/>
              </a:ext>
            </a:extLst>
          </p:cNvPr>
          <p:cNvPicPr>
            <a:picLocks noChangeAspect="1"/>
          </p:cNvPicPr>
          <p:nvPr/>
        </p:nvPicPr>
        <p:blipFill>
          <a:blip r:embed="rId4">
            <a:extLst>
              <a:ext uri="{28A0092B-C50C-407E-A947-70E740481C1C}">
                <a14:useLocalDpi xmlns:a14="http://schemas.microsoft.com/office/drawing/2010/main"/>
              </a:ext>
            </a:extLst>
          </a:blip>
          <a:srcRect r="-3"/>
          <a:stretch>
            <a:fillRect/>
          </a:stretch>
        </p:blipFill>
        <p:spPr>
          <a:xfrm>
            <a:off x="0" y="-1"/>
            <a:ext cx="12192000" cy="914400"/>
          </a:xfrm>
          <a:prstGeom prst="rect">
            <a:avLst/>
          </a:prstGeom>
        </p:spPr>
      </p:pic>
      <p:sp>
        <p:nvSpPr>
          <p:cNvPr id="5" name="TextBox 4">
            <a:extLst>
              <a:ext uri="{FF2B5EF4-FFF2-40B4-BE49-F238E27FC236}">
                <a16:creationId xmlns:a16="http://schemas.microsoft.com/office/drawing/2014/main" id="{60766481-2F9D-4466-91D9-79A1A49632E2}"/>
              </a:ext>
            </a:extLst>
          </p:cNvPr>
          <p:cNvSpPr txBox="1"/>
          <p:nvPr/>
        </p:nvSpPr>
        <p:spPr>
          <a:xfrm>
            <a:off x="209550" y="273992"/>
            <a:ext cx="11319255" cy="457657"/>
          </a:xfrm>
          <a:prstGeom prst="rect">
            <a:avLst/>
          </a:prstGeom>
          <a:noFill/>
          <a:effectLst/>
        </p:spPr>
        <p:txBody>
          <a:bodyPr wrap="square" rtlCol="0">
            <a:spAutoFit/>
          </a:bodyPr>
          <a:lstStyle/>
          <a:p>
            <a:pPr>
              <a:spcAft>
                <a:spcPts val="1200"/>
              </a:spcAft>
              <a:defRPr b="0" i="0"/>
            </a:pPr>
            <a:r>
              <a:rPr lang="58378" sz="2400" b="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RETIRADA DE SEGURIDAD GLOBAL 2023</a:t>
            </a:r>
          </a:p>
        </p:txBody>
      </p:sp>
      <p:sp>
        <p:nvSpPr>
          <p:cNvPr id="6" name="Slide Number Placeholder 8">
            <a:extLst>
              <a:ext uri="{FF2B5EF4-FFF2-40B4-BE49-F238E27FC236}">
                <a16:creationId xmlns:a16="http://schemas.microsoft.com/office/drawing/2014/main" id="{9E3F1D4F-6C4D-432F-B212-D64953AA11B0}"/>
              </a:ext>
            </a:extLst>
          </p:cNvPr>
          <p:cNvSpPr txBox="1"/>
          <p:nvPr/>
        </p:nvSpPr>
        <p:spPr>
          <a:xfrm>
            <a:off x="11606542" y="6443670"/>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b="0" i="0"/>
            </a:pPr>
            <a:fld id="{B0E4541B-D72B-4385-A240-4463CCC222D4}" type="slidenum">
              <a:rPr lang="en-US" smtClean="0"/>
              <a:t>8</a:t>
            </a:fld>
            <a:endParaRPr lang="en-US"/>
          </a:p>
        </p:txBody>
      </p:sp>
      <p:pic>
        <p:nvPicPr>
          <p:cNvPr id="7" name="Picture 6">
            <a:extLst>
              <a:ext uri="{FF2B5EF4-FFF2-40B4-BE49-F238E27FC236}">
                <a16:creationId xmlns:a16="http://schemas.microsoft.com/office/drawing/2014/main" id="{534DA61C-6963-4048-94BF-C6604A5F230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3" name="Straight Connector 2">
            <a:extLst>
              <a:ext uri="{FF2B5EF4-FFF2-40B4-BE49-F238E27FC236}">
                <a16:creationId xmlns:a16="http://schemas.microsoft.com/office/drawing/2014/main" id="{994E52BC-058D-47CA-B36D-1E273DE8550A}"/>
              </a:ext>
            </a:extLst>
          </p:cNvPr>
          <p:cNvCxnSpPr/>
          <p:nvPr/>
        </p:nvCxnSpPr>
        <p:spPr>
          <a:xfrm>
            <a:off x="0" y="914399"/>
            <a:ext cx="882015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4C14BB6-0F52-41F1-95CA-52E2349062DB}"/>
              </a:ext>
            </a:extLst>
          </p:cNvPr>
          <p:cNvCxnSpPr/>
          <p:nvPr/>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27B44CC-02AB-4FAA-92DA-82FD43C4F608}"/>
              </a:ext>
            </a:extLst>
          </p:cNvPr>
          <p:cNvSpPr txBox="1"/>
          <p:nvPr/>
        </p:nvSpPr>
        <p:spPr>
          <a:xfrm>
            <a:off x="796208" y="6352913"/>
            <a:ext cx="9194829" cy="396636"/>
          </a:xfrm>
          <a:prstGeom prst="rect">
            <a:avLst/>
          </a:prstGeom>
          <a:noFill/>
          <a:effectLst/>
        </p:spPr>
        <p:txBody>
          <a:bodyPr wrap="square" rtlCol="0">
            <a:spAutoFit/>
          </a:bodyPr>
          <a:lstStyle/>
          <a:p>
            <a:pPr>
              <a:spcAft>
                <a:spcPts val="1200"/>
              </a:spcAft>
              <a:defRPr b="0" i="0"/>
            </a:pPr>
            <a:r>
              <a:rPr lang="58378"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Un paso hacia la seguridad</a:t>
            </a:r>
          </a:p>
        </p:txBody>
      </p:sp>
      <p:cxnSp>
        <p:nvCxnSpPr>
          <p:cNvPr id="17" name="Straight Connector 16">
            <a:extLst>
              <a:ext uri="{FF2B5EF4-FFF2-40B4-BE49-F238E27FC236}">
                <a16:creationId xmlns:a16="http://schemas.microsoft.com/office/drawing/2014/main" id="{092EDB20-FC59-46DF-8EFF-A85BF0C97174}"/>
              </a:ext>
            </a:extLst>
          </p:cNvPr>
          <p:cNvCxnSpPr/>
          <p:nvPr/>
        </p:nvCxnSpPr>
        <p:spPr>
          <a:xfrm>
            <a:off x="0" y="6245703"/>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5" name="Title 3">
            <a:extLst>
              <a:ext uri="{FF2B5EF4-FFF2-40B4-BE49-F238E27FC236}">
                <a16:creationId xmlns:a16="http://schemas.microsoft.com/office/drawing/2014/main" id="{F3E85788-075F-4E75-AAB5-12D34503189E}"/>
              </a:ext>
            </a:extLst>
          </p:cNvPr>
          <p:cNvSpPr>
            <a:spLocks noGrp="1"/>
          </p:cNvSpPr>
          <p:nvPr>
            <p:ph type="title" idx="4294967295"/>
          </p:nvPr>
        </p:nvSpPr>
        <p:spPr>
          <a:xfrm>
            <a:off x="209550" y="1094088"/>
            <a:ext cx="10728960" cy="731520"/>
          </a:xfrm>
        </p:spPr>
        <p:txBody>
          <a:bodyPr>
            <a:normAutofit/>
          </a:bodyPr>
          <a:lstStyle/>
          <a:p>
            <a:pPr>
              <a:defRPr b="0" i="0"/>
            </a:pPr>
            <a:r>
              <a:rPr lang="58378" sz="2400" b="1">
                <a:solidFill>
                  <a:srgbClr val="0033A0"/>
                </a:solidFill>
                <a:latin typeface="Arial" panose="020B0604020202020204" pitchFamily="34" charset="0"/>
                <a:ea typeface="+mn-ea"/>
                <a:cs typeface="Arial" panose="020B0604020202020204" pitchFamily="34" charset="0"/>
              </a:rPr>
              <a:t>El viaje de Mauser hacia la seguridad</a:t>
            </a:r>
          </a:p>
        </p:txBody>
      </p:sp>
      <p:grpSp>
        <p:nvGrpSpPr>
          <p:cNvPr id="2" name="Group 1">
            <a:extLst>
              <a:ext uri="{FF2B5EF4-FFF2-40B4-BE49-F238E27FC236}">
                <a16:creationId xmlns:a16="http://schemas.microsoft.com/office/drawing/2014/main" id="{CC49FE52-CE7C-A365-D104-343658F02FD2}"/>
              </a:ext>
            </a:extLst>
          </p:cNvPr>
          <p:cNvGrpSpPr/>
          <p:nvPr/>
        </p:nvGrpSpPr>
        <p:grpSpPr>
          <a:xfrm>
            <a:off x="792983" y="1609718"/>
            <a:ext cx="10016148" cy="3954447"/>
            <a:chOff x="792983" y="1824461"/>
            <a:chExt cx="10016148" cy="3954447"/>
          </a:xfrm>
        </p:grpSpPr>
        <p:grpSp>
          <p:nvGrpSpPr>
            <p:cNvPr id="36" name="Group 35">
              <a:extLst>
                <a:ext uri="{FF2B5EF4-FFF2-40B4-BE49-F238E27FC236}">
                  <a16:creationId xmlns:a16="http://schemas.microsoft.com/office/drawing/2014/main" id="{60D16AFE-A2E4-40E3-97B7-700A0BF537BA}"/>
                </a:ext>
              </a:extLst>
            </p:cNvPr>
            <p:cNvGrpSpPr/>
            <p:nvPr/>
          </p:nvGrpSpPr>
          <p:grpSpPr>
            <a:xfrm>
              <a:off x="1382868" y="1824461"/>
              <a:ext cx="9426263" cy="3954447"/>
              <a:chOff x="815038" y="1131698"/>
              <a:chExt cx="10445157" cy="4320616"/>
            </a:xfrm>
          </p:grpSpPr>
          <p:sp>
            <p:nvSpPr>
              <p:cNvPr id="18" name="Rectangle: Rounded Corners 17">
                <a:extLst>
                  <a:ext uri="{FF2B5EF4-FFF2-40B4-BE49-F238E27FC236}">
                    <a16:creationId xmlns:a16="http://schemas.microsoft.com/office/drawing/2014/main" id="{14C0FB4B-07A0-4629-973A-9C2E2DB85067}"/>
                  </a:ext>
                </a:extLst>
              </p:cNvPr>
              <p:cNvSpPr/>
              <p:nvPr/>
            </p:nvSpPr>
            <p:spPr>
              <a:xfrm>
                <a:off x="887186" y="2770963"/>
                <a:ext cx="2318657" cy="914400"/>
              </a:xfrm>
              <a:prstGeom prst="round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spcAft>
                    <a:spcPts val="600"/>
                  </a:spcAft>
                  <a:defRPr b="0" i="0"/>
                </a:pPr>
                <a:r>
                  <a:rPr lang="58378" sz="1400" b="1">
                    <a:solidFill>
                      <a:srgbClr val="84BD00"/>
                    </a:solidFill>
                    <a:latin typeface="Arial" panose="020B0604020202020204" pitchFamily="34" charset="0"/>
                    <a:cs typeface="Arial" panose="020B0604020202020204" pitchFamily="34" charset="0"/>
                  </a:rPr>
                  <a:t>Reglas  y normas del gobierno y de la compañía</a:t>
                </a:r>
              </a:p>
            </p:txBody>
          </p:sp>
          <p:sp>
            <p:nvSpPr>
              <p:cNvPr id="19" name="Rectangle: Rounded Corners 18">
                <a:extLst>
                  <a:ext uri="{FF2B5EF4-FFF2-40B4-BE49-F238E27FC236}">
                    <a16:creationId xmlns:a16="http://schemas.microsoft.com/office/drawing/2014/main" id="{62A2C56D-9F24-40D0-B9AD-102CE86B2C25}"/>
                  </a:ext>
                </a:extLst>
              </p:cNvPr>
              <p:cNvSpPr/>
              <p:nvPr/>
            </p:nvSpPr>
            <p:spPr>
              <a:xfrm>
                <a:off x="4620986" y="1131698"/>
                <a:ext cx="2318657" cy="914400"/>
              </a:xfrm>
              <a:prstGeom prst="round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spcAft>
                    <a:spcPts val="600"/>
                  </a:spcAft>
                  <a:defRPr b="0" i="0"/>
                </a:pPr>
                <a:r>
                  <a:rPr lang="58378" sz="1400" b="1">
                    <a:solidFill>
                      <a:srgbClr val="84BD00"/>
                    </a:solidFill>
                    <a:latin typeface="Arial" panose="020B0604020202020204" pitchFamily="34" charset="0"/>
                    <a:cs typeface="Arial" panose="020B0604020202020204" pitchFamily="34" charset="0"/>
                  </a:rPr>
                  <a:t>Creación de un entorno de trabajo seguro</a:t>
                </a:r>
              </a:p>
            </p:txBody>
          </p:sp>
          <p:sp>
            <p:nvSpPr>
              <p:cNvPr id="20" name="Rectangle: Rounded Corners 19">
                <a:extLst>
                  <a:ext uri="{FF2B5EF4-FFF2-40B4-BE49-F238E27FC236}">
                    <a16:creationId xmlns:a16="http://schemas.microsoft.com/office/drawing/2014/main" id="{7473FF11-22DE-42F1-BE31-25945EE2CFC0}"/>
                  </a:ext>
                </a:extLst>
              </p:cNvPr>
              <p:cNvSpPr/>
              <p:nvPr/>
            </p:nvSpPr>
            <p:spPr>
              <a:xfrm>
                <a:off x="4631849" y="2770963"/>
                <a:ext cx="2318657" cy="914400"/>
              </a:xfrm>
              <a:prstGeom prst="round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spcAft>
                    <a:spcPts val="600"/>
                  </a:spcAft>
                  <a:defRPr b="0" i="0"/>
                </a:pPr>
                <a:r>
                  <a:rPr lang="58378" sz="1400" b="1">
                    <a:solidFill>
                      <a:srgbClr val="84BD00"/>
                    </a:solidFill>
                    <a:latin typeface="Arial" panose="020B0604020202020204" pitchFamily="34" charset="0"/>
                    <a:cs typeface="Arial" panose="020B0604020202020204" pitchFamily="34" charset="0"/>
                  </a:rPr>
                  <a:t>Controles de ingeniería</a:t>
                </a:r>
              </a:p>
            </p:txBody>
          </p:sp>
          <p:sp>
            <p:nvSpPr>
              <p:cNvPr id="21" name="Rectangle: Rounded Corners 20">
                <a:extLst>
                  <a:ext uri="{FF2B5EF4-FFF2-40B4-BE49-F238E27FC236}">
                    <a16:creationId xmlns:a16="http://schemas.microsoft.com/office/drawing/2014/main" id="{39A82F5B-EB71-4952-9244-F0D1FC317808}"/>
                  </a:ext>
                </a:extLst>
              </p:cNvPr>
              <p:cNvSpPr/>
              <p:nvPr/>
            </p:nvSpPr>
            <p:spPr>
              <a:xfrm>
                <a:off x="8363929" y="2770963"/>
                <a:ext cx="2318657" cy="914400"/>
              </a:xfrm>
              <a:prstGeom prst="round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spcAft>
                    <a:spcPts val="600"/>
                  </a:spcAft>
                  <a:defRPr b="0" i="0"/>
                </a:pPr>
                <a:r>
                  <a:rPr lang="58378" sz="1400" b="1">
                    <a:solidFill>
                      <a:srgbClr val="84BD00"/>
                    </a:solidFill>
                    <a:latin typeface="Arial" panose="020B0604020202020204" pitchFamily="34" charset="0"/>
                    <a:cs typeface="Arial" panose="020B0604020202020204" pitchFamily="34" charset="0"/>
                  </a:rPr>
                  <a:t>Liderazgo</a:t>
                </a:r>
              </a:p>
            </p:txBody>
          </p:sp>
          <p:sp>
            <p:nvSpPr>
              <p:cNvPr id="22" name="TextBox 21">
                <a:extLst>
                  <a:ext uri="{FF2B5EF4-FFF2-40B4-BE49-F238E27FC236}">
                    <a16:creationId xmlns:a16="http://schemas.microsoft.com/office/drawing/2014/main" id="{E35CCE02-048E-42A5-AC9C-3EEA70D46DA3}"/>
                  </a:ext>
                </a:extLst>
              </p:cNvPr>
              <p:cNvSpPr txBox="1"/>
              <p:nvPr/>
            </p:nvSpPr>
            <p:spPr>
              <a:xfrm>
                <a:off x="4626773" y="3842200"/>
                <a:ext cx="2748689" cy="1610114"/>
              </a:xfrm>
              <a:prstGeom prst="rect">
                <a:avLst/>
              </a:prstGeom>
              <a:noFill/>
            </p:spPr>
            <p:txBody>
              <a:bodyPr wrap="square" rtlCol="0">
                <a:spAutoFit/>
              </a:bodyPr>
              <a:lstStyle/>
              <a:p>
                <a:pPr algn="l">
                  <a:lnSpc>
                    <a:spcPct val="90000"/>
                  </a:lnSpc>
                  <a:spcBef>
                    <a:spcPts val="1200"/>
                  </a:spcBef>
                  <a:spcAft>
                    <a:spcPts val="600"/>
                  </a:spcAft>
                  <a:buClr>
                    <a:schemeClr val="tx1"/>
                  </a:buClr>
                  <a:defRPr b="0" i="0"/>
                </a:pPr>
                <a:r>
                  <a:rPr lang="58378" sz="1200">
                    <a:latin typeface="Arial" panose="020B0604020202020204" pitchFamily="34" charset="0"/>
                    <a:cs typeface="Arial" panose="020B0604020202020204" pitchFamily="34" charset="0"/>
                  </a:rPr>
                  <a:t>En los últimos años, identificando puntos de pellizco de activos de alto riesgo, diseñando e instalando la protección necesaria para las máquinas.</a:t>
                </a:r>
              </a:p>
              <a:p>
                <a:pPr>
                  <a:lnSpc>
                    <a:spcPct val="90000"/>
                  </a:lnSpc>
                  <a:spcBef>
                    <a:spcPts val="1200"/>
                  </a:spcBef>
                  <a:spcAft>
                    <a:spcPts val="600"/>
                  </a:spcAft>
                  <a:buClr>
                    <a:schemeClr val="tx1"/>
                  </a:buClr>
                  <a:defRPr b="0" i="0"/>
                </a:pPr>
                <a:r>
                  <a:rPr lang="58378" sz="1200" b="1">
                    <a:latin typeface="Arial" panose="020B0604020202020204" pitchFamily="34" charset="0"/>
                    <a:cs typeface="Arial" panose="020B0604020202020204" pitchFamily="34" charset="0"/>
                  </a:rPr>
                  <a:t>Enfoque</a:t>
                </a:r>
                <a:r>
                  <a:rPr lang="58378" sz="1200" b="0">
                    <a:latin typeface="Arial" panose="020B0604020202020204" pitchFamily="34" charset="0"/>
                    <a:cs typeface="Arial" panose="020B0604020202020204" pitchFamily="34" charset="0"/>
                  </a:rPr>
                  <a:t>: </a:t>
                </a:r>
                <a:r>
                  <a:rPr lang="58378" sz="1200" b="1">
                    <a:latin typeface="Arial" panose="020B0604020202020204" pitchFamily="34" charset="0"/>
                    <a:cs typeface="Arial" panose="020B0604020202020204" pitchFamily="34" charset="0"/>
                  </a:rPr>
                  <a:t>Eliminación de                                          riesgos de seguridad</a:t>
                </a:r>
                <a:r>
                  <a:rPr lang="en-US" sz="1200" b="1">
                    <a:latin typeface="Arial" panose="020B0604020202020204" pitchFamily="34" charset="0"/>
                    <a:cs typeface="Arial" panose="020B0604020202020204" pitchFamily="34" charset="0"/>
                  </a:rPr>
                  <a:t>hat</a:t>
                </a:r>
                <a:endParaRPr lang="en-US" sz="1200">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EE3BE91F-FB2C-4850-86B5-F24A7D559B57}"/>
                  </a:ext>
                </a:extLst>
              </p:cNvPr>
              <p:cNvSpPr txBox="1"/>
              <p:nvPr/>
            </p:nvSpPr>
            <p:spPr>
              <a:xfrm>
                <a:off x="7108368" y="1162953"/>
                <a:ext cx="2745944" cy="730051"/>
              </a:xfrm>
              <a:prstGeom prst="rect">
                <a:avLst/>
              </a:prstGeom>
              <a:noFill/>
            </p:spPr>
            <p:txBody>
              <a:bodyPr wrap="square" rtlCol="0">
                <a:spAutoFit/>
              </a:bodyPr>
              <a:lstStyle/>
              <a:p>
                <a:pPr algn="l">
                  <a:lnSpc>
                    <a:spcPct val="90000"/>
                  </a:lnSpc>
                  <a:spcBef>
                    <a:spcPts val="1200"/>
                  </a:spcBef>
                  <a:spcAft>
                    <a:spcPts val="600"/>
                  </a:spcAft>
                  <a:buClr>
                    <a:schemeClr val="tx1"/>
                  </a:buClr>
                  <a:defRPr b="0" i="0"/>
                </a:pPr>
                <a:r>
                  <a:rPr lang="58378" sz="1400">
                    <a:latin typeface="Arial" panose="020B0604020202020204" pitchFamily="34" charset="0"/>
                    <a:cs typeface="Arial" panose="020B0604020202020204" pitchFamily="34" charset="0"/>
                  </a:rPr>
                  <a:t>Los elementos clave para construir y mantener un entorno de trabajo seguro</a:t>
                </a:r>
              </a:p>
            </p:txBody>
          </p:sp>
          <p:sp>
            <p:nvSpPr>
              <p:cNvPr id="24" name="TextBox 23">
                <a:extLst>
                  <a:ext uri="{FF2B5EF4-FFF2-40B4-BE49-F238E27FC236}">
                    <a16:creationId xmlns:a16="http://schemas.microsoft.com/office/drawing/2014/main" id="{4BBD237D-8360-49B5-8D42-E979C2737F58}"/>
                  </a:ext>
                </a:extLst>
              </p:cNvPr>
              <p:cNvSpPr txBox="1"/>
              <p:nvPr/>
            </p:nvSpPr>
            <p:spPr>
              <a:xfrm>
                <a:off x="892629" y="3898352"/>
                <a:ext cx="2793374" cy="1430100"/>
              </a:xfrm>
              <a:prstGeom prst="rect">
                <a:avLst/>
              </a:prstGeom>
              <a:noFill/>
            </p:spPr>
            <p:txBody>
              <a:bodyPr wrap="square" rtlCol="0">
                <a:spAutoFit/>
              </a:bodyPr>
              <a:lstStyle/>
              <a:p>
                <a:pPr>
                  <a:lnSpc>
                    <a:spcPct val="90000"/>
                  </a:lnSpc>
                  <a:spcBef>
                    <a:spcPts val="1200"/>
                  </a:spcBef>
                  <a:spcAft>
                    <a:spcPts val="600"/>
                  </a:spcAft>
                  <a:buClr>
                    <a:schemeClr val="tx1"/>
                  </a:buClr>
                  <a:defRPr b="0" i="0"/>
                </a:pPr>
                <a:r>
                  <a:rPr lang="58378" sz="1200">
                    <a:latin typeface="Arial" panose="020B0604020202020204" pitchFamily="34" charset="0"/>
                    <a:cs typeface="Arial" panose="020B0604020202020204" pitchFamily="34" charset="0"/>
                  </a:rPr>
                  <a:t>En los últimos cinco años, Mauser ha aumentado nuestro compromiso con las regulaciones de OSHA junto con la introducción de nuestras Reglas salvavidas.</a:t>
                </a:r>
              </a:p>
              <a:p>
                <a:pPr>
                  <a:lnSpc>
                    <a:spcPct val="90000"/>
                  </a:lnSpc>
                  <a:spcBef>
                    <a:spcPts val="1200"/>
                  </a:spcBef>
                  <a:spcAft>
                    <a:spcPts val="600"/>
                  </a:spcAft>
                  <a:buClr>
                    <a:schemeClr val="tx1"/>
                  </a:buClr>
                  <a:defRPr b="0" i="0"/>
                </a:pPr>
                <a:r>
                  <a:rPr lang="58378" sz="1200" b="1">
                    <a:latin typeface="Arial" panose="020B0604020202020204" pitchFamily="34" charset="0"/>
                    <a:cs typeface="Arial" panose="020B0604020202020204" pitchFamily="34" charset="0"/>
                  </a:rPr>
                  <a:t>Enfoque</a:t>
                </a:r>
                <a:r>
                  <a:rPr lang="58378" sz="1200" b="0">
                    <a:latin typeface="Arial" panose="020B0604020202020204" pitchFamily="34" charset="0"/>
                    <a:cs typeface="Arial" panose="020B0604020202020204" pitchFamily="34" charset="0"/>
                  </a:rPr>
                  <a:t>: </a:t>
                </a:r>
                <a:r>
                  <a:rPr lang="58378" sz="1200" b="1">
                    <a:latin typeface="Arial" panose="020B0604020202020204" pitchFamily="34" charset="0"/>
                    <a:cs typeface="Arial" panose="020B0604020202020204" pitchFamily="34" charset="0"/>
                  </a:rPr>
                  <a:t>Cumplimiento</a:t>
                </a:r>
                <a:endParaRPr lang="en-US" sz="1200">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BC0C7589-0E66-4D48-B611-5FF233E8DED8}"/>
                  </a:ext>
                </a:extLst>
              </p:cNvPr>
              <p:cNvSpPr txBox="1"/>
              <p:nvPr/>
            </p:nvSpPr>
            <p:spPr>
              <a:xfrm>
                <a:off x="8363929" y="3841324"/>
                <a:ext cx="2748689" cy="1610113"/>
              </a:xfrm>
              <a:prstGeom prst="rect">
                <a:avLst/>
              </a:prstGeom>
              <a:noFill/>
            </p:spPr>
            <p:txBody>
              <a:bodyPr wrap="square" rtlCol="0">
                <a:spAutoFit/>
              </a:bodyPr>
              <a:lstStyle/>
              <a:p>
                <a:pPr algn="l">
                  <a:lnSpc>
                    <a:spcPct val="90000"/>
                  </a:lnSpc>
                  <a:spcBef>
                    <a:spcPts val="1200"/>
                  </a:spcBef>
                  <a:spcAft>
                    <a:spcPts val="600"/>
                  </a:spcAft>
                  <a:buClr>
                    <a:schemeClr val="tx1"/>
                  </a:buClr>
                  <a:defRPr b="0" i="0"/>
                </a:pPr>
                <a:r>
                  <a:rPr lang="58378" sz="1200">
                    <a:latin typeface="Arial" panose="020B0604020202020204" pitchFamily="34" charset="0"/>
                    <a:cs typeface="Arial" panose="020B0604020202020204" pitchFamily="34" charset="0"/>
                  </a:rPr>
                  <a:t>Desarrollar en nuestros líderes los comportamientos y acciones necesarios para respaldar una cultura donde los empleados estén comprometidos con la seguridad.</a:t>
                </a:r>
              </a:p>
              <a:p>
                <a:pPr>
                  <a:lnSpc>
                    <a:spcPct val="90000"/>
                  </a:lnSpc>
                  <a:spcBef>
                    <a:spcPts val="1200"/>
                  </a:spcBef>
                  <a:spcAft>
                    <a:spcPts val="600"/>
                  </a:spcAft>
                  <a:buClr>
                    <a:schemeClr val="tx1"/>
                  </a:buClr>
                  <a:defRPr b="0" i="0"/>
                </a:pPr>
                <a:r>
                  <a:rPr lang="58378" sz="1200" b="1">
                    <a:latin typeface="Arial" panose="020B0604020202020204" pitchFamily="34" charset="0"/>
                    <a:cs typeface="Arial" panose="020B0604020202020204" pitchFamily="34" charset="0"/>
                  </a:rPr>
                  <a:t>Enfoque</a:t>
                </a:r>
                <a:r>
                  <a:rPr lang="58378" sz="1200" b="0">
                    <a:latin typeface="Arial" panose="020B0604020202020204" pitchFamily="34" charset="0"/>
                    <a:cs typeface="Arial" panose="020B0604020202020204" pitchFamily="34" charset="0"/>
                  </a:rPr>
                  <a:t>: </a:t>
                </a:r>
                <a:r>
                  <a:rPr lang="58378" sz="1200" b="1">
                    <a:latin typeface="Arial" panose="020B0604020202020204" pitchFamily="34" charset="0"/>
                    <a:cs typeface="Arial" panose="020B0604020202020204" pitchFamily="34" charset="0"/>
                  </a:rPr>
                  <a:t>Compromiso</a:t>
                </a:r>
                <a:endParaRPr lang="en-US" sz="1200">
                  <a:latin typeface="Arial" panose="020B0604020202020204" pitchFamily="34" charset="0"/>
                  <a:cs typeface="Arial" panose="020B0604020202020204" pitchFamily="34" charset="0"/>
                </a:endParaRPr>
              </a:p>
            </p:txBody>
          </p:sp>
          <p:cxnSp>
            <p:nvCxnSpPr>
              <p:cNvPr id="26" name="Connector: Elbow 25">
                <a:extLst>
                  <a:ext uri="{FF2B5EF4-FFF2-40B4-BE49-F238E27FC236}">
                    <a16:creationId xmlns:a16="http://schemas.microsoft.com/office/drawing/2014/main" id="{5D9EF503-89DD-4899-BA35-1002F4003B2C}"/>
                  </a:ext>
                </a:extLst>
              </p:cNvPr>
              <p:cNvCxnSpPr>
                <a:stCxn id="18" idx="0"/>
              </p:cNvCxnSpPr>
              <p:nvPr/>
            </p:nvCxnSpPr>
            <p:spPr>
              <a:xfrm rot="5400000" flipH="1" flipV="1">
                <a:off x="1867987" y="2592435"/>
                <a:ext cx="369757" cy="0"/>
              </a:xfrm>
              <a:prstGeom prst="bentConnector3">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Connector: Elbow 26">
                <a:extLst>
                  <a:ext uri="{FF2B5EF4-FFF2-40B4-BE49-F238E27FC236}">
                    <a16:creationId xmlns:a16="http://schemas.microsoft.com/office/drawing/2014/main" id="{E4008799-072F-4603-8314-F648C8F2D0C1}"/>
                  </a:ext>
                </a:extLst>
              </p:cNvPr>
              <p:cNvCxnSpPr/>
              <p:nvPr/>
            </p:nvCxnSpPr>
            <p:spPr>
              <a:xfrm rot="5400000" flipH="1" flipV="1">
                <a:off x="9294582" y="2599873"/>
                <a:ext cx="397333" cy="0"/>
              </a:xfrm>
              <a:prstGeom prst="bentConnector3">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43E73CE7-DDD7-48B2-BF1B-0FB818A7352D}"/>
                  </a:ext>
                </a:extLst>
              </p:cNvPr>
              <p:cNvGrpSpPr/>
              <p:nvPr/>
            </p:nvGrpSpPr>
            <p:grpSpPr>
              <a:xfrm>
                <a:off x="2051959" y="2046098"/>
                <a:ext cx="7434939" cy="740846"/>
                <a:chOff x="2051959" y="2046098"/>
                <a:chExt cx="7434939" cy="740846"/>
              </a:xfrm>
            </p:grpSpPr>
            <p:cxnSp>
              <p:nvCxnSpPr>
                <p:cNvPr id="29" name="Connector: Elbow 28">
                  <a:extLst>
                    <a:ext uri="{FF2B5EF4-FFF2-40B4-BE49-F238E27FC236}">
                      <a16:creationId xmlns:a16="http://schemas.microsoft.com/office/drawing/2014/main" id="{F5D2DD35-7077-4EB1-B304-7423557EDC98}"/>
                    </a:ext>
                  </a:extLst>
                </p:cNvPr>
                <p:cNvCxnSpPr>
                  <a:endCxn id="19" idx="2"/>
                </p:cNvCxnSpPr>
                <p:nvPr/>
              </p:nvCxnSpPr>
              <p:spPr>
                <a:xfrm rot="5400000" flipH="1" flipV="1">
                  <a:off x="5409892" y="2416521"/>
                  <a:ext cx="740846" cy="0"/>
                </a:xfrm>
                <a:prstGeom prst="bentConnector3">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57DB116-1986-4A11-824A-21A5177A3D25}"/>
                    </a:ext>
                  </a:extLst>
                </p:cNvPr>
                <p:cNvCxnSpPr/>
                <p:nvPr/>
              </p:nvCxnSpPr>
              <p:spPr>
                <a:xfrm flipV="1">
                  <a:off x="2051959" y="2400643"/>
                  <a:ext cx="743493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1" name="TextBox 30">
                <a:extLst>
                  <a:ext uri="{FF2B5EF4-FFF2-40B4-BE49-F238E27FC236}">
                    <a16:creationId xmlns:a16="http://schemas.microsoft.com/office/drawing/2014/main" id="{0C347985-10CA-45EA-8C63-674042940224}"/>
                  </a:ext>
                </a:extLst>
              </p:cNvPr>
              <p:cNvSpPr txBox="1"/>
              <p:nvPr/>
            </p:nvSpPr>
            <p:spPr>
              <a:xfrm>
                <a:off x="815038" y="5090675"/>
                <a:ext cx="2462953" cy="286232"/>
              </a:xfrm>
              <a:prstGeom prst="rect">
                <a:avLst/>
              </a:prstGeom>
              <a:noFill/>
            </p:spPr>
            <p:txBody>
              <a:bodyPr wrap="square">
                <a:spAutoFit/>
              </a:bodyPr>
              <a:lstStyle/>
              <a:p>
                <a:pPr algn="l">
                  <a:lnSpc>
                    <a:spcPct val="90000"/>
                  </a:lnSpc>
                  <a:spcBef>
                    <a:spcPts val="1200"/>
                  </a:spcBef>
                  <a:spcAft>
                    <a:spcPts val="600"/>
                  </a:spcAft>
                  <a:buClr>
                    <a:schemeClr val="tx1"/>
                  </a:buClr>
                </a:pPr>
                <a:endParaRPr lang="en-US" sz="1200">
                  <a:solidFill>
                    <a:schemeClr val="bg1">
                      <a:lumMod val="50000"/>
                    </a:schemeClr>
                  </a:solidFill>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238913BD-E38E-4B18-9C50-1D376CDA0EF8}"/>
                  </a:ext>
                </a:extLst>
              </p:cNvPr>
              <p:cNvSpPr/>
              <p:nvPr/>
            </p:nvSpPr>
            <p:spPr>
              <a:xfrm>
                <a:off x="8109836" y="2302022"/>
                <a:ext cx="3150359" cy="3133911"/>
              </a:xfrm>
              <a:prstGeom prst="rect">
                <a:avLst/>
              </a:prstGeom>
              <a:noFill/>
              <a:ln w="19050">
                <a:solidFill>
                  <a:srgbClr val="84BD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spcAft>
                    <a:spcPts val="600"/>
                  </a:spcAft>
                </a:pPr>
                <a:endParaRPr lang="en-US">
                  <a:solidFill>
                    <a:schemeClr val="bg1">
                      <a:lumMod val="95000"/>
                    </a:schemeClr>
                  </a:solidFill>
                </a:endParaRPr>
              </a:p>
            </p:txBody>
          </p:sp>
        </p:grpSp>
        <p:sp>
          <p:nvSpPr>
            <p:cNvPr id="37" name="TextBox 36">
              <a:extLst>
                <a:ext uri="{FF2B5EF4-FFF2-40B4-BE49-F238E27FC236}">
                  <a16:creationId xmlns:a16="http://schemas.microsoft.com/office/drawing/2014/main" id="{392682B3-E10F-4DC5-B3ED-9FA67D1FF4AC}"/>
                </a:ext>
              </a:extLst>
            </p:cNvPr>
            <p:cNvSpPr txBox="1"/>
            <p:nvPr/>
          </p:nvSpPr>
          <p:spPr>
            <a:xfrm>
              <a:off x="792983" y="3067893"/>
              <a:ext cx="1614904" cy="256288"/>
            </a:xfrm>
            <a:prstGeom prst="rect">
              <a:avLst/>
            </a:prstGeom>
            <a:noFill/>
          </p:spPr>
          <p:txBody>
            <a:bodyPr wrap="square" rtlCol="0">
              <a:spAutoFit/>
            </a:bodyPr>
            <a:lstStyle/>
            <a:p>
              <a:pPr algn="r">
                <a:lnSpc>
                  <a:spcPct val="90000"/>
                </a:lnSpc>
                <a:spcBef>
                  <a:spcPts val="1200"/>
                </a:spcBef>
                <a:spcAft>
                  <a:spcPts val="600"/>
                </a:spcAft>
                <a:buClr>
                  <a:schemeClr val="tx1"/>
                </a:buClr>
                <a:defRPr b="0" i="0"/>
              </a:pPr>
              <a:r>
                <a:rPr lang="58378" sz="1200" b="1">
                  <a:solidFill>
                    <a:srgbClr val="84BD00"/>
                  </a:solidFill>
                  <a:latin typeface="Arial" panose="020B0604020202020204" pitchFamily="34" charset="0"/>
                  <a:cs typeface="Arial" panose="020B0604020202020204" pitchFamily="34" charset="0"/>
                </a:rPr>
                <a:t>Dónde empezamos</a:t>
              </a:r>
            </a:p>
          </p:txBody>
        </p:sp>
        <p:sp>
          <p:nvSpPr>
            <p:cNvPr id="38" name="TextBox 37">
              <a:extLst>
                <a:ext uri="{FF2B5EF4-FFF2-40B4-BE49-F238E27FC236}">
                  <a16:creationId xmlns:a16="http://schemas.microsoft.com/office/drawing/2014/main" id="{5B1E9E3E-C645-4497-BD56-826D839E4769}"/>
                </a:ext>
              </a:extLst>
            </p:cNvPr>
            <p:cNvSpPr txBox="1"/>
            <p:nvPr/>
          </p:nvSpPr>
          <p:spPr>
            <a:xfrm>
              <a:off x="4397622" y="3067893"/>
              <a:ext cx="1861545" cy="258532"/>
            </a:xfrm>
            <a:prstGeom prst="rect">
              <a:avLst/>
            </a:prstGeom>
            <a:noFill/>
          </p:spPr>
          <p:txBody>
            <a:bodyPr wrap="square" rtlCol="0">
              <a:spAutoFit/>
            </a:bodyPr>
            <a:lstStyle/>
            <a:p>
              <a:pPr algn="r">
                <a:lnSpc>
                  <a:spcPct val="90000"/>
                </a:lnSpc>
                <a:spcBef>
                  <a:spcPts val="1200"/>
                </a:spcBef>
                <a:spcAft>
                  <a:spcPts val="600"/>
                </a:spcAft>
                <a:buClr>
                  <a:schemeClr val="tx1"/>
                </a:buClr>
                <a:defRPr b="0" i="0"/>
              </a:pPr>
              <a:r>
                <a:rPr lang="58378" sz="1200" b="1">
                  <a:solidFill>
                    <a:srgbClr val="84BD00"/>
                  </a:solidFill>
                  <a:latin typeface="Arial" panose="020B0604020202020204" pitchFamily="34" charset="0"/>
                  <a:cs typeface="Arial" panose="020B0604020202020204" pitchFamily="34" charset="0"/>
                </a:rPr>
                <a:t>Qué estamos haciendo</a:t>
              </a:r>
            </a:p>
          </p:txBody>
        </p:sp>
        <p:sp>
          <p:nvSpPr>
            <p:cNvPr id="39" name="TextBox 38">
              <a:extLst>
                <a:ext uri="{FF2B5EF4-FFF2-40B4-BE49-F238E27FC236}">
                  <a16:creationId xmlns:a16="http://schemas.microsoft.com/office/drawing/2014/main" id="{0DADD61F-2D9E-436E-A7FC-B7FBB1A8ED6B}"/>
                </a:ext>
              </a:extLst>
            </p:cNvPr>
            <p:cNvSpPr txBox="1"/>
            <p:nvPr/>
          </p:nvSpPr>
          <p:spPr>
            <a:xfrm>
              <a:off x="7888261" y="3067893"/>
              <a:ext cx="1355059" cy="256288"/>
            </a:xfrm>
            <a:prstGeom prst="rect">
              <a:avLst/>
            </a:prstGeom>
            <a:noFill/>
          </p:spPr>
          <p:txBody>
            <a:bodyPr wrap="square" rtlCol="0">
              <a:spAutoFit/>
            </a:bodyPr>
            <a:lstStyle/>
            <a:p>
              <a:pPr algn="r">
                <a:lnSpc>
                  <a:spcPct val="90000"/>
                </a:lnSpc>
                <a:spcBef>
                  <a:spcPts val="1200"/>
                </a:spcBef>
                <a:spcAft>
                  <a:spcPts val="600"/>
                </a:spcAft>
                <a:buClr>
                  <a:schemeClr val="tx1"/>
                </a:buClr>
                <a:defRPr b="0" i="0"/>
              </a:pPr>
              <a:r>
                <a:rPr lang="58378" sz="1200" b="1">
                  <a:solidFill>
                    <a:srgbClr val="84BD00"/>
                  </a:solidFill>
                  <a:latin typeface="Arial" panose="020B0604020202020204" pitchFamily="34" charset="0"/>
                  <a:cs typeface="Arial" panose="020B0604020202020204" pitchFamily="34" charset="0"/>
                </a:rPr>
                <a:t>Dónde estamos</a:t>
              </a:r>
            </a:p>
          </p:txBody>
        </p:sp>
      </p:grpSp>
    </p:spTree>
    <p:extLst>
      <p:ext uri="{BB962C8B-B14F-4D97-AF65-F5344CB8AC3E}">
        <p14:creationId xmlns:p14="http://schemas.microsoft.com/office/powerpoint/2010/main" val="172568773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erson, yellow&#10;&#10;Description automatically generated">
            <a:extLst>
              <a:ext uri="{FF2B5EF4-FFF2-40B4-BE49-F238E27FC236}">
                <a16:creationId xmlns:a16="http://schemas.microsoft.com/office/drawing/2014/main" id="{6F07B9C7-6D99-6CB9-A1E5-5090A25A813A}"/>
              </a:ext>
            </a:extLst>
          </p:cNvPr>
          <p:cNvPicPr>
            <a:picLocks noChangeAspect="1"/>
          </p:cNvPicPr>
          <p:nvPr/>
        </p:nvPicPr>
        <p:blipFill>
          <a:blip r:embed="rId3">
            <a:extLst>
              <a:ext uri="{28A0092B-C50C-407E-A947-70E740481C1C}">
                <a14:useLocalDpi xmlns:a14="http://schemas.microsoft.com/office/drawing/2010/main" val="0"/>
              </a:ext>
            </a:extLst>
          </a:blip>
          <a:srcRect t="45765" b="15022"/>
          <a:stretch>
            <a:fillRect/>
          </a:stretch>
        </p:blipFill>
        <p:spPr>
          <a:xfrm>
            <a:off x="0" y="1022554"/>
            <a:ext cx="12192000" cy="5202469"/>
          </a:xfrm>
          <a:prstGeom prst="rect">
            <a:avLst/>
          </a:prstGeom>
        </p:spPr>
      </p:pic>
      <p:sp>
        <p:nvSpPr>
          <p:cNvPr id="3" name="Rectangle 2">
            <a:extLst>
              <a:ext uri="{FF2B5EF4-FFF2-40B4-BE49-F238E27FC236}">
                <a16:creationId xmlns:a16="http://schemas.microsoft.com/office/drawing/2014/main" id="{4CBBF4E0-A25F-8458-473B-74D7FD95D09F}"/>
              </a:ext>
            </a:extLst>
          </p:cNvPr>
          <p:cNvSpPr/>
          <p:nvPr/>
        </p:nvSpPr>
        <p:spPr>
          <a:xfrm rot="5400000" flipH="1">
            <a:off x="3454930" y="-2512048"/>
            <a:ext cx="5282141" cy="12192000"/>
          </a:xfrm>
          <a:prstGeom prst="rect">
            <a:avLst/>
          </a:prstGeom>
          <a:gradFill>
            <a:gsLst>
              <a:gs pos="41000">
                <a:schemeClr val="bg1"/>
              </a:gs>
              <a:gs pos="100000">
                <a:schemeClr val="bg1">
                  <a:alpha val="2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8E6D042-154A-ED18-52CB-488C10EDC725}"/>
              </a:ext>
            </a:extLst>
          </p:cNvPr>
          <p:cNvSpPr/>
          <p:nvPr/>
        </p:nvSpPr>
        <p:spPr>
          <a:xfrm>
            <a:off x="1278636" y="1847304"/>
            <a:ext cx="9634727" cy="640720"/>
          </a:xfrm>
          <a:prstGeom prst="rect">
            <a:avLst/>
          </a:prstGeom>
        </p:spPr>
        <p:txBody>
          <a:bodyPr wrap="square">
            <a:spAutoFit/>
          </a:bodyPr>
          <a:lstStyle/>
          <a:p>
            <a:pPr algn="ctr">
              <a:spcAft>
                <a:spcPts val="1200"/>
              </a:spcAft>
              <a:defRPr b="0" i="0"/>
            </a:pPr>
            <a:r>
              <a:rPr lang="58378" sz="3600" b="1">
                <a:solidFill>
                  <a:srgbClr val="0033A0"/>
                </a:solidFill>
                <a:latin typeface="Arial" panose="020B0604020202020204" pitchFamily="34" charset="0"/>
                <a:cs typeface="Arial" panose="020B0604020202020204" pitchFamily="34" charset="0"/>
              </a:rPr>
              <a:t>Pilares de nuestra cultura de seguridad</a:t>
            </a:r>
            <a:endParaRPr lang="en-US" sz="3600" b="1" i="1">
              <a:solidFill>
                <a:srgbClr val="84BD00"/>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44FF03EA-D821-A1CF-4EB0-68523CF2D38E}"/>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5534134"/>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8.04.09"/>
  <p:tag name="AS_TITLE" val="Aspose.Slides for .NET 4.0 Client Profile"/>
  <p:tag name="AS_VERSION" val="18.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9ACDEA71464AC46B3B85C179C12A65F" ma:contentTypeVersion="16" ma:contentTypeDescription="Create a new document." ma:contentTypeScope="" ma:versionID="567d86a56796cb6bfaada5efc241091a">
  <xsd:schema xmlns:xsd="http://www.w3.org/2001/XMLSchema" xmlns:xs="http://www.w3.org/2001/XMLSchema" xmlns:p="http://schemas.microsoft.com/office/2006/metadata/properties" xmlns:ns2="acfbbe8b-0315-4333-80c0-0d9bf9bb1cae" xmlns:ns3="16a9e357-cab0-4ee7-b340-887158dfc22e" targetNamespace="http://schemas.microsoft.com/office/2006/metadata/properties" ma:root="true" ma:fieldsID="aacd2eda064a7a65f1eea34cd907d275" ns2:_="" ns3:_="">
    <xsd:import namespace="acfbbe8b-0315-4333-80c0-0d9bf9bb1cae"/>
    <xsd:import namespace="16a9e357-cab0-4ee7-b340-887158dfc22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fbbe8b-0315-4333-80c0-0d9bf9bb1c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6d99dcb-4bd7-428e-ad5a-507112b7cd2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a9e357-cab0-4ee7-b340-887158dfc22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cbc4bfc-ca6c-45c9-a64f-598e809ef649}" ma:internalName="TaxCatchAll" ma:showField="CatchAllData" ma:web="16a9e357-cab0-4ee7-b340-887158dfc22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cfbbe8b-0315-4333-80c0-0d9bf9bb1cae">
      <Terms xmlns="http://schemas.microsoft.com/office/infopath/2007/PartnerControls"/>
    </lcf76f155ced4ddcb4097134ff3c332f>
    <TaxCatchAll xmlns="16a9e357-cab0-4ee7-b340-887158dfc22e" xsi:nil="true"/>
  </documentManagement>
</p:properties>
</file>

<file path=customXml/itemProps1.xml><?xml version="1.0" encoding="utf-8"?>
<ds:datastoreItem xmlns:ds="http://schemas.openxmlformats.org/officeDocument/2006/customXml" ds:itemID="{5948726E-8085-43C5-8757-4AC240FAC929}">
  <ds:schemaRefs>
    <ds:schemaRef ds:uri="http://schemas.microsoft.com/sharepoint/v3/contenttype/forms"/>
  </ds:schemaRefs>
</ds:datastoreItem>
</file>

<file path=customXml/itemProps2.xml><?xml version="1.0" encoding="utf-8"?>
<ds:datastoreItem xmlns:ds="http://schemas.openxmlformats.org/officeDocument/2006/customXml" ds:itemID="{A2728A8F-3C51-45D3-94F1-ED798F003563}"/>
</file>

<file path=customXml/itemProps3.xml><?xml version="1.0" encoding="utf-8"?>
<ds:datastoreItem xmlns:ds="http://schemas.openxmlformats.org/officeDocument/2006/customXml" ds:itemID="{2B66813D-6232-40F0-9F7C-BA6AEA24E3F4}">
  <ds:schemaRefs>
    <ds:schemaRef ds:uri="http://schemas.microsoft.com/office/2006/documentManagement/types"/>
    <ds:schemaRef ds:uri="http://schemas.openxmlformats.org/package/2006/metadata/core-properties"/>
    <ds:schemaRef ds:uri="http://purl.org/dc/terms/"/>
    <ds:schemaRef ds:uri="http://purl.org/dc/elements/1.1/"/>
    <ds:schemaRef ds:uri="http://schemas.microsoft.com/office/2006/metadata/properties"/>
    <ds:schemaRef ds:uri="http://www.w3.org/XML/1998/namespace"/>
    <ds:schemaRef ds:uri="http://schemas.microsoft.com/office/infopath/2007/PartnerControls"/>
    <ds:schemaRef ds:uri="ad3e4727-7ad3-4a65-8c44-edac83bc2c63"/>
    <ds:schemaRef ds:uri="2b8b6fed-c2ad-4ded-97a7-77fb88559370"/>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13342</TotalTime>
  <Words>3059</Words>
  <Application>Microsoft Office PowerPoint</Application>
  <PresentationFormat>Widescreen</PresentationFormat>
  <Paragraphs>321</Paragraphs>
  <Slides>20</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Acme Gothic</vt:lpstr>
      <vt:lpstr>Arial</vt:lpstr>
      <vt:lpstr>Arial Black</vt:lpstr>
      <vt:lpstr>Calibri</vt:lpstr>
      <vt:lpstr>Calibri Light</vt:lpstr>
      <vt:lpstr>DIN Pro</vt:lpstr>
      <vt:lpstr>Wingdings</vt:lpstr>
      <vt:lpstr>Office Theme</vt:lpstr>
      <vt:lpstr>PowerPoint Presentation</vt:lpstr>
      <vt:lpstr>PowerPoint Presentation</vt:lpstr>
      <vt:lpstr>PowerPoint Presentation</vt:lpstr>
      <vt:lpstr>PowerPoint Presentation</vt:lpstr>
      <vt:lpstr>NUESTRO VIAJE HACIA LA SEGURIDAD </vt:lpstr>
      <vt:lpstr>PowerPoint Presentation</vt:lpstr>
      <vt:lpstr>LESIONES DEL TRIMESTRE 1 de 2023 </vt:lpstr>
      <vt:lpstr>El viaje de Mauser hacia la seguridad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Machen</dc:creator>
  <cp:lastModifiedBy>Melissa DeLorenzo</cp:lastModifiedBy>
  <cp:revision>33</cp:revision>
  <dcterms:created xsi:type="dcterms:W3CDTF">2023-04-05T19:27:26Z</dcterms:created>
  <dcterms:modified xsi:type="dcterms:W3CDTF">2023-05-24T12:50:53Z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0x010100C9ACDEA71464AC46B3B85C179C12A65F</vt:lpwstr>
  </property>
</Properties>
</file>