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56" r:id="rId5"/>
    <p:sldId id="287" r:id="rId6"/>
    <p:sldId id="268" r:id="rId7"/>
    <p:sldId id="289" r:id="rId8"/>
    <p:sldId id="288" r:id="rId9"/>
    <p:sldId id="290" r:id="rId10"/>
    <p:sldId id="267" r:id="rId11"/>
    <p:sldId id="279" r:id="rId12"/>
    <p:sldId id="297" r:id="rId13"/>
    <p:sldId id="292" r:id="rId14"/>
    <p:sldId id="271" r:id="rId15"/>
    <p:sldId id="270" r:id="rId16"/>
    <p:sldId id="274" r:id="rId17"/>
    <p:sldId id="272" r:id="rId18"/>
    <p:sldId id="275" r:id="rId19"/>
    <p:sldId id="291" r:id="rId20"/>
    <p:sldId id="280" r:id="rId21"/>
    <p:sldId id="265" r:id="rId22"/>
    <p:sldId id="266" r:id="rId23"/>
    <p:sldId id="264" r:id="rId24"/>
  </p:sldIdLst>
  <p:sldSz cx="12192000" cy="6858000"/>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BD00"/>
    <a:srgbClr val="0033A0"/>
    <a:srgbClr val="971C52"/>
    <a:srgbClr val="00A9E0"/>
    <a:srgbClr val="F1AF1D"/>
    <a:srgbClr val="035F19"/>
    <a:srgbClr val="0054A6"/>
    <a:srgbClr val="092643"/>
    <a:srgbClr val="3A5774"/>
    <a:srgbClr val="0522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19CC3A-1568-4939-9090-5B0173AF984C}" v="6" dt="2023-05-23T20:31:52.8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3" autoAdjust="0"/>
    <p:restoredTop sz="86486" autoAdjust="0"/>
  </p:normalViewPr>
  <p:slideViewPr>
    <p:cSldViewPr snapToGrid="0">
      <p:cViewPr varScale="1">
        <p:scale>
          <a:sx n="56" d="100"/>
          <a:sy n="56" d="100"/>
        </p:scale>
        <p:origin x="78" y="810"/>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issa DeLorenzo" userId="0f5fd004-ffbc-41ed-80ea-8d5ed1e813b8" providerId="ADAL" clId="{5419CC3A-1568-4939-9090-5B0173AF984C}"/>
    <pc:docChg chg="undo custSel modSld modMainMaster">
      <pc:chgData name="Melissa DeLorenzo" userId="0f5fd004-ffbc-41ed-80ea-8d5ed1e813b8" providerId="ADAL" clId="{5419CC3A-1568-4939-9090-5B0173AF984C}" dt="2023-05-23T20:32:51.913" v="113" actId="1035"/>
      <pc:docMkLst>
        <pc:docMk/>
      </pc:docMkLst>
      <pc:sldChg chg="modSp mod">
        <pc:chgData name="Melissa DeLorenzo" userId="0f5fd004-ffbc-41ed-80ea-8d5ed1e813b8" providerId="ADAL" clId="{5419CC3A-1568-4939-9090-5B0173AF984C}" dt="2023-05-23T20:13:59.041" v="1" actId="14100"/>
        <pc:sldMkLst>
          <pc:docMk/>
          <pc:sldMk cId="309841290" sldId="256"/>
        </pc:sldMkLst>
        <pc:spChg chg="mod">
          <ac:chgData name="Melissa DeLorenzo" userId="0f5fd004-ffbc-41ed-80ea-8d5ed1e813b8" providerId="ADAL" clId="{5419CC3A-1568-4939-9090-5B0173AF984C}" dt="2023-05-23T20:13:59.041" v="1" actId="14100"/>
          <ac:spMkLst>
            <pc:docMk/>
            <pc:sldMk cId="309841290" sldId="256"/>
            <ac:spMk id="9" creationId="{1CA947BF-ABA2-4088-9D40-250C382CFAF0}"/>
          </ac:spMkLst>
        </pc:spChg>
      </pc:sldChg>
      <pc:sldChg chg="addSp modSp mod">
        <pc:chgData name="Melissa DeLorenzo" userId="0f5fd004-ffbc-41ed-80ea-8d5ed1e813b8" providerId="ADAL" clId="{5419CC3A-1568-4939-9090-5B0173AF984C}" dt="2023-05-23T20:32:06.574" v="98" actId="1038"/>
        <pc:sldMkLst>
          <pc:docMk/>
          <pc:sldMk cId="1904048126" sldId="265"/>
        </pc:sldMkLst>
        <pc:spChg chg="add mod">
          <ac:chgData name="Melissa DeLorenzo" userId="0f5fd004-ffbc-41ed-80ea-8d5ed1e813b8" providerId="ADAL" clId="{5419CC3A-1568-4939-9090-5B0173AF984C}" dt="2023-05-23T20:31:37.780" v="62" actId="1076"/>
          <ac:spMkLst>
            <pc:docMk/>
            <pc:sldMk cId="1904048126" sldId="265"/>
            <ac:spMk id="2" creationId="{881032C2-03DE-A37E-4433-EAA87318FF5F}"/>
          </ac:spMkLst>
        </pc:spChg>
        <pc:spChg chg="add mod">
          <ac:chgData name="Melissa DeLorenzo" userId="0f5fd004-ffbc-41ed-80ea-8d5ed1e813b8" providerId="ADAL" clId="{5419CC3A-1568-4939-9090-5B0173AF984C}" dt="2023-05-23T20:31:42.473" v="64" actId="1076"/>
          <ac:spMkLst>
            <pc:docMk/>
            <pc:sldMk cId="1904048126" sldId="265"/>
            <ac:spMk id="8" creationId="{C2A25CAF-6966-E959-D6FE-141E2F3687B1}"/>
          </ac:spMkLst>
        </pc:spChg>
        <pc:spChg chg="add mod">
          <ac:chgData name="Melissa DeLorenzo" userId="0f5fd004-ffbc-41ed-80ea-8d5ed1e813b8" providerId="ADAL" clId="{5419CC3A-1568-4939-9090-5B0173AF984C}" dt="2023-05-23T20:31:47.527" v="66" actId="1076"/>
          <ac:spMkLst>
            <pc:docMk/>
            <pc:sldMk cId="1904048126" sldId="265"/>
            <ac:spMk id="11" creationId="{957C0AE7-A780-55F7-64A9-B320E8C5682F}"/>
          </ac:spMkLst>
        </pc:spChg>
        <pc:spChg chg="add mod">
          <ac:chgData name="Melissa DeLorenzo" userId="0f5fd004-ffbc-41ed-80ea-8d5ed1e813b8" providerId="ADAL" clId="{5419CC3A-1568-4939-9090-5B0173AF984C}" dt="2023-05-23T20:31:51.959" v="68" actId="1076"/>
          <ac:spMkLst>
            <pc:docMk/>
            <pc:sldMk cId="1904048126" sldId="265"/>
            <ac:spMk id="15" creationId="{F07D9035-5206-2C20-12DD-2666B97B6CAF}"/>
          </ac:spMkLst>
        </pc:spChg>
        <pc:spChg chg="mod">
          <ac:chgData name="Melissa DeLorenzo" userId="0f5fd004-ffbc-41ed-80ea-8d5ed1e813b8" providerId="ADAL" clId="{5419CC3A-1568-4939-9090-5B0173AF984C}" dt="2023-05-23T20:31:32.059" v="60" actId="1076"/>
          <ac:spMkLst>
            <pc:docMk/>
            <pc:sldMk cId="1904048126" sldId="265"/>
            <ac:spMk id="16" creationId="{FC67E012-7BC7-4D9E-864B-154D8A49DB83}"/>
          </ac:spMkLst>
        </pc:spChg>
        <pc:spChg chg="add mod">
          <ac:chgData name="Melissa DeLorenzo" userId="0f5fd004-ffbc-41ed-80ea-8d5ed1e813b8" providerId="ADAL" clId="{5419CC3A-1568-4939-9090-5B0173AF984C}" dt="2023-05-23T20:31:57.269" v="70" actId="1076"/>
          <ac:spMkLst>
            <pc:docMk/>
            <pc:sldMk cId="1904048126" sldId="265"/>
            <ac:spMk id="20" creationId="{7FCD6271-AFDE-C2EC-927D-66B539AAE5E8}"/>
          </ac:spMkLst>
        </pc:spChg>
        <pc:spChg chg="mod">
          <ac:chgData name="Melissa DeLorenzo" userId="0f5fd004-ffbc-41ed-80ea-8d5ed1e813b8" providerId="ADAL" clId="{5419CC3A-1568-4939-9090-5B0173AF984C}" dt="2023-05-23T20:32:06.574" v="98" actId="1038"/>
          <ac:spMkLst>
            <pc:docMk/>
            <pc:sldMk cId="1904048126" sldId="265"/>
            <ac:spMk id="36" creationId="{BB61ADA6-1279-4166-8A36-130DCBA8FA5E}"/>
          </ac:spMkLst>
        </pc:spChg>
      </pc:sldChg>
      <pc:sldChg chg="modSp mod">
        <pc:chgData name="Melissa DeLorenzo" userId="0f5fd004-ffbc-41ed-80ea-8d5ed1e813b8" providerId="ADAL" clId="{5419CC3A-1568-4939-9090-5B0173AF984C}" dt="2023-05-23T20:32:51.913" v="113" actId="1035"/>
        <pc:sldMkLst>
          <pc:docMk/>
          <pc:sldMk cId="2686354981" sldId="266"/>
        </pc:sldMkLst>
        <pc:spChg chg="mod">
          <ac:chgData name="Melissa DeLorenzo" userId="0f5fd004-ffbc-41ed-80ea-8d5ed1e813b8" providerId="ADAL" clId="{5419CC3A-1568-4939-9090-5B0173AF984C}" dt="2023-05-23T20:32:51.913" v="113" actId="1035"/>
          <ac:spMkLst>
            <pc:docMk/>
            <pc:sldMk cId="2686354981" sldId="266"/>
            <ac:spMk id="20" creationId="{84DE6014-B219-4037-92AC-6765DC402175}"/>
          </ac:spMkLst>
        </pc:spChg>
        <pc:spChg chg="mod">
          <ac:chgData name="Melissa DeLorenzo" userId="0f5fd004-ffbc-41ed-80ea-8d5ed1e813b8" providerId="ADAL" clId="{5419CC3A-1568-4939-9090-5B0173AF984C}" dt="2023-05-23T20:32:42.296" v="111" actId="1035"/>
          <ac:spMkLst>
            <pc:docMk/>
            <pc:sldMk cId="2686354981" sldId="266"/>
            <ac:spMk id="21" creationId="{920972AF-996A-44CF-B9BE-904936B9535D}"/>
          </ac:spMkLst>
        </pc:spChg>
      </pc:sldChg>
      <pc:sldChg chg="modSp mod">
        <pc:chgData name="Melissa DeLorenzo" userId="0f5fd004-ffbc-41ed-80ea-8d5ed1e813b8" providerId="ADAL" clId="{5419CC3A-1568-4939-9090-5B0173AF984C}" dt="2023-05-23T20:20:17.390" v="39" actId="14100"/>
        <pc:sldMkLst>
          <pc:docMk/>
          <pc:sldMk cId="3733820978" sldId="268"/>
        </pc:sldMkLst>
        <pc:spChg chg="mod">
          <ac:chgData name="Melissa DeLorenzo" userId="0f5fd004-ffbc-41ed-80ea-8d5ed1e813b8" providerId="ADAL" clId="{5419CC3A-1568-4939-9090-5B0173AF984C}" dt="2023-05-23T20:19:59.894" v="37" actId="14100"/>
          <ac:spMkLst>
            <pc:docMk/>
            <pc:sldMk cId="3733820978" sldId="268"/>
            <ac:spMk id="3" creationId="{E107C2F1-C247-6520-EA6F-2E94F9662346}"/>
          </ac:spMkLst>
        </pc:spChg>
        <pc:spChg chg="mod">
          <ac:chgData name="Melissa DeLorenzo" userId="0f5fd004-ffbc-41ed-80ea-8d5ed1e813b8" providerId="ADAL" clId="{5419CC3A-1568-4939-9090-5B0173AF984C}" dt="2023-05-23T20:20:17.390" v="39" actId="14100"/>
          <ac:spMkLst>
            <pc:docMk/>
            <pc:sldMk cId="3733820978" sldId="268"/>
            <ac:spMk id="10" creationId="{6EE39A9F-B7DA-20FB-92B4-1F1072597373}"/>
          </ac:spMkLst>
        </pc:spChg>
      </pc:sldChg>
      <pc:sldChg chg="modSp mod">
        <pc:chgData name="Melissa DeLorenzo" userId="0f5fd004-ffbc-41ed-80ea-8d5ed1e813b8" providerId="ADAL" clId="{5419CC3A-1568-4939-9090-5B0173AF984C}" dt="2023-05-23T20:29:09.312" v="57" actId="14100"/>
        <pc:sldMkLst>
          <pc:docMk/>
          <pc:sldMk cId="3549175973" sldId="272"/>
        </pc:sldMkLst>
        <pc:spChg chg="mod">
          <ac:chgData name="Melissa DeLorenzo" userId="0f5fd004-ffbc-41ed-80ea-8d5ed1e813b8" providerId="ADAL" clId="{5419CC3A-1568-4939-9090-5B0173AF984C}" dt="2023-05-23T20:29:02.405" v="56" actId="1036"/>
          <ac:spMkLst>
            <pc:docMk/>
            <pc:sldMk cId="3549175973" sldId="272"/>
            <ac:spMk id="18" creationId="{C818F5E7-3D1D-0A06-D068-2B14CF2C80E0}"/>
          </ac:spMkLst>
        </pc:spChg>
        <pc:spChg chg="mod">
          <ac:chgData name="Melissa DeLorenzo" userId="0f5fd004-ffbc-41ed-80ea-8d5ed1e813b8" providerId="ADAL" clId="{5419CC3A-1568-4939-9090-5B0173AF984C}" dt="2023-05-23T20:29:09.312" v="57" actId="14100"/>
          <ac:spMkLst>
            <pc:docMk/>
            <pc:sldMk cId="3549175973" sldId="272"/>
            <ac:spMk id="19" creationId="{B58C1542-8674-8504-AF63-5755CA28C0E3}"/>
          </ac:spMkLst>
        </pc:spChg>
      </pc:sldChg>
      <pc:sldChg chg="modSp mod">
        <pc:chgData name="Melissa DeLorenzo" userId="0f5fd004-ffbc-41ed-80ea-8d5ed1e813b8" providerId="ADAL" clId="{5419CC3A-1568-4939-9090-5B0173AF984C}" dt="2023-05-23T20:19:39.918" v="36" actId="404"/>
        <pc:sldMkLst>
          <pc:docMk/>
          <pc:sldMk cId="2505631305" sldId="287"/>
        </pc:sldMkLst>
        <pc:spChg chg="mod">
          <ac:chgData name="Melissa DeLorenzo" userId="0f5fd004-ffbc-41ed-80ea-8d5ed1e813b8" providerId="ADAL" clId="{5419CC3A-1568-4939-9090-5B0173AF984C}" dt="2023-05-23T20:19:13.826" v="31" actId="404"/>
          <ac:spMkLst>
            <pc:docMk/>
            <pc:sldMk cId="2505631305" sldId="287"/>
            <ac:spMk id="5" creationId="{7FEB3E2A-D8E4-46B5-3538-31BD09D60911}"/>
          </ac:spMkLst>
        </pc:spChg>
        <pc:spChg chg="mod">
          <ac:chgData name="Melissa DeLorenzo" userId="0f5fd004-ffbc-41ed-80ea-8d5ed1e813b8" providerId="ADAL" clId="{5419CC3A-1568-4939-9090-5B0173AF984C}" dt="2023-05-23T20:19:09.967" v="30" actId="404"/>
          <ac:spMkLst>
            <pc:docMk/>
            <pc:sldMk cId="2505631305" sldId="287"/>
            <ac:spMk id="6" creationId="{ED40876D-AB57-D86F-1E44-1A4D83D57B3A}"/>
          </ac:spMkLst>
        </pc:spChg>
        <pc:spChg chg="mod">
          <ac:chgData name="Melissa DeLorenzo" userId="0f5fd004-ffbc-41ed-80ea-8d5ed1e813b8" providerId="ADAL" clId="{5419CC3A-1568-4939-9090-5B0173AF984C}" dt="2023-05-23T20:18:44.943" v="25" actId="404"/>
          <ac:spMkLst>
            <pc:docMk/>
            <pc:sldMk cId="2505631305" sldId="287"/>
            <ac:spMk id="7" creationId="{5D5780F3-4B9B-7346-2C85-59069685659F}"/>
          </ac:spMkLst>
        </pc:spChg>
        <pc:spChg chg="mod">
          <ac:chgData name="Melissa DeLorenzo" userId="0f5fd004-ffbc-41ed-80ea-8d5ed1e813b8" providerId="ADAL" clId="{5419CC3A-1568-4939-9090-5B0173AF984C}" dt="2023-05-23T20:18:58.042" v="27" actId="404"/>
          <ac:spMkLst>
            <pc:docMk/>
            <pc:sldMk cId="2505631305" sldId="287"/>
            <ac:spMk id="8" creationId="{3155C707-374A-8AF6-711E-4052FD808BCD}"/>
          </ac:spMkLst>
        </pc:spChg>
        <pc:spChg chg="mod">
          <ac:chgData name="Melissa DeLorenzo" userId="0f5fd004-ffbc-41ed-80ea-8d5ed1e813b8" providerId="ADAL" clId="{5419CC3A-1568-4939-9090-5B0173AF984C}" dt="2023-05-23T20:19:04.602" v="29" actId="404"/>
          <ac:spMkLst>
            <pc:docMk/>
            <pc:sldMk cId="2505631305" sldId="287"/>
            <ac:spMk id="9" creationId="{EB2C0E3A-CCB2-74F0-935A-A7CE609B8DD8}"/>
          </ac:spMkLst>
        </pc:spChg>
        <pc:spChg chg="mod">
          <ac:chgData name="Melissa DeLorenzo" userId="0f5fd004-ffbc-41ed-80ea-8d5ed1e813b8" providerId="ADAL" clId="{5419CC3A-1568-4939-9090-5B0173AF984C}" dt="2023-05-23T20:19:21.274" v="33" actId="404"/>
          <ac:spMkLst>
            <pc:docMk/>
            <pc:sldMk cId="2505631305" sldId="287"/>
            <ac:spMk id="10" creationId="{2A1ADE7B-E79C-6B47-D544-E356DE9B3A4D}"/>
          </ac:spMkLst>
        </pc:spChg>
        <pc:spChg chg="mod">
          <ac:chgData name="Melissa DeLorenzo" userId="0f5fd004-ffbc-41ed-80ea-8d5ed1e813b8" providerId="ADAL" clId="{5419CC3A-1568-4939-9090-5B0173AF984C}" dt="2023-05-23T20:19:39.918" v="36" actId="404"/>
          <ac:spMkLst>
            <pc:docMk/>
            <pc:sldMk cId="2505631305" sldId="287"/>
            <ac:spMk id="11" creationId="{BFD16266-15F8-DCA3-F15B-B4768683AB85}"/>
          </ac:spMkLst>
        </pc:spChg>
      </pc:sldChg>
      <pc:sldChg chg="modSp mod">
        <pc:chgData name="Melissa DeLorenzo" userId="0f5fd004-ffbc-41ed-80ea-8d5ed1e813b8" providerId="ADAL" clId="{5419CC3A-1568-4939-9090-5B0173AF984C}" dt="2023-05-23T20:27:07.459" v="51" actId="1037"/>
        <pc:sldMkLst>
          <pc:docMk/>
          <pc:sldMk cId="2746914033" sldId="292"/>
        </pc:sldMkLst>
        <pc:spChg chg="mod">
          <ac:chgData name="Melissa DeLorenzo" userId="0f5fd004-ffbc-41ed-80ea-8d5ed1e813b8" providerId="ADAL" clId="{5419CC3A-1568-4939-9090-5B0173AF984C}" dt="2023-05-23T20:27:07.459" v="51" actId="1037"/>
          <ac:spMkLst>
            <pc:docMk/>
            <pc:sldMk cId="2746914033" sldId="292"/>
            <ac:spMk id="8" creationId="{5B7F00A6-7B0F-B3BA-1631-49BDF167E626}"/>
          </ac:spMkLst>
        </pc:spChg>
      </pc:sldChg>
      <pc:sldMasterChg chg="modSldLayout">
        <pc:chgData name="Melissa DeLorenzo" userId="0f5fd004-ffbc-41ed-80ea-8d5ed1e813b8" providerId="ADAL" clId="{5419CC3A-1568-4939-9090-5B0173AF984C}" dt="2023-05-23T20:16:26.874" v="15" actId="207"/>
        <pc:sldMasterMkLst>
          <pc:docMk/>
          <pc:sldMasterMk cId="620836877" sldId="2147483648"/>
        </pc:sldMasterMkLst>
        <pc:sldLayoutChg chg="modSp mod">
          <pc:chgData name="Melissa DeLorenzo" userId="0f5fd004-ffbc-41ed-80ea-8d5ed1e813b8" providerId="ADAL" clId="{5419CC3A-1568-4939-9090-5B0173AF984C}" dt="2023-05-23T20:16:26.874" v="15" actId="207"/>
          <pc:sldLayoutMkLst>
            <pc:docMk/>
            <pc:sldMasterMk cId="620836877" sldId="2147483648"/>
            <pc:sldLayoutMk cId="698946327" sldId="2147483650"/>
          </pc:sldLayoutMkLst>
          <pc:spChg chg="mod">
            <ac:chgData name="Melissa DeLorenzo" userId="0f5fd004-ffbc-41ed-80ea-8d5ed1e813b8" providerId="ADAL" clId="{5419CC3A-1568-4939-9090-5B0173AF984C}" dt="2023-05-23T20:16:26.874" v="15" actId="207"/>
            <ac:spMkLst>
              <pc:docMk/>
              <pc:sldMasterMk cId="620836877" sldId="2147483648"/>
              <pc:sldLayoutMk cId="698946327" sldId="2147483650"/>
              <ac:spMk id="9" creationId="{86E4AD7D-8731-4923-0BEE-3EC0892111FA}"/>
            </ac:spMkLst>
          </pc:spChg>
          <pc:spChg chg="mod">
            <ac:chgData name="Melissa DeLorenzo" userId="0f5fd004-ffbc-41ed-80ea-8d5ed1e813b8" providerId="ADAL" clId="{5419CC3A-1568-4939-9090-5B0173AF984C}" dt="2023-05-23T20:16:12.109" v="13" actId="20577"/>
            <ac:spMkLst>
              <pc:docMk/>
              <pc:sldMasterMk cId="620836877" sldId="2147483648"/>
              <pc:sldLayoutMk cId="698946327" sldId="2147483650"/>
              <ac:spMk id="13" creationId="{12FC4D6D-0EFD-E57A-00F0-528344AA3A9A}"/>
            </ac:spMkLst>
          </pc:spChg>
        </pc:sldLayoutChg>
      </pc:sldMaster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1043" sz="1600"/>
              <a:t>2020-2023 MPS YTD, jaar tot op heden incidentenpercentage</a:t>
            </a:r>
          </a:p>
        </c:rich>
      </c:tx>
      <c:overlay val="0"/>
      <c:spPr>
        <a:noFill/>
        <a:ln>
          <a:noFill/>
        </a:ln>
        <a:effectLst/>
      </c:spPr>
    </c:title>
    <c:autoTitleDeleted val="0"/>
    <c:plotArea>
      <c:layout/>
      <c:barChart>
        <c:barDir val="col"/>
        <c:grouping val="clustered"/>
        <c:varyColors val="0"/>
        <c:ser>
          <c:idx val="0"/>
          <c:order val="0"/>
          <c:tx>
            <c:strRef>
              <c:f>Sheet1!$B$1</c:f>
              <c:strCache>
                <c:ptCount val="1"/>
                <c:pt idx="0">
                  <c:v>TRIR</c:v>
                </c:pt>
              </c:strCache>
            </c:strRef>
          </c:tx>
          <c:spPr>
            <a:solidFill>
              <a:srgbClr val="0033A0"/>
            </a:solidFill>
            <a:ln>
              <a:noFill/>
            </a:ln>
            <a:effectLst/>
          </c:spPr>
          <c:invertIfNegative val="0"/>
          <c:dLbls>
            <c:numFmt formatCode="#,##0.00" sourceLinked="0"/>
            <c:spPr>
              <a:noFill/>
              <a:ln>
                <a:noFill/>
              </a:ln>
              <a:effectLst/>
            </c:spPr>
            <c:txPr>
              <a:bodyPr rot="0" spcFirstLastPara="1" vertOverflow="ellipsis" vert="horz" wrap="square" anchor="ctr" anchorCtr="1"/>
              <a:lstStyle/>
              <a:p>
                <a:pPr>
                  <a:defRPr sz="1000" b="0" i="0" u="none" strike="noStrike" kern="1200" baseline="0" smtId="4294967295">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numRef>
              <c:f>Sheet1!$A$2:$A$5</c:f>
              <c:numCache>
                <c:formatCode>General</c:formatCode>
                <c:ptCount val="4"/>
                <c:pt idx="0">
                  <c:v>2020</c:v>
                </c:pt>
                <c:pt idx="1">
                  <c:v>2021</c:v>
                </c:pt>
                <c:pt idx="2">
                  <c:v>2022</c:v>
                </c:pt>
                <c:pt idx="3">
                  <c:v>2023</c:v>
                </c:pt>
              </c:numCache>
            </c:numRef>
          </c:cat>
          <c:val>
            <c:numRef>
              <c:f>Sheet1!$B$2:$B$5</c:f>
              <c:numCache>
                <c:formatCode>General</c:formatCode>
                <c:ptCount val="4"/>
                <c:pt idx="0">
                  <c:v>3.09</c:v>
                </c:pt>
                <c:pt idx="1">
                  <c:v>3.02</c:v>
                </c:pt>
                <c:pt idx="2">
                  <c:v>2.4500000000000002</c:v>
                </c:pt>
                <c:pt idx="3">
                  <c:v>2.4</c:v>
                </c:pt>
              </c:numCache>
            </c:numRef>
          </c:val>
          <c:extLst>
            <c:ext xmlns:c16="http://schemas.microsoft.com/office/drawing/2014/chart" uri="{C3380CC4-5D6E-409C-BE32-E72D297353CC}">
              <c16:uniqueId val="{00000000-5877-4475-B558-41D15C31545A}"/>
            </c:ext>
          </c:extLst>
        </c:ser>
        <c:ser>
          <c:idx val="1"/>
          <c:order val="1"/>
          <c:tx>
            <c:strRef>
              <c:f>Sheet1!$C$1</c:f>
              <c:strCache>
                <c:ptCount val="1"/>
                <c:pt idx="0">
                  <c:v>LTIR</c:v>
                </c:pt>
              </c:strCache>
            </c:strRef>
          </c:tx>
          <c:spPr>
            <a:solidFill>
              <a:srgbClr val="84BD00"/>
            </a:solidFill>
            <a:ln>
              <a:noFill/>
            </a:ln>
            <a:effectLst/>
          </c:spPr>
          <c:invertIfNegative val="0"/>
          <c:dLbls>
            <c:numFmt formatCode="#,##0.00" sourceLinked="0"/>
            <c:spPr>
              <a:noFill/>
              <a:ln>
                <a:noFill/>
              </a:ln>
              <a:effectLst/>
            </c:spPr>
            <c:txPr>
              <a:bodyPr rot="0" spcFirstLastPara="1" vertOverflow="ellipsis" vert="horz" wrap="square" anchor="ctr" anchorCtr="1"/>
              <a:lstStyle/>
              <a:p>
                <a:pPr>
                  <a:defRPr sz="1000" b="0" i="0" u="none" strike="noStrike" kern="1200" baseline="0" smtId="4294967295">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numRef>
              <c:f>Sheet1!$A$2:$A$5</c:f>
              <c:numCache>
                <c:formatCode>General</c:formatCode>
                <c:ptCount val="4"/>
                <c:pt idx="0">
                  <c:v>2020</c:v>
                </c:pt>
                <c:pt idx="1">
                  <c:v>2021</c:v>
                </c:pt>
                <c:pt idx="2">
                  <c:v>2022</c:v>
                </c:pt>
                <c:pt idx="3">
                  <c:v>2023</c:v>
                </c:pt>
              </c:numCache>
            </c:numRef>
          </c:cat>
          <c:val>
            <c:numRef>
              <c:f>Sheet1!$C$2:$C$5</c:f>
              <c:numCache>
                <c:formatCode>General</c:formatCode>
                <c:ptCount val="4"/>
                <c:pt idx="0">
                  <c:v>0.99</c:v>
                </c:pt>
                <c:pt idx="1">
                  <c:v>0.9</c:v>
                </c:pt>
                <c:pt idx="2">
                  <c:v>0.85</c:v>
                </c:pt>
                <c:pt idx="3">
                  <c:v>0.81</c:v>
                </c:pt>
              </c:numCache>
            </c:numRef>
          </c:val>
          <c:extLst>
            <c:ext xmlns:c16="http://schemas.microsoft.com/office/drawing/2014/chart" uri="{C3380CC4-5D6E-409C-BE32-E72D297353CC}">
              <c16:uniqueId val="{00000001-5877-4475-B558-41D15C31545A}"/>
            </c:ext>
          </c:extLst>
        </c:ser>
        <c:dLbls>
          <c:showLegendKey val="0"/>
          <c:showVal val="0"/>
          <c:showCatName val="0"/>
          <c:showSerName val="0"/>
          <c:showPercent val="0"/>
          <c:showBubbleSize val="0"/>
        </c:dLbls>
        <c:gapWidth val="75"/>
        <c:overlap val="-25"/>
        <c:axId val="643428928"/>
        <c:axId val="643415488"/>
      </c:barChart>
      <c:catAx>
        <c:axId val="643428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43415488"/>
        <c:crosses val="autoZero"/>
        <c:auto val="0"/>
        <c:lblAlgn val="ctr"/>
        <c:lblOffset val="100"/>
        <c:noMultiLvlLbl val="0"/>
      </c:catAx>
      <c:valAx>
        <c:axId val="64341548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43428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mtId="4294967295">
          <a:latin typeface="Arial" panose="020B0604020202020204" pitchFamily="34" charset="0"/>
          <a:cs typeface="Arial" panose="020B0604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1043" sz="1600"/>
              <a:t>2020-2023 MPS YTD IR incidentenpercentage vergelijking</a:t>
            </a:r>
          </a:p>
        </c:rich>
      </c:tx>
      <c:overlay val="0"/>
      <c:spPr>
        <a:noFill/>
        <a:ln>
          <a:noFill/>
        </a:ln>
        <a:effectLst/>
      </c:spPr>
    </c:title>
    <c:autoTitleDeleted val="0"/>
    <c:plotArea>
      <c:layout/>
      <c:barChart>
        <c:barDir val="col"/>
        <c:grouping val="clustered"/>
        <c:varyColors val="0"/>
        <c:ser>
          <c:idx val="0"/>
          <c:order val="0"/>
          <c:tx>
            <c:strRef>
              <c:f>Sheet1!$B$1</c:f>
              <c:strCache>
                <c:ptCount val="1"/>
                <c:pt idx="0">
                  <c:v>Near Miss IR</c:v>
                </c:pt>
              </c:strCache>
            </c:strRef>
          </c:tx>
          <c:spPr>
            <a:solidFill>
              <a:srgbClr val="0033A0"/>
            </a:solidFill>
            <a:ln>
              <a:noFill/>
            </a:ln>
            <a:effectLst/>
          </c:spPr>
          <c:invertIfNegative val="0"/>
          <c:dLbls>
            <c:numFmt formatCode="#,##0.00" sourceLinked="0"/>
            <c:spPr>
              <a:noFill/>
              <a:ln>
                <a:noFill/>
              </a:ln>
              <a:effectLst/>
            </c:spPr>
            <c:txPr>
              <a:bodyPr rot="0" spcFirstLastPara="1" vertOverflow="ellipsis" vert="horz" wrap="square" anchor="ctr" anchorCtr="1"/>
              <a:lstStyle/>
              <a:p>
                <a:pPr>
                  <a:defRPr sz="1000" b="0" i="0" u="none" strike="noStrike" kern="1200" baseline="0" smtId="4294967295">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numRef>
              <c:f>Sheet1!$A$2:$A$5</c:f>
              <c:numCache>
                <c:formatCode>General</c:formatCode>
                <c:ptCount val="4"/>
                <c:pt idx="0">
                  <c:v>2020</c:v>
                </c:pt>
                <c:pt idx="1">
                  <c:v>2021</c:v>
                </c:pt>
                <c:pt idx="2">
                  <c:v>2022</c:v>
                </c:pt>
                <c:pt idx="3">
                  <c:v>2023</c:v>
                </c:pt>
              </c:numCache>
            </c:numRef>
          </c:cat>
          <c:val>
            <c:numRef>
              <c:f>Sheet1!$B$2:$B$5</c:f>
              <c:numCache>
                <c:formatCode>General</c:formatCode>
                <c:ptCount val="4"/>
                <c:pt idx="0">
                  <c:v>1.34</c:v>
                </c:pt>
                <c:pt idx="1">
                  <c:v>3.55</c:v>
                </c:pt>
                <c:pt idx="2">
                  <c:v>19.64</c:v>
                </c:pt>
                <c:pt idx="3">
                  <c:v>89.66</c:v>
                </c:pt>
              </c:numCache>
            </c:numRef>
          </c:val>
          <c:extLst>
            <c:ext xmlns:c16="http://schemas.microsoft.com/office/drawing/2014/chart" uri="{C3380CC4-5D6E-409C-BE32-E72D297353CC}">
              <c16:uniqueId val="{00000000-E095-41FF-8AE1-5DED9349ADAC}"/>
            </c:ext>
          </c:extLst>
        </c:ser>
        <c:ser>
          <c:idx val="1"/>
          <c:order val="1"/>
          <c:tx>
            <c:strRef>
              <c:f>Sheet1!$C$1</c:f>
              <c:strCache>
                <c:ptCount val="1"/>
                <c:pt idx="0">
                  <c:v>First Aid IR</c:v>
                </c:pt>
              </c:strCache>
            </c:strRef>
          </c:tx>
          <c:spPr>
            <a:solidFill>
              <a:srgbClr val="84BD00"/>
            </a:solidFill>
            <a:ln>
              <a:noFill/>
            </a:ln>
            <a:effectLst/>
          </c:spPr>
          <c:invertIfNegative val="0"/>
          <c:dLbls>
            <c:numFmt formatCode="#,##0.00" sourceLinked="0"/>
            <c:spPr>
              <a:noFill/>
              <a:ln>
                <a:noFill/>
              </a:ln>
              <a:effectLst/>
            </c:spPr>
            <c:txPr>
              <a:bodyPr rot="0" spcFirstLastPara="1" vertOverflow="ellipsis" vert="horz" wrap="square" anchor="ctr" anchorCtr="1"/>
              <a:lstStyle/>
              <a:p>
                <a:pPr>
                  <a:defRPr sz="1000" b="0" i="0" u="none" strike="noStrike" kern="1200" baseline="0" smtId="4294967295">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numRef>
              <c:f>Sheet1!$A$2:$A$5</c:f>
              <c:numCache>
                <c:formatCode>General</c:formatCode>
                <c:ptCount val="4"/>
                <c:pt idx="0">
                  <c:v>2020</c:v>
                </c:pt>
                <c:pt idx="1">
                  <c:v>2021</c:v>
                </c:pt>
                <c:pt idx="2">
                  <c:v>2022</c:v>
                </c:pt>
                <c:pt idx="3">
                  <c:v>2023</c:v>
                </c:pt>
              </c:numCache>
            </c:numRef>
          </c:cat>
          <c:val>
            <c:numRef>
              <c:f>Sheet1!$C$2:$C$5</c:f>
              <c:numCache>
                <c:formatCode>General</c:formatCode>
                <c:ptCount val="4"/>
                <c:pt idx="0">
                  <c:v>4.6900000000000004</c:v>
                </c:pt>
                <c:pt idx="1">
                  <c:v>4.3</c:v>
                </c:pt>
                <c:pt idx="2">
                  <c:v>6.41</c:v>
                </c:pt>
                <c:pt idx="3">
                  <c:v>5.95</c:v>
                </c:pt>
              </c:numCache>
            </c:numRef>
          </c:val>
          <c:extLst>
            <c:ext xmlns:c16="http://schemas.microsoft.com/office/drawing/2014/chart" uri="{C3380CC4-5D6E-409C-BE32-E72D297353CC}">
              <c16:uniqueId val="{00000001-E095-41FF-8AE1-5DED9349ADAC}"/>
            </c:ext>
          </c:extLst>
        </c:ser>
        <c:dLbls>
          <c:showLegendKey val="0"/>
          <c:showVal val="0"/>
          <c:showCatName val="0"/>
          <c:showSerName val="0"/>
          <c:showPercent val="0"/>
          <c:showBubbleSize val="0"/>
        </c:dLbls>
        <c:gapWidth val="75"/>
        <c:overlap val="-25"/>
        <c:axId val="643428928"/>
        <c:axId val="643415488"/>
      </c:barChart>
      <c:catAx>
        <c:axId val="643428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43415488"/>
        <c:crosses val="autoZero"/>
        <c:auto val="0"/>
        <c:lblAlgn val="ctr"/>
        <c:lblOffset val="100"/>
        <c:noMultiLvlLbl val="0"/>
      </c:catAx>
      <c:valAx>
        <c:axId val="64341548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43428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mtId="4294967295">
          <a:latin typeface="Arial" panose="020B0604020202020204" pitchFamily="34" charset="0"/>
          <a:cs typeface="Arial" panose="020B060402020202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Number of Injuries</c:v>
                </c:pt>
              </c:strCache>
            </c:strRef>
          </c:tx>
          <c:explosion val="1"/>
          <c:dPt>
            <c:idx val="0"/>
            <c:bubble3D val="0"/>
            <c:spPr>
              <a:solidFill>
                <a:srgbClr val="F1AF1D">
                  <a:alpha val="25000"/>
                </a:srgb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6-B388-4469-89CE-EBD287AC5DDC}"/>
              </c:ext>
            </c:extLst>
          </c:dPt>
          <c:dPt>
            <c:idx val="1"/>
            <c:bubble3D val="0"/>
            <c:spPr>
              <a:solidFill>
                <a:srgbClr val="00A9E0">
                  <a:alpha val="25000"/>
                </a:srgb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B388-4469-89CE-EBD287AC5DDC}"/>
              </c:ext>
            </c:extLst>
          </c:dPt>
          <c:dPt>
            <c:idx val="2"/>
            <c:bubble3D val="0"/>
            <c:spPr>
              <a:solidFill>
                <a:srgbClr val="971C52">
                  <a:alpha val="25000"/>
                </a:srgb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B388-4469-89CE-EBD287AC5DDC}"/>
              </c:ext>
            </c:extLst>
          </c:dPt>
          <c:dPt>
            <c:idx val="3"/>
            <c:bubble3D val="0"/>
            <c:spPr>
              <a:solidFill>
                <a:srgbClr val="0033A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B388-4469-89CE-EBD287AC5DDC}"/>
              </c:ext>
            </c:extLst>
          </c:dPt>
          <c:dPt>
            <c:idx val="4"/>
            <c:bubble3D val="0"/>
            <c:spPr>
              <a:solidFill>
                <a:srgbClr val="84BD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B388-4469-89CE-EBD287AC5DDC}"/>
              </c:ext>
            </c:extLst>
          </c:dPt>
          <c:dPt>
            <c:idx val="5"/>
            <c:bubble3D val="0"/>
            <c:spPr>
              <a:solidFill>
                <a:srgbClr val="035F19"/>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B388-4469-89CE-EBD287AC5DDC}"/>
              </c:ext>
            </c:extLst>
          </c:dPt>
          <c:dPt>
            <c:idx val="6"/>
            <c:bubble3D val="0"/>
            <c:spPr>
              <a:solidFill>
                <a:schemeClr val="tx1">
                  <a:alpha val="25098"/>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B388-4469-89CE-EBD287AC5DDC}"/>
              </c:ext>
            </c:extLst>
          </c:dPt>
          <c:dLbls>
            <c:dLbl>
              <c:idx val="0"/>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6-B388-4469-89CE-EBD287AC5DDC}"/>
                </c:ext>
              </c:extLst>
            </c:dLbl>
            <c:dLbl>
              <c:idx val="1"/>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7-B388-4469-89CE-EBD287AC5DDC}"/>
                </c:ext>
              </c:extLst>
            </c:dLbl>
            <c:dLbl>
              <c:idx val="2"/>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2-B388-4469-89CE-EBD287AC5DDC}"/>
                </c:ext>
              </c:extLst>
            </c:dLbl>
            <c:dLbl>
              <c:idx val="3"/>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9-B388-4469-89CE-EBD287AC5DDC}"/>
                </c:ext>
              </c:extLst>
            </c:dLbl>
            <c:dLbl>
              <c:idx val="4"/>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B388-4469-89CE-EBD287AC5DDC}"/>
                </c:ext>
              </c:extLst>
            </c:dLbl>
            <c:dLbl>
              <c:idx val="5"/>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4-B388-4469-89CE-EBD287AC5DDC}"/>
                </c:ext>
              </c:extLst>
            </c:dLbl>
            <c:dLbl>
              <c:idx val="6"/>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5-B388-4469-89CE-EBD287AC5DDC}"/>
                </c:ext>
              </c:extLst>
            </c:dLbl>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Cut / Puncture</c:v>
                </c:pt>
                <c:pt idx="1">
                  <c:v>Caught Between Object</c:v>
                </c:pt>
                <c:pt idx="2">
                  <c:v>Strain / Sprain</c:v>
                </c:pt>
                <c:pt idx="3">
                  <c:v>Slip / Trip / Fall</c:v>
                </c:pt>
                <c:pt idx="4">
                  <c:v>Struck by Object</c:v>
                </c:pt>
                <c:pt idx="5">
                  <c:v>Burn / Chemical Exposure</c:v>
                </c:pt>
                <c:pt idx="6">
                  <c:v>Other</c:v>
                </c:pt>
              </c:strCache>
            </c:strRef>
          </c:cat>
          <c:val>
            <c:numRef>
              <c:f>Sheet1!$B$2:$B$8</c:f>
              <c:numCache>
                <c:formatCode>General</c:formatCode>
                <c:ptCount val="7"/>
                <c:pt idx="0">
                  <c:v>44</c:v>
                </c:pt>
                <c:pt idx="1">
                  <c:v>37</c:v>
                </c:pt>
                <c:pt idx="2">
                  <c:v>47</c:v>
                </c:pt>
                <c:pt idx="3">
                  <c:v>45</c:v>
                </c:pt>
                <c:pt idx="4">
                  <c:v>39</c:v>
                </c:pt>
                <c:pt idx="5">
                  <c:v>26</c:v>
                </c:pt>
                <c:pt idx="6">
                  <c:v>22</c:v>
                </c:pt>
              </c:numCache>
            </c:numRef>
          </c:val>
          <c:extLst>
            <c:ext xmlns:c16="http://schemas.microsoft.com/office/drawing/2014/chart" uri="{C3380CC4-5D6E-409C-BE32-E72D297353CC}">
              <c16:uniqueId val="{00000000-B388-4469-89CE-EBD287AC5DD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53347C-A1AC-471D-B861-DB2A03951BB9}" type="datetimeFigureOut">
              <a:rPr lang="en-US" smtClean="0"/>
              <a:t>5/23/2023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91D0BE-AFD9-465E-B786-C6F7B19AABEF}" type="slidenum">
              <a:rPr lang="en-US" smtClean="0"/>
              <a:t>‹#›</a:t>
            </a:fld>
            <a:endParaRPr lang="en-US"/>
          </a:p>
        </p:txBody>
      </p:sp>
    </p:spTree>
    <p:extLst>
      <p:ext uri="{BB962C8B-B14F-4D97-AF65-F5344CB8AC3E}">
        <p14:creationId xmlns:p14="http://schemas.microsoft.com/office/powerpoint/2010/main" val="3800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a:latin typeface="Arial" panose="020B0604020202020204" pitchFamily="34" charset="0"/>
                <a:cs typeface="Arial" panose="020B0604020202020204" pitchFamily="34" charset="0"/>
              </a:rPr>
              <a:t>At Mauser Packaging Solutions, we are all leaders when it comes to Safety. We all share equal responsibility for knowing and ability by our safety principles regardless of job, role or tenure. </a:t>
            </a:r>
          </a:p>
          <a:p>
            <a:pPr rtl="0"/>
            <a:r>
              <a:rPr lang="en-US">
                <a:latin typeface="Arial" panose="020B0604020202020204" pitchFamily="34" charset="0"/>
                <a:cs typeface="Arial" panose="020B0604020202020204" pitchFamily="34" charset="0"/>
              </a:rPr>
              <a:t> </a:t>
            </a:r>
          </a:p>
          <a:p>
            <a:pPr rtl="0">
              <a:spcAft>
                <a:spcPts val="1200"/>
              </a:spcAft>
            </a:pPr>
            <a:r>
              <a:rPr lang="en-US">
                <a:latin typeface="Arial" panose="020B0604020202020204" pitchFamily="34" charset="0"/>
                <a:cs typeface="Arial" panose="020B0604020202020204" pitchFamily="34" charset="0"/>
              </a:rPr>
              <a:t>We have a duty each and every day to remind ourselves of our core safety principles. Our core safety principles are:</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Nothing is worth getting injured over.</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All injuries can be prevented.</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Safety will be managed.</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Safe behavior is a condition of employment for all employees.</a:t>
            </a: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3</a:t>
            </a:fld>
            <a:endParaRPr lang="en-US"/>
          </a:p>
        </p:txBody>
      </p:sp>
    </p:spTree>
    <p:extLst>
      <p:ext uri="{BB962C8B-B14F-4D97-AF65-F5344CB8AC3E}">
        <p14:creationId xmlns:p14="http://schemas.microsoft.com/office/powerpoint/2010/main" val="2445280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Clr>
                <a:srgbClr val="84BD00"/>
              </a:buClr>
              <a:buSzPct val="125000"/>
            </a:pPr>
            <a:r>
              <a:rPr lang="en-US">
                <a:latin typeface="Arial" panose="020B0604020202020204" pitchFamily="34" charset="0"/>
                <a:cs typeface="Arial" panose="020B0604020202020204" pitchFamily="34" charset="0"/>
              </a:rPr>
              <a:t>The second pillar is the Life Saving Rules which are key safety principles that address hazards specific to our operations protect us against serious injury or death.</a:t>
            </a: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r>
              <a:rPr lang="en-US">
                <a:latin typeface="Arial" panose="020B0604020202020204" pitchFamily="34" charset="0"/>
                <a:cs typeface="Arial" panose="020B0604020202020204" pitchFamily="34" charset="0"/>
              </a:rPr>
              <a:t>If our policy is the statement of our commitment to safety, then the Life Saving Rules are the guiding principles of how we practice this commitment.</a:t>
            </a: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r>
              <a:rPr lang="en-US">
                <a:latin typeface="Arial" panose="020B0604020202020204" pitchFamily="34" charset="0"/>
                <a:cs typeface="Arial" panose="020B0604020202020204" pitchFamily="34" charset="0"/>
              </a:rPr>
              <a:t>Implemented in 2020, the Life Saving Rules provide guidance for how all employees should act when dealing with hazardous situations or circumstances</a:t>
            </a: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12</a:t>
            </a:fld>
            <a:endParaRPr lang="en-US"/>
          </a:p>
        </p:txBody>
      </p:sp>
    </p:spTree>
    <p:extLst>
      <p:ext uri="{BB962C8B-B14F-4D97-AF65-F5344CB8AC3E}">
        <p14:creationId xmlns:p14="http://schemas.microsoft.com/office/powerpoint/2010/main" val="842091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Leaders have a responsibility to create an environment that enforces these rules, but every employee has a responsibility for demonstrating behaviors and actions that adhere to the Life Saving Rules. </a:t>
            </a:r>
          </a:p>
          <a:p>
            <a:pPr marL="0" marR="0" lvl="0" indent="0" algn="l" defTabSz="914400" rtl="0" eaLnBrk="1" fontAlgn="auto" latinLnBrk="0" hangingPunct="1">
              <a:lnSpc>
                <a:spcPct val="100000"/>
              </a:lnSpc>
              <a:spcBef>
                <a:spcPct val="0"/>
              </a:spcBef>
              <a:spcAft>
                <a:spcPct val="0"/>
              </a:spcAft>
              <a:buClrTx/>
              <a:buSzTx/>
              <a:buFontTx/>
              <a:buNone/>
              <a:defRPr/>
            </a:pPr>
            <a:endParaRPr lang="en-US">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An active commitment to the Life Saving Rules includes:</a:t>
            </a:r>
          </a:p>
          <a:p>
            <a:pPr marL="285750" indent="-285750" algn="l">
              <a:buClr>
                <a:srgbClr val="84BD00"/>
              </a:buClr>
              <a:buSzPct val="125000"/>
              <a:buFont typeface="Wingdings" panose="05000000000000000000" pitchFamily="2" charset="2"/>
              <a:buChar char="ü"/>
            </a:pPr>
            <a:r>
              <a:rPr lang="en-US" b="1">
                <a:latin typeface="Arial" panose="020B0604020202020204" pitchFamily="34" charset="0"/>
                <a:cs typeface="Arial" panose="020B0604020202020204" pitchFamily="34" charset="0"/>
              </a:rPr>
              <a:t>Education</a:t>
            </a:r>
            <a:r>
              <a:rPr lang="en-US">
                <a:latin typeface="Arial" panose="020B0604020202020204" pitchFamily="34" charset="0"/>
                <a:cs typeface="Arial" panose="020B0604020202020204" pitchFamily="34" charset="0"/>
              </a:rPr>
              <a:t> - It’s your responsibility to understand the Life Saving Rules. If unclear, ask!</a:t>
            </a:r>
          </a:p>
          <a:p>
            <a:pPr marL="285750" indent="-285750" algn="l">
              <a:buClr>
                <a:srgbClr val="84BD00"/>
              </a:buClr>
              <a:buSzPct val="125000"/>
              <a:buFont typeface="Wingdings" panose="05000000000000000000" pitchFamily="2" charset="2"/>
              <a:buChar char="ü"/>
            </a:pPr>
            <a:r>
              <a:rPr lang="en-US" b="1">
                <a:latin typeface="Arial" panose="020B0604020202020204" pitchFamily="34" charset="0"/>
                <a:cs typeface="Arial" panose="020B0604020202020204" pitchFamily="34" charset="0"/>
              </a:rPr>
              <a:t>Adherence</a:t>
            </a:r>
            <a:r>
              <a:rPr lang="en-US">
                <a:latin typeface="Arial" panose="020B0604020202020204" pitchFamily="34" charset="0"/>
                <a:cs typeface="Arial" panose="020B0604020202020204" pitchFamily="34" charset="0"/>
              </a:rPr>
              <a:t> to the Life Saving Rules – everyone is required to follow these rules regardless of position or job role</a:t>
            </a:r>
          </a:p>
          <a:p>
            <a:pPr marL="285750" indent="-285750" algn="l">
              <a:buClr>
                <a:srgbClr val="84BD00"/>
              </a:buClr>
              <a:buSzPct val="125000"/>
              <a:buFont typeface="Wingdings" panose="05000000000000000000" pitchFamily="2" charset="2"/>
              <a:buChar char="ü"/>
            </a:pPr>
            <a:r>
              <a:rPr lang="en-US" b="1">
                <a:latin typeface="Arial" panose="020B0604020202020204" pitchFamily="34" charset="0"/>
                <a:cs typeface="Arial" panose="020B0604020202020204" pitchFamily="34" charset="0"/>
              </a:rPr>
              <a:t>Risk Assessment </a:t>
            </a:r>
            <a:r>
              <a:rPr lang="en-US">
                <a:latin typeface="Arial" panose="020B0604020202020204" pitchFamily="34" charset="0"/>
                <a:cs typeface="Arial" panose="020B0604020202020204" pitchFamily="34" charset="0"/>
              </a:rPr>
              <a:t>-Before conducting a task, review the task against the Life Saving Rules.</a:t>
            </a:r>
          </a:p>
          <a:p>
            <a:pPr marL="285750" indent="-285750" algn="l">
              <a:buClr>
                <a:srgbClr val="84BD00"/>
              </a:buClr>
              <a:buSzPct val="125000"/>
              <a:buFont typeface="Wingdings" panose="05000000000000000000" pitchFamily="2" charset="2"/>
              <a:buChar char="ü"/>
            </a:pPr>
            <a:r>
              <a:rPr lang="en-US" b="1">
                <a:latin typeface="Arial" panose="020B0604020202020204" pitchFamily="34" charset="0"/>
                <a:cs typeface="Arial" panose="020B0604020202020204" pitchFamily="34" charset="0"/>
              </a:rPr>
              <a:t>Intervention</a:t>
            </a:r>
            <a:r>
              <a:rPr lang="en-US">
                <a:latin typeface="Arial" panose="020B0604020202020204" pitchFamily="34" charset="0"/>
                <a:cs typeface="Arial" panose="020B0604020202020204" pitchFamily="34" charset="0"/>
              </a:rPr>
              <a:t> - Everyone has the right to request an operation or activity be stopped if they believe a Life Saving Rule is not being followed and employees are at risk.</a:t>
            </a:r>
          </a:p>
          <a:p>
            <a:pPr marL="285750" indent="-285750" algn="l">
              <a:buClr>
                <a:srgbClr val="84BD00"/>
              </a:buClr>
              <a:buSzPct val="125000"/>
              <a:buFont typeface="Wingdings" panose="05000000000000000000" pitchFamily="2" charset="2"/>
              <a:buChar char="ü"/>
            </a:pPr>
            <a:r>
              <a:rPr lang="en-US" b="1">
                <a:latin typeface="Arial" panose="020B0604020202020204" pitchFamily="34" charset="0"/>
                <a:cs typeface="Arial" panose="020B0604020202020204" pitchFamily="34" charset="0"/>
              </a:rPr>
              <a:t>Actively Working together</a:t>
            </a:r>
            <a:r>
              <a:rPr lang="en-US">
                <a:latin typeface="Arial" panose="020B0604020202020204" pitchFamily="34" charset="0"/>
                <a:cs typeface="Arial" panose="020B0604020202020204" pitchFamily="34" charset="0"/>
              </a:rPr>
              <a:t> - If you see a fellow worker at risk, say something</a:t>
            </a:r>
            <a:endParaRPr lang="en-US"/>
          </a:p>
          <a:p>
            <a:pPr marL="0" marR="0" lvl="0" indent="0" algn="l" defTabSz="914400" rtl="0" eaLnBrk="1" fontAlgn="auto" latinLnBrk="0" hangingPunct="1">
              <a:lnSpc>
                <a:spcPct val="100000"/>
              </a:lnSpc>
              <a:spcBef>
                <a:spcPct val="0"/>
              </a:spcBef>
              <a:spcAft>
                <a:spcPct val="0"/>
              </a:spcAft>
              <a:buClrTx/>
              <a:buSzTx/>
              <a:buFontTx/>
              <a:buNone/>
              <a:defRPr/>
            </a:pPr>
            <a:endParaRPr lang="en-US">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en-US" sz="1200" b="0" i="0" u="none" strike="noStrike" baseline="0">
                <a:solidFill>
                  <a:srgbClr val="5A6670"/>
                </a:solidFill>
                <a:latin typeface="DIN Pro" panose="02000503040000020003" pitchFamily="50" charset="0"/>
              </a:rPr>
              <a:t>Life Savings Rules are not to be ignored or take on alternative meanings. They are to be respected, upheld and consistently executed. We are all responsible and accountable.</a:t>
            </a:r>
            <a:endParaRPr lang="en-US"/>
          </a:p>
          <a:p>
            <a:pPr marL="0" marR="0" lvl="0" indent="0" algn="l" defTabSz="914400" rtl="0" eaLnBrk="1" fontAlgn="auto" latinLnBrk="0" hangingPunct="1">
              <a:lnSpc>
                <a:spcPct val="100000"/>
              </a:lnSpc>
              <a:spcBef>
                <a:spcPct val="0"/>
              </a:spcBef>
              <a:spcAft>
                <a:spcPct val="0"/>
              </a:spcAft>
              <a:buClrTx/>
              <a:buSzTx/>
              <a:buFontTx/>
              <a:buNone/>
              <a:defRPr/>
            </a:pPr>
            <a:endParaRPr lang="en-US">
              <a:latin typeface="Arial" panose="020B060402020202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13</a:t>
            </a:fld>
            <a:endParaRPr lang="en-US"/>
          </a:p>
        </p:txBody>
      </p:sp>
    </p:spTree>
    <p:extLst>
      <p:ext uri="{BB962C8B-B14F-4D97-AF65-F5344CB8AC3E}">
        <p14:creationId xmlns:p14="http://schemas.microsoft.com/office/powerpoint/2010/main" val="36630191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5S System is a continuous improvement process designed to improve productivity that also improves workplace safety. For each step in the 5S System, there are specific safety implications that create a safer work environment when followed.</a:t>
            </a:r>
          </a:p>
          <a:p>
            <a:endParaRPr lang="en-US"/>
          </a:p>
          <a:p>
            <a:pPr marL="171450" indent="-171450">
              <a:buFont typeface="Arial" panose="020B0604020202020204" pitchFamily="34" charset="0"/>
              <a:buChar char="•"/>
            </a:pPr>
            <a:r>
              <a:rPr lang="en-US"/>
              <a:t>Sorting removes unnecessary items from the work area creating less clutter do there are fewer obstacles causing trips and falls.</a:t>
            </a:r>
          </a:p>
          <a:p>
            <a:pPr marL="171450" indent="-171450">
              <a:buFont typeface="Arial" panose="020B0604020202020204" pitchFamily="34" charset="0"/>
              <a:buChar char="•"/>
            </a:pPr>
            <a:r>
              <a:rPr lang="en-US"/>
              <a:t>Setting in Order makes it easier to access tools reducing the likelihood that incorrect items are used that cause safety risks.</a:t>
            </a:r>
          </a:p>
          <a:p>
            <a:pPr marL="171450" indent="-171450">
              <a:buFont typeface="Arial" panose="020B0604020202020204" pitchFamily="34" charset="0"/>
              <a:buChar char="•"/>
            </a:pPr>
            <a:r>
              <a:rPr lang="en-US"/>
              <a:t>Shining created a clean workspace free of dust and oil that create fire hazards and spills that can cause slips and falls.</a:t>
            </a:r>
          </a:p>
          <a:p>
            <a:pPr marL="171450" indent="-171450">
              <a:buFont typeface="Arial" panose="020B0604020202020204" pitchFamily="34" charset="0"/>
              <a:buChar char="•"/>
            </a:pPr>
            <a:r>
              <a:rPr lang="en-US"/>
              <a:t>Standardization ensures everyone performs tasks in the same manner and reinforces safe behavior.</a:t>
            </a:r>
          </a:p>
          <a:p>
            <a:pPr marL="171450" indent="-171450">
              <a:buFont typeface="Arial" panose="020B0604020202020204" pitchFamily="34" charset="0"/>
              <a:buChar char="•"/>
            </a:pPr>
            <a:r>
              <a:rPr lang="en-US"/>
              <a:t>Sustaining is the practice of continually re-evaluating the workspace and behavior to ensure the safest space possible.</a:t>
            </a:r>
          </a:p>
        </p:txBody>
      </p:sp>
      <p:sp>
        <p:nvSpPr>
          <p:cNvPr id="4" name="Slide Number Placeholder 3"/>
          <p:cNvSpPr>
            <a:spLocks noGrp="1"/>
          </p:cNvSpPr>
          <p:nvPr>
            <p:ph type="sldNum" sz="quarter" idx="5"/>
          </p:nvPr>
        </p:nvSpPr>
        <p:spPr/>
        <p:txBody>
          <a:bodyPr/>
          <a:lstStyle/>
          <a:p>
            <a:fld id="{1591D0BE-AFD9-465E-B786-C6F7B19AABEF}" type="slidenum">
              <a:rPr lang="en-US" smtClean="0"/>
              <a:t>14</a:t>
            </a:fld>
            <a:endParaRPr lang="en-US"/>
          </a:p>
        </p:txBody>
      </p:sp>
    </p:spTree>
    <p:extLst>
      <p:ext uri="{BB962C8B-B14F-4D97-AF65-F5344CB8AC3E}">
        <p14:creationId xmlns:p14="http://schemas.microsoft.com/office/powerpoint/2010/main" val="30934721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Clr>
                <a:srgbClr val="84BD00"/>
              </a:buClr>
              <a:buSzPct val="125000"/>
            </a:pPr>
            <a:r>
              <a:rPr lang="en-US">
                <a:latin typeface="Arial" panose="020B0604020202020204" pitchFamily="34" charset="0"/>
                <a:cs typeface="Arial" panose="020B0604020202020204" pitchFamily="34" charset="0"/>
              </a:rPr>
              <a:t>Having a well organized and clutter-free working space lowers the risk of accidents such as slips and trips, toppling or falling objects, and exposure to hazardous materials.</a:t>
            </a: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r>
              <a:rPr lang="en-US">
                <a:latin typeface="Arial" panose="020B0604020202020204" pitchFamily="34" charset="0"/>
                <a:cs typeface="Arial" panose="020B0604020202020204" pitchFamily="34" charset="0"/>
              </a:rPr>
              <a:t>More than 60% of injuries in 2021 could have potentially been prevented with workplace organization—5S program. </a:t>
            </a:r>
          </a:p>
          <a:p>
            <a:pPr algn="l">
              <a:buClr>
                <a:srgbClr val="84BD00"/>
              </a:buClr>
              <a:buSzPct val="125000"/>
            </a:pPr>
            <a:endParaRPr lang="en-US" i="1">
              <a:latin typeface="Arial" panose="020B0604020202020204" pitchFamily="34" charset="0"/>
              <a:cs typeface="Arial" panose="020B0604020202020204" pitchFamily="34" charset="0"/>
            </a:endParaRPr>
          </a:p>
          <a:p>
            <a:pPr algn="l">
              <a:buClr>
                <a:srgbClr val="84BD00"/>
              </a:buClr>
              <a:buSzPct val="125000"/>
            </a:pPr>
            <a:r>
              <a:rPr lang="en-US">
                <a:latin typeface="Arial" panose="020B0604020202020204" pitchFamily="34" charset="0"/>
                <a:cs typeface="Arial" panose="020B0604020202020204" pitchFamily="34" charset="0"/>
              </a:rPr>
              <a:t>An organized, clean work environment speaks to safety behavior and expectations </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Clutter in the workspace causes a higher risks of slips, trips and falls along with the potential of falling objects and blind walking spots.</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If the work area is disorganized, cluttered or dirty, employees can question whether leadership cares about safety and whether they should care about safety. </a:t>
            </a:r>
            <a:br>
              <a:rPr lang="en-US">
                <a:latin typeface="Arial" panose="020B0604020202020204" pitchFamily="34" charset="0"/>
                <a:cs typeface="Arial" panose="020B0604020202020204" pitchFamily="34" charset="0"/>
              </a:rPr>
            </a:br>
            <a:endParaRPr lang="en-US" i="1">
              <a:latin typeface="Arial" panose="020B060402020202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15</a:t>
            </a:fld>
            <a:endParaRPr lang="en-US"/>
          </a:p>
        </p:txBody>
      </p:sp>
    </p:spTree>
    <p:extLst>
      <p:ext uri="{BB962C8B-B14F-4D97-AF65-F5344CB8AC3E}">
        <p14:creationId xmlns:p14="http://schemas.microsoft.com/office/powerpoint/2010/main" val="911783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b="0">
                <a:solidFill>
                  <a:srgbClr val="0033A0"/>
                </a:solidFill>
                <a:latin typeface="Arial" panose="020B0604020202020204" pitchFamily="34" charset="0"/>
                <a:cs typeface="Arial" panose="020B0604020202020204" pitchFamily="34" charset="0"/>
              </a:rPr>
              <a:t>Having the elements of safety culture means nothing means nothing unless it is </a:t>
            </a:r>
            <a:r>
              <a:rPr lang="en-US" sz="1200" b="0">
                <a:solidFill>
                  <a:srgbClr val="84BD00"/>
                </a:solidFill>
                <a:latin typeface="Arial" panose="020B0604020202020204" pitchFamily="34" charset="0"/>
                <a:cs typeface="Arial" panose="020B0604020202020204" pitchFamily="34" charset="0"/>
              </a:rPr>
              <a:t>embodied</a:t>
            </a:r>
            <a:r>
              <a:rPr lang="en-US" sz="1200" b="0">
                <a:solidFill>
                  <a:srgbClr val="0033A0"/>
                </a:solidFill>
                <a:latin typeface="Arial" panose="020B0604020202020204" pitchFamily="34" charset="0"/>
                <a:cs typeface="Arial" panose="020B0604020202020204" pitchFamily="34" charset="0"/>
              </a:rPr>
              <a:t> and </a:t>
            </a:r>
            <a:r>
              <a:rPr lang="en-US" sz="1200" b="0">
                <a:solidFill>
                  <a:srgbClr val="84BD00"/>
                </a:solidFill>
                <a:latin typeface="Arial" panose="020B0604020202020204" pitchFamily="34" charset="0"/>
                <a:cs typeface="Arial" panose="020B0604020202020204" pitchFamily="34" charset="0"/>
              </a:rPr>
              <a:t>practiced</a:t>
            </a:r>
            <a:r>
              <a:rPr lang="en-US" sz="1200" b="0">
                <a:solidFill>
                  <a:srgbClr val="0033A0"/>
                </a:solidFill>
                <a:latin typeface="Arial" panose="020B0604020202020204" pitchFamily="34" charset="0"/>
                <a:cs typeface="Arial" panose="020B0604020202020204" pitchFamily="34" charset="0"/>
              </a:rPr>
              <a:t> by employees. </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b="0">
              <a:solidFill>
                <a:srgbClr val="0033A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en-US" sz="1200" b="0">
                <a:solidFill>
                  <a:srgbClr val="0033A0"/>
                </a:solidFill>
                <a:latin typeface="Arial" panose="020B0604020202020204" pitchFamily="34" charset="0"/>
                <a:cs typeface="Arial" panose="020B0604020202020204" pitchFamily="34" charset="0"/>
              </a:rPr>
              <a:t>When it comes to safety everyone is a leader regardless or job role or title. </a:t>
            </a: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16</a:t>
            </a:fld>
            <a:endParaRPr lang="en-US"/>
          </a:p>
        </p:txBody>
      </p:sp>
    </p:spTree>
    <p:extLst>
      <p:ext uri="{BB962C8B-B14F-4D97-AF65-F5344CB8AC3E}">
        <p14:creationId xmlns:p14="http://schemas.microsoft.com/office/powerpoint/2010/main" val="19341317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800" b="0" i="0" u="none" strike="noStrike" baseline="0">
                <a:solidFill>
                  <a:srgbClr val="000000"/>
                </a:solidFill>
                <a:latin typeface="Arial" panose="020B0604020202020204" pitchFamily="34" charset="0"/>
                <a:cs typeface="Arial" panose="020B0604020202020204" pitchFamily="34" charset="0"/>
              </a:rPr>
              <a:t>Safety leadership does not have to be a person in a leadership role (Lead hand, Supervisor, Manager). </a:t>
            </a:r>
          </a:p>
          <a:p>
            <a:pPr marR="0" algn="l" rtl="0"/>
            <a:endParaRPr lang="en-US" sz="1800" b="0" i="0" u="none" strike="noStrike" baseline="0">
              <a:solidFill>
                <a:srgbClr val="000000"/>
              </a:solidFill>
              <a:latin typeface="Arial" panose="020B0604020202020204" pitchFamily="34" charset="0"/>
              <a:cs typeface="Arial" panose="020B0604020202020204" pitchFamily="34" charset="0"/>
            </a:endParaRPr>
          </a:p>
          <a:p>
            <a:pPr marR="0" algn="l" rtl="0"/>
            <a:r>
              <a:rPr lang="en-US" sz="1800" b="0" i="0" u="none" strike="noStrike" baseline="0">
                <a:solidFill>
                  <a:srgbClr val="000000"/>
                </a:solidFill>
                <a:latin typeface="Arial" panose="020B0604020202020204" pitchFamily="34" charset="0"/>
                <a:cs typeface="Arial" panose="020B0604020202020204" pitchFamily="34" charset="0"/>
              </a:rPr>
              <a:t>A safety leader is somebody who not only exhibits personal safety behaviors but inspires others to do the same. These are people who not only follow safety protocols precisely but speak up in a constructive way when they see that others could be doing something in a safer manner. They acknowledge employees working safely and take time to listen to employees’ safety concern.</a:t>
            </a:r>
          </a:p>
          <a:p>
            <a:pPr marR="0" algn="l" rtl="0"/>
            <a:endParaRPr lang="en-US" sz="1800" b="0" i="0" u="none" strike="noStrike" baseline="0">
              <a:solidFill>
                <a:srgbClr val="000000"/>
              </a:solidFill>
              <a:latin typeface="Arial" panose="020B0604020202020204" pitchFamily="34" charset="0"/>
              <a:cs typeface="Arial" panose="020B0604020202020204" pitchFamily="34" charset="0"/>
            </a:endParaRPr>
          </a:p>
          <a:p>
            <a:pPr marR="0" algn="l" rtl="0"/>
            <a:r>
              <a:rPr lang="en-US" sz="1800" b="0" i="0" u="none" strike="noStrike" baseline="0">
                <a:solidFill>
                  <a:srgbClr val="000000"/>
                </a:solidFill>
                <a:latin typeface="Arial" panose="020B0604020202020204" pitchFamily="34" charset="0"/>
                <a:cs typeface="Arial" panose="020B0604020202020204" pitchFamily="34" charset="0"/>
              </a:rPr>
              <a:t>Having additional safety leaders results in more sustained, consistent and positive safety performance and behaviors.</a:t>
            </a: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17</a:t>
            </a:fld>
            <a:endParaRPr lang="en-US"/>
          </a:p>
        </p:txBody>
      </p:sp>
    </p:spTree>
    <p:extLst>
      <p:ext uri="{BB962C8B-B14F-4D97-AF65-F5344CB8AC3E}">
        <p14:creationId xmlns:p14="http://schemas.microsoft.com/office/powerpoint/2010/main" val="87015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incidents happen, it is easy to lay blame on the specific circumstances and individual involved but most safety incidents have more than one attributing factor. When we examine incidents to discover root causes, we realize there are many opportunities to accept responsibility and effect change. A change in behavior or circumstances at any level of the root cause analysis, could have prevented the incident in question. </a:t>
            </a:r>
          </a:p>
          <a:p>
            <a:endParaRPr lang="en-US"/>
          </a:p>
          <a:p>
            <a:r>
              <a:rPr lang="en-US"/>
              <a:t>When we all accept responsibility for creating the environment or circumstances that facilitated an incident, we can effectuate meaningful change that ensures a safe workplace for everyone.</a:t>
            </a:r>
          </a:p>
        </p:txBody>
      </p:sp>
      <p:sp>
        <p:nvSpPr>
          <p:cNvPr id="4" name="Slide Number Placeholder 3"/>
          <p:cNvSpPr>
            <a:spLocks noGrp="1"/>
          </p:cNvSpPr>
          <p:nvPr>
            <p:ph type="sldNum" sz="quarter" idx="5"/>
          </p:nvPr>
        </p:nvSpPr>
        <p:spPr/>
        <p:txBody>
          <a:bodyPr/>
          <a:lstStyle/>
          <a:p>
            <a:fld id="{1591D0BE-AFD9-465E-B786-C6F7B19AABEF}" type="slidenum">
              <a:rPr lang="en-US" smtClean="0"/>
              <a:t>18</a:t>
            </a:fld>
            <a:endParaRPr lang="en-US"/>
          </a:p>
        </p:txBody>
      </p:sp>
    </p:spTree>
    <p:extLst>
      <p:ext uri="{BB962C8B-B14F-4D97-AF65-F5344CB8AC3E}">
        <p14:creationId xmlns:p14="http://schemas.microsoft.com/office/powerpoint/2010/main" val="29116260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While the building of a safety culture begins with leadership, everyone has a responsibility for the safety of ourselves and those around us. Each one of us shares the responsibility of making sure everyone goes home safe every day. We can achieve this by following the safety procedures that are in place and taking personal ownership for ensuring safety is the first element in every decision we make.</a:t>
            </a:r>
          </a:p>
          <a:p>
            <a:endParaRPr lang="en-US"/>
          </a:p>
          <a:p>
            <a:pPr marL="0" marR="0" lvl="0" indent="0" algn="l" defTabSz="914400" rtl="0" eaLnBrk="1" fontAlgn="auto" latinLnBrk="0" hangingPunct="1">
              <a:lnSpc>
                <a:spcPct val="100000"/>
              </a:lnSpc>
              <a:spcBef>
                <a:spcPct val="0"/>
              </a:spcBef>
              <a:spcAft>
                <a:spcPct val="0"/>
              </a:spcAft>
              <a:buClrTx/>
              <a:buSzTx/>
              <a:buFontTx/>
              <a:buNone/>
              <a:defRPr/>
            </a:pPr>
            <a:r>
              <a:rPr lang="en-US"/>
              <a:t>Every employee has the right and responsibility to stop work and report unsafe conditions or actions. Any employee can intervene and has the right to request an operation or activity be stopped if they believe a situation is unsafe and employees are at risk. If you are not sure, you should at report the situation to a supervisor or manager. If your “gut” is telling you something is unsafe, then it probably is. </a:t>
            </a:r>
          </a:p>
          <a:p>
            <a:pPr marL="0" marR="0" lvl="0" indent="0" algn="l" defTabSz="914400" rtl="0" eaLnBrk="1" fontAlgn="auto" latinLnBrk="0" hangingPunct="1">
              <a:lnSpc>
                <a:spcPct val="100000"/>
              </a:lnSpc>
              <a:spcBef>
                <a:spcPct val="0"/>
              </a:spcBef>
              <a:spcAft>
                <a:spcPct val="0"/>
              </a:spcAft>
              <a:buClrTx/>
              <a:buSzTx/>
              <a:buFontTx/>
              <a:buNone/>
              <a:defRPr/>
            </a:pPr>
            <a:endParaRPr lang="en-US">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en-US"/>
              <a:t>Safety is personal. So personal that you take it take it home. When you are mowing the lawn or hanging Christmas lights, what safety example are you setting for your neighbors or kids? No matter where you are or what you are doing, safety matters.</a:t>
            </a:r>
          </a:p>
          <a:p>
            <a:pPr marL="0" marR="0" lvl="0" indent="0" algn="l" defTabSz="914400" rtl="0" eaLnBrk="1" fontAlgn="auto" latinLnBrk="0" hangingPunct="1">
              <a:lnSpc>
                <a:spcPct val="100000"/>
              </a:lnSpc>
              <a:spcBef>
                <a:spcPct val="0"/>
              </a:spcBef>
              <a:spcAft>
                <a:spcPct val="0"/>
              </a:spcAft>
              <a:buClrTx/>
              <a:buSzTx/>
              <a:buFontTx/>
              <a:buNone/>
              <a:defRPr/>
            </a:pPr>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591D0BE-AFD9-465E-B786-C6F7B19AABEF}" type="slidenum">
              <a:rPr lang="en-US" smtClean="0"/>
              <a:t>19</a:t>
            </a:fld>
            <a:endParaRPr lang="en-US"/>
          </a:p>
        </p:txBody>
      </p:sp>
    </p:spTree>
    <p:extLst>
      <p:ext uri="{BB962C8B-B14F-4D97-AF65-F5344CB8AC3E}">
        <p14:creationId xmlns:p14="http://schemas.microsoft.com/office/powerpoint/2010/main" val="29670279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Safety must be a commitment that is made by every employee everyday and we can all do something to improve our commitment to safety. Think about your work environment and action and make a commitment to improve or change something that will help keep you and your fellow employees safer. </a:t>
            </a:r>
          </a:p>
          <a:p>
            <a:endParaRPr lang="en-US"/>
          </a:p>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You will never know the injury that is prevented when you practice safety leadership.</a:t>
            </a:r>
          </a:p>
          <a:p>
            <a:endParaRPr lang="en-US"/>
          </a:p>
          <a:p>
            <a:r>
              <a:rPr lang="en-US"/>
              <a:t>What actions will YOU take?</a:t>
            </a:r>
          </a:p>
        </p:txBody>
      </p:sp>
      <p:sp>
        <p:nvSpPr>
          <p:cNvPr id="4" name="Slide Number Placeholder 3"/>
          <p:cNvSpPr>
            <a:spLocks noGrp="1"/>
          </p:cNvSpPr>
          <p:nvPr>
            <p:ph type="sldNum" sz="quarter" idx="5"/>
          </p:nvPr>
        </p:nvSpPr>
        <p:spPr/>
        <p:txBody>
          <a:bodyPr/>
          <a:lstStyle/>
          <a:p>
            <a:fld id="{1591D0BE-AFD9-465E-B786-C6F7B19AABEF}" type="slidenum">
              <a:rPr lang="en-US" smtClean="0"/>
              <a:t>20</a:t>
            </a:fld>
            <a:endParaRPr lang="en-US"/>
          </a:p>
        </p:txBody>
      </p:sp>
    </p:spTree>
    <p:extLst>
      <p:ext uri="{BB962C8B-B14F-4D97-AF65-F5344CB8AC3E}">
        <p14:creationId xmlns:p14="http://schemas.microsoft.com/office/powerpoint/2010/main" val="1647545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begin with, we will examine our current safety culture.</a:t>
            </a:r>
          </a:p>
        </p:txBody>
      </p:sp>
      <p:sp>
        <p:nvSpPr>
          <p:cNvPr id="4" name="Slide Number Placeholder 3"/>
          <p:cNvSpPr>
            <a:spLocks noGrp="1"/>
          </p:cNvSpPr>
          <p:nvPr>
            <p:ph type="sldNum" sz="quarter" idx="5"/>
          </p:nvPr>
        </p:nvSpPr>
        <p:spPr/>
        <p:txBody>
          <a:bodyPr/>
          <a:lstStyle/>
          <a:p>
            <a:fld id="{1591D0BE-AFD9-465E-B786-C6F7B19AABEF}" type="slidenum">
              <a:rPr lang="en-US" smtClean="0"/>
              <a:t>4</a:t>
            </a:fld>
            <a:endParaRPr lang="en-US"/>
          </a:p>
        </p:txBody>
      </p:sp>
    </p:spTree>
    <p:extLst>
      <p:ext uri="{BB962C8B-B14F-4D97-AF65-F5344CB8AC3E}">
        <p14:creationId xmlns:p14="http://schemas.microsoft.com/office/powerpoint/2010/main" val="3321149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Overall, Mauser Packaging Solutions is making year over year improvement regarding safety based on both leading and lagging indicators. However, we still have life altering injuries happening in the workplace.</a:t>
            </a: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5</a:t>
            </a:fld>
            <a:endParaRPr lang="en-US"/>
          </a:p>
        </p:txBody>
      </p:sp>
    </p:spTree>
    <p:extLst>
      <p:ext uri="{BB962C8B-B14F-4D97-AF65-F5344CB8AC3E}">
        <p14:creationId xmlns:p14="http://schemas.microsoft.com/office/powerpoint/2010/main" val="1139463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 a corporate level, we are acting on our commitment to safety with investments in infrastructure, training and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US" sz="1200">
                <a:latin typeface="Arial" panose="020B0604020202020204" pitchFamily="34" charset="0"/>
                <a:cs typeface="Arial" panose="020B0604020202020204" pitchFamily="34" charset="0"/>
              </a:rPr>
              <a:t>Over $XX of CAPEX investments made over the past X years that directly improve the safety infrastructure in facilities.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US" sz="1200">
                <a:solidFill>
                  <a:prstClr val="black"/>
                </a:solidFill>
                <a:latin typeface="Arial" panose="020B0604020202020204" pitchFamily="34" charset="0"/>
                <a:cs typeface="Arial" panose="020B0604020202020204" pitchFamily="34" charset="0"/>
              </a:rPr>
              <a:t>Additional focus and investment made into safety training programs including new hire training and Safety Engagement Workshop for Supervisors.</a:t>
            </a:r>
            <a:endParaRPr lang="en-US" sz="1600">
              <a:solidFill>
                <a:srgbClr val="84BD00"/>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6</a:t>
            </a:fld>
            <a:endParaRPr lang="en-US"/>
          </a:p>
        </p:txBody>
      </p:sp>
    </p:spTree>
    <p:extLst>
      <p:ext uri="{BB962C8B-B14F-4D97-AF65-F5344CB8AC3E}">
        <p14:creationId xmlns:p14="http://schemas.microsoft.com/office/powerpoint/2010/main" val="1430085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a:latin typeface="Arial" panose="020B0604020202020204" pitchFamily="34" charset="0"/>
                <a:cs typeface="Arial" panose="020B0604020202020204" pitchFamily="34" charset="0"/>
              </a:rPr>
              <a:t>We are improving in our safety journey, but employees are still experiencing life altering injuries. </a:t>
            </a:r>
          </a:p>
          <a:p>
            <a:pPr rtl="0"/>
            <a:endParaRPr lang="en-US">
              <a:latin typeface="Arial" panose="020B060402020202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7</a:t>
            </a:fld>
            <a:endParaRPr lang="en-US"/>
          </a:p>
        </p:txBody>
      </p:sp>
    </p:spTree>
    <p:extLst>
      <p:ext uri="{BB962C8B-B14F-4D97-AF65-F5344CB8AC3E}">
        <p14:creationId xmlns:p14="http://schemas.microsoft.com/office/powerpoint/2010/main" val="2230769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the past five years, Mauser has been committed to ensuring compliance to OSHA regulations along with implementation of the Life Saving Rules to provide structure around the non-negotiable safety behaviors. We have also been investing significantly in engineering controls to provide the necessary infrastructure to protect employees from risk. But a true safety culture must begin with complete commitment from leadership in the company endorsing a culture where employees are engaged with safety. To take the next step in our safety journey, we are making a commitment at every level of the organization to prioritize safety above all other goals and objectives.</a:t>
            </a:r>
          </a:p>
        </p:txBody>
      </p:sp>
      <p:sp>
        <p:nvSpPr>
          <p:cNvPr id="4" name="Slide Number Placeholder 3"/>
          <p:cNvSpPr>
            <a:spLocks noGrp="1"/>
          </p:cNvSpPr>
          <p:nvPr>
            <p:ph type="sldNum" sz="quarter" idx="5"/>
          </p:nvPr>
        </p:nvSpPr>
        <p:spPr/>
        <p:txBody>
          <a:bodyPr/>
          <a:lstStyle/>
          <a:p>
            <a:fld id="{1591D0BE-AFD9-465E-B786-C6F7B19AABEF}" type="slidenum">
              <a:rPr lang="en-US" smtClean="0"/>
              <a:t>8</a:t>
            </a:fld>
            <a:endParaRPr lang="en-US"/>
          </a:p>
        </p:txBody>
      </p:sp>
    </p:spTree>
    <p:extLst>
      <p:ext uri="{BB962C8B-B14F-4D97-AF65-F5344CB8AC3E}">
        <p14:creationId xmlns:p14="http://schemas.microsoft.com/office/powerpoint/2010/main" val="142167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begin with, we will examine our current safety culture.</a:t>
            </a:r>
          </a:p>
        </p:txBody>
      </p:sp>
      <p:sp>
        <p:nvSpPr>
          <p:cNvPr id="4" name="Slide Number Placeholder 3"/>
          <p:cNvSpPr>
            <a:spLocks noGrp="1"/>
          </p:cNvSpPr>
          <p:nvPr>
            <p:ph type="sldNum" sz="quarter" idx="5"/>
          </p:nvPr>
        </p:nvSpPr>
        <p:spPr/>
        <p:txBody>
          <a:bodyPr/>
          <a:lstStyle/>
          <a:p>
            <a:fld id="{1591D0BE-AFD9-465E-B786-C6F7B19AABEF}" type="slidenum">
              <a:rPr lang="en-US" smtClean="0"/>
              <a:t>9</a:t>
            </a:fld>
            <a:endParaRPr lang="en-US"/>
          </a:p>
        </p:txBody>
      </p:sp>
    </p:spTree>
    <p:extLst>
      <p:ext uri="{BB962C8B-B14F-4D97-AF65-F5344CB8AC3E}">
        <p14:creationId xmlns:p14="http://schemas.microsoft.com/office/powerpoint/2010/main" val="1429711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 Safety Culture is supported by three pillars </a:t>
            </a:r>
          </a:p>
          <a:p>
            <a:pPr marL="171450" indent="-171450">
              <a:buFont typeface="Arial" panose="020B0604020202020204" pitchFamily="34" charset="0"/>
              <a:buChar char="•"/>
            </a:pPr>
            <a:r>
              <a:rPr lang="en-US"/>
              <a:t>Our Global Health and Safety policy which is the written statement of our commitment to safety</a:t>
            </a:r>
          </a:p>
          <a:p>
            <a:pPr marL="171450" indent="-171450">
              <a:buFont typeface="Arial" panose="020B0604020202020204" pitchFamily="34" charset="0"/>
              <a:buChar char="•"/>
            </a:pPr>
            <a:r>
              <a:rPr lang="en-US"/>
              <a:t>The Life Saving Rules which are the guiding principles of how we practice out commitment to safety</a:t>
            </a:r>
          </a:p>
          <a:p>
            <a:pPr marL="171450" indent="-171450">
              <a:buFont typeface="Arial" panose="020B0604020202020204" pitchFamily="34" charset="0"/>
              <a:buChar char="•"/>
            </a:pPr>
            <a:r>
              <a:rPr lang="en-US"/>
              <a:t>And Workplace Organization which creates the physical space where safe work can be practiced. A safe work environment is created through many factors including machine guarding, automation, fall protection, ventilation, noise control, lighting and more, but organization created through 5S is one area where we all have ownership and responsibility.</a:t>
            </a:r>
          </a:p>
          <a:p>
            <a:pPr marL="171450" indent="-171450">
              <a:buFont typeface="Arial" panose="020B0604020202020204" pitchFamily="34" charset="0"/>
              <a:buChar char="•"/>
            </a:pPr>
            <a:endParaRPr lang="en-US"/>
          </a:p>
          <a:p>
            <a:pPr marL="0" indent="0">
              <a:buFont typeface="Arial" panose="020B0604020202020204" pitchFamily="34" charset="0"/>
              <a:buNone/>
            </a:pPr>
            <a:r>
              <a:rPr lang="en-US"/>
              <a:t>Undergirding these three pillars are safety leaders that are needed at every level of the organization to develop and support a safety culture. A safety culture is nothing without people who comply with it and nurture it every day.</a:t>
            </a:r>
          </a:p>
          <a:p>
            <a:pPr marL="0" indent="0">
              <a:buFont typeface="Arial" panose="020B0604020202020204" pitchFamily="34" charset="0"/>
              <a:buNone/>
            </a:pPr>
            <a:endParaRPr lang="en-US"/>
          </a:p>
          <a:p>
            <a:pPr marL="0" indent="0">
              <a:buFont typeface="Arial" panose="020B0604020202020204" pitchFamily="34" charset="0"/>
              <a:buNone/>
            </a:pPr>
            <a:r>
              <a:rPr lang="en-US"/>
              <a:t>Over the next few slides we will take a look at each of these three pillars.</a:t>
            </a:r>
          </a:p>
        </p:txBody>
      </p:sp>
      <p:sp>
        <p:nvSpPr>
          <p:cNvPr id="4" name="Slide Number Placeholder 3"/>
          <p:cNvSpPr>
            <a:spLocks noGrp="1"/>
          </p:cNvSpPr>
          <p:nvPr>
            <p:ph type="sldNum" sz="quarter" idx="5"/>
          </p:nvPr>
        </p:nvSpPr>
        <p:spPr/>
        <p:txBody>
          <a:bodyPr/>
          <a:lstStyle/>
          <a:p>
            <a:fld id="{1591D0BE-AFD9-465E-B786-C6F7B19AABEF}" type="slidenum">
              <a:rPr lang="en-US" smtClean="0"/>
              <a:t>10</a:t>
            </a:fld>
            <a:endParaRPr lang="en-US"/>
          </a:p>
        </p:txBody>
      </p:sp>
    </p:spTree>
    <p:extLst>
      <p:ext uri="{BB962C8B-B14F-4D97-AF65-F5344CB8AC3E}">
        <p14:creationId xmlns:p14="http://schemas.microsoft.com/office/powerpoint/2010/main" val="613909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Our first pillar is our Global Health and Safety Policy.</a:t>
            </a:r>
          </a:p>
          <a:p>
            <a:pPr marL="0" marR="0" lvl="0" indent="0" algn="l" defTabSz="914400" rtl="0" eaLnBrk="1" fontAlgn="auto" latinLnBrk="0" hangingPunct="1">
              <a:lnSpc>
                <a:spcPct val="100000"/>
              </a:lnSpc>
              <a:spcBef>
                <a:spcPct val="0"/>
              </a:spcBef>
              <a:spcAft>
                <a:spcPct val="0"/>
              </a:spcAft>
              <a:buClrTx/>
              <a:buSzTx/>
              <a:buFontTx/>
              <a:buNone/>
              <a:defRPr/>
            </a:pPr>
            <a:endParaRPr lang="en-US">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This policy is a recognized written statement of our commitment to protect the health and safety of employees, those we work with and our community. </a:t>
            </a:r>
          </a:p>
          <a:p>
            <a:endParaRPr lang="en-US"/>
          </a:p>
          <a:p>
            <a:pPr algn="l">
              <a:spcAft>
                <a:spcPts val="600"/>
              </a:spcAft>
              <a:buClr>
                <a:srgbClr val="84BD00"/>
              </a:buClr>
              <a:buSzPct val="125000"/>
            </a:pPr>
            <a:r>
              <a:rPr lang="en-US" b="1">
                <a:latin typeface="Arial" panose="020B0604020202020204" pitchFamily="34" charset="0"/>
                <a:cs typeface="Arial" panose="020B0604020202020204" pitchFamily="34" charset="0"/>
              </a:rPr>
              <a:t>Highlights of our policy:</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Safety is a core value, not a priority. Relentless is our pursuit of safety.</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Integral part of our culture.</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Includes our community in which we work and contractors.</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Our responsibility as Mauser employees along with our facilities.</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Leadership’s accountability.</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Incident processes, learning and evolving our safety.</a:t>
            </a:r>
          </a:p>
          <a:p>
            <a:endParaRPr lang="en-US"/>
          </a:p>
          <a:p>
            <a:r>
              <a:rPr lang="en-US"/>
              <a:t>Employees can access our Global Health and Safety Policy on MauserNOW and on communication boards.</a:t>
            </a:r>
          </a:p>
        </p:txBody>
      </p:sp>
      <p:sp>
        <p:nvSpPr>
          <p:cNvPr id="4" name="Slide Number Placeholder 3"/>
          <p:cNvSpPr>
            <a:spLocks noGrp="1"/>
          </p:cNvSpPr>
          <p:nvPr>
            <p:ph type="sldNum" sz="quarter" idx="5"/>
          </p:nvPr>
        </p:nvSpPr>
        <p:spPr/>
        <p:txBody>
          <a:bodyPr/>
          <a:lstStyle/>
          <a:p>
            <a:fld id="{1591D0BE-AFD9-465E-B786-C6F7B19AABEF}" type="slidenum">
              <a:rPr lang="en-US" smtClean="0"/>
              <a:t>11</a:t>
            </a:fld>
            <a:endParaRPr lang="en-US"/>
          </a:p>
        </p:txBody>
      </p:sp>
    </p:spTree>
    <p:extLst>
      <p:ext uri="{BB962C8B-B14F-4D97-AF65-F5344CB8AC3E}">
        <p14:creationId xmlns:p14="http://schemas.microsoft.com/office/powerpoint/2010/main" val="1038210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6C00D-9331-41A9-BF4B-10297AEFE2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2A4938-A700-4D76-B5FC-398C210D68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07CEE9E-2AF4-418B-A030-0EE79D19D553}"/>
              </a:ext>
            </a:extLst>
          </p:cNvPr>
          <p:cNvSpPr>
            <a:spLocks noGrp="1"/>
          </p:cNvSpPr>
          <p:nvPr>
            <p:ph type="dt" sz="half" idx="10"/>
          </p:nvPr>
        </p:nvSpPr>
        <p:spPr/>
        <p:txBody>
          <a:bodyPr/>
          <a:lstStyle/>
          <a:p>
            <a:fld id="{9AA2D46E-9BC3-4CA1-A7E3-ABE9DF307ADA}" type="datetimeFigureOut">
              <a:rPr lang="en-US" smtClean="0"/>
              <a:t>5/23/2023</a:t>
            </a:fld>
            <a:endParaRPr lang="en-US"/>
          </a:p>
        </p:txBody>
      </p:sp>
      <p:sp>
        <p:nvSpPr>
          <p:cNvPr id="5" name="Footer Placeholder 4">
            <a:extLst>
              <a:ext uri="{FF2B5EF4-FFF2-40B4-BE49-F238E27FC236}">
                <a16:creationId xmlns:a16="http://schemas.microsoft.com/office/drawing/2014/main" id="{324332C3-19C8-4790-A36E-60116AE962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61055F-503B-4878-892F-B9AEDEDFCF6E}"/>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269884409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E0DE6-1F24-4DE7-B098-4792E5A3DB0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DBF635-F3FC-4286-827E-CB4F54DE3A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0BCE3C-C3FD-4EE5-A4FC-0C432F71699C}"/>
              </a:ext>
            </a:extLst>
          </p:cNvPr>
          <p:cNvSpPr>
            <a:spLocks noGrp="1"/>
          </p:cNvSpPr>
          <p:nvPr>
            <p:ph type="dt" sz="half" idx="10"/>
          </p:nvPr>
        </p:nvSpPr>
        <p:spPr/>
        <p:txBody>
          <a:bodyPr/>
          <a:lstStyle/>
          <a:p>
            <a:fld id="{9AA2D46E-9BC3-4CA1-A7E3-ABE9DF307ADA}" type="datetimeFigureOut">
              <a:rPr lang="en-US" smtClean="0"/>
              <a:t>5/23/2023</a:t>
            </a:fld>
            <a:endParaRPr lang="en-US"/>
          </a:p>
        </p:txBody>
      </p:sp>
      <p:sp>
        <p:nvSpPr>
          <p:cNvPr id="5" name="Footer Placeholder 4">
            <a:extLst>
              <a:ext uri="{FF2B5EF4-FFF2-40B4-BE49-F238E27FC236}">
                <a16:creationId xmlns:a16="http://schemas.microsoft.com/office/drawing/2014/main" id="{6F6D0A89-267A-4E55-B238-4C2D0970FF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E4E342-DED8-4657-A7FE-9E667A6ABD16}"/>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120059250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56544C-A5AC-4BD4-9732-90E8129890B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08621A9-0A1B-4CD3-A59D-C10A7B3F93A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BD7970-058F-405C-A537-947276906407}"/>
              </a:ext>
            </a:extLst>
          </p:cNvPr>
          <p:cNvSpPr>
            <a:spLocks noGrp="1"/>
          </p:cNvSpPr>
          <p:nvPr>
            <p:ph type="dt" sz="half" idx="10"/>
          </p:nvPr>
        </p:nvSpPr>
        <p:spPr/>
        <p:txBody>
          <a:bodyPr/>
          <a:lstStyle/>
          <a:p>
            <a:fld id="{9AA2D46E-9BC3-4CA1-A7E3-ABE9DF307ADA}" type="datetimeFigureOut">
              <a:rPr lang="en-US" smtClean="0"/>
              <a:t>5/23/2023</a:t>
            </a:fld>
            <a:endParaRPr lang="en-US"/>
          </a:p>
        </p:txBody>
      </p:sp>
      <p:sp>
        <p:nvSpPr>
          <p:cNvPr id="5" name="Footer Placeholder 4">
            <a:extLst>
              <a:ext uri="{FF2B5EF4-FFF2-40B4-BE49-F238E27FC236}">
                <a16:creationId xmlns:a16="http://schemas.microsoft.com/office/drawing/2014/main" id="{3688E72F-5E73-4E54-8E4D-2747AA767C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4CD02C-E3AD-4954-9652-A23DC19AEE02}"/>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60014867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A2E0F1F-2E19-32EF-6D21-1C64CBD364A0}"/>
              </a:ext>
            </a:extLst>
          </p:cNvPr>
          <p:cNvPicPr>
            <a:picLocks noChangeAspect="1"/>
          </p:cNvPicPr>
          <p:nvPr userDrawn="1"/>
        </p:nvPicPr>
        <p:blipFill>
          <a:blip r:embed="rId2">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8" name="Picture 7">
            <a:extLst>
              <a:ext uri="{FF2B5EF4-FFF2-40B4-BE49-F238E27FC236}">
                <a16:creationId xmlns:a16="http://schemas.microsoft.com/office/drawing/2014/main" id="{0226EE7E-8483-0F04-5D36-A677440EB8E5}"/>
              </a:ext>
            </a:extLst>
          </p:cNvPr>
          <p:cNvPicPr>
            <a:picLocks noChangeAspect="1"/>
          </p:cNvPicPr>
          <p:nvPr userDrawn="1"/>
        </p:nvPicPr>
        <p:blipFill>
          <a:blip r:embed="rId3">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9" name="TextBox 8">
            <a:extLst>
              <a:ext uri="{FF2B5EF4-FFF2-40B4-BE49-F238E27FC236}">
                <a16:creationId xmlns:a16="http://schemas.microsoft.com/office/drawing/2014/main" id="{86E4AD7D-8731-4923-0BEE-3EC0892111FA}"/>
              </a:ext>
            </a:extLst>
          </p:cNvPr>
          <p:cNvSpPr txBox="1"/>
          <p:nvPr userDrawn="1"/>
        </p:nvSpPr>
        <p:spPr>
          <a:xfrm>
            <a:off x="209550" y="273992"/>
            <a:ext cx="11296650" cy="461665"/>
          </a:xfrm>
          <a:prstGeom prst="rect">
            <a:avLst/>
          </a:prstGeom>
          <a:noFill/>
          <a:effectLst/>
        </p:spPr>
        <p:txBody>
          <a:bodyPr wrap="square" rtlCol="0">
            <a:spAutoFit/>
          </a:bodyPr>
          <a:lstStyle/>
          <a:p>
            <a:pPr>
              <a:spcAft>
                <a:spcPts val="1200"/>
              </a:spcAft>
              <a:defRPr b="0" i="0"/>
            </a:pPr>
            <a:r>
              <a:rPr lang="1043" sz="2400" b="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GLOBALE VEILIGHEID STAND DOWN 2023</a:t>
            </a:r>
            <a:endParaRPr lang="1043" sz="1800">
              <a:solidFill>
                <a:schemeClr val="bg1"/>
              </a:solidFill>
              <a:latin typeface="Arial" panose="020B0604020202020204" pitchFamily="34" charset="0"/>
              <a:cs typeface="Arial" panose="020B0604020202020204" pitchFamily="34" charset="0"/>
            </a:endParaRPr>
          </a:p>
        </p:txBody>
      </p:sp>
      <p:sp>
        <p:nvSpPr>
          <p:cNvPr id="10" name="Slide Number Placeholder 8">
            <a:extLst>
              <a:ext uri="{FF2B5EF4-FFF2-40B4-BE49-F238E27FC236}">
                <a16:creationId xmlns:a16="http://schemas.microsoft.com/office/drawing/2014/main" id="{39C49FF0-3A34-1FC7-2F50-448C8A285020}"/>
              </a:ext>
            </a:extLst>
          </p:cNvPr>
          <p:cNvSpPr txBox="1"/>
          <p:nvPr userDrawn="1"/>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207A4B6-1E7B-AC44-B5A2-0FF75B16C423}" type="slidenum">
              <a:rPr lang="en-US" smtClean="0"/>
              <a:t>‹#›</a:t>
            </a:fld>
            <a:endParaRPr lang="en-US"/>
          </a:p>
        </p:txBody>
      </p:sp>
      <p:pic>
        <p:nvPicPr>
          <p:cNvPr id="11" name="Picture 10">
            <a:extLst>
              <a:ext uri="{FF2B5EF4-FFF2-40B4-BE49-F238E27FC236}">
                <a16:creationId xmlns:a16="http://schemas.microsoft.com/office/drawing/2014/main" id="{2BA1B9BD-3D09-FA59-2D3A-D20505794EB0}"/>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12" name="Straight Connector 11">
            <a:extLst>
              <a:ext uri="{FF2B5EF4-FFF2-40B4-BE49-F238E27FC236}">
                <a16:creationId xmlns:a16="http://schemas.microsoft.com/office/drawing/2014/main" id="{B7EC8150-A69E-7BD5-88DC-A2D8DF167B82}"/>
              </a:ext>
            </a:extLst>
          </p:cNvPr>
          <p:cNvCxnSpPr/>
          <p:nvPr userDrawn="1"/>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2FC4D6D-0EFD-E57A-00F0-528344AA3A9A}"/>
              </a:ext>
            </a:extLst>
          </p:cNvPr>
          <p:cNvSpPr txBox="1"/>
          <p:nvPr userDrawn="1"/>
        </p:nvSpPr>
        <p:spPr>
          <a:xfrm>
            <a:off x="796208" y="6297772"/>
            <a:ext cx="9176468" cy="400110"/>
          </a:xfrm>
          <a:prstGeom prst="rect">
            <a:avLst/>
          </a:prstGeom>
          <a:noFill/>
          <a:effectLst/>
        </p:spPr>
        <p:txBody>
          <a:bodyPr wrap="square" rtlCol="0">
            <a:spAutoFit/>
          </a:bodyPr>
          <a:lstStyle/>
          <a:p>
            <a:pPr algn="l">
              <a:defRPr b="0" i="0"/>
            </a:pPr>
            <a:r>
              <a:rPr lang="1043" sz="2000" i="1">
                <a:solidFill>
                  <a:schemeClr val="bg1"/>
                </a:solidFill>
                <a:latin typeface="Arial" panose="020B0604020202020204" pitchFamily="34" charset="0"/>
                <a:cs typeface="Arial" panose="020B0604020202020204" pitchFamily="34" charset="0"/>
              </a:rPr>
              <a:t>Sta op voor veiligheid</a:t>
            </a:r>
            <a:endParaRPr lang="en-US"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endParaRPr>
          </a:p>
        </p:txBody>
      </p:sp>
      <p:cxnSp>
        <p:nvCxnSpPr>
          <p:cNvPr id="14" name="Straight Connector 13">
            <a:extLst>
              <a:ext uri="{FF2B5EF4-FFF2-40B4-BE49-F238E27FC236}">
                <a16:creationId xmlns:a16="http://schemas.microsoft.com/office/drawing/2014/main" id="{25578306-AF4F-2A21-FA3E-09A6AE3BBDFD}"/>
              </a:ext>
            </a:extLst>
          </p:cNvPr>
          <p:cNvCxnSpPr/>
          <p:nvPr userDrawn="1"/>
        </p:nvCxnSpPr>
        <p:spPr>
          <a:xfrm>
            <a:off x="0" y="6245683"/>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894632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A4320-CD27-4419-BDC6-1BD0A7094E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7867644-56B0-4A09-A523-B71C17D382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F8D70D-F3BD-4763-90CF-2A5D3EC76EED}"/>
              </a:ext>
            </a:extLst>
          </p:cNvPr>
          <p:cNvSpPr>
            <a:spLocks noGrp="1"/>
          </p:cNvSpPr>
          <p:nvPr>
            <p:ph type="dt" sz="half" idx="10"/>
          </p:nvPr>
        </p:nvSpPr>
        <p:spPr/>
        <p:txBody>
          <a:bodyPr/>
          <a:lstStyle/>
          <a:p>
            <a:fld id="{9AA2D46E-9BC3-4CA1-A7E3-ABE9DF307ADA}" type="datetimeFigureOut">
              <a:rPr lang="en-US" smtClean="0"/>
              <a:t>5/23/2023</a:t>
            </a:fld>
            <a:endParaRPr lang="en-US"/>
          </a:p>
        </p:txBody>
      </p:sp>
      <p:sp>
        <p:nvSpPr>
          <p:cNvPr id="5" name="Footer Placeholder 4">
            <a:extLst>
              <a:ext uri="{FF2B5EF4-FFF2-40B4-BE49-F238E27FC236}">
                <a16:creationId xmlns:a16="http://schemas.microsoft.com/office/drawing/2014/main" id="{BF8F0732-A315-451B-99EF-E9ACD7AD4F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4FEC20-8E9D-4C43-8805-2CD2F38EA6A2}"/>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207393289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95550-A671-4BA6-B734-C992107512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5AB48B-78EF-4089-A619-908EB7DF46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83D66F-7023-41B1-AA88-2E0BC924A8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830277F-F7C4-4AC6-BAFD-B3771C16815A}"/>
              </a:ext>
            </a:extLst>
          </p:cNvPr>
          <p:cNvSpPr>
            <a:spLocks noGrp="1"/>
          </p:cNvSpPr>
          <p:nvPr>
            <p:ph type="dt" sz="half" idx="10"/>
          </p:nvPr>
        </p:nvSpPr>
        <p:spPr/>
        <p:txBody>
          <a:bodyPr/>
          <a:lstStyle/>
          <a:p>
            <a:fld id="{9AA2D46E-9BC3-4CA1-A7E3-ABE9DF307ADA}" type="datetimeFigureOut">
              <a:rPr lang="en-US" smtClean="0"/>
              <a:t>5/23/2023</a:t>
            </a:fld>
            <a:endParaRPr lang="en-US"/>
          </a:p>
        </p:txBody>
      </p:sp>
      <p:sp>
        <p:nvSpPr>
          <p:cNvPr id="6" name="Footer Placeholder 5">
            <a:extLst>
              <a:ext uri="{FF2B5EF4-FFF2-40B4-BE49-F238E27FC236}">
                <a16:creationId xmlns:a16="http://schemas.microsoft.com/office/drawing/2014/main" id="{58300F81-A2DE-43E5-979D-E71D950095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B59245-4057-4D56-BDFD-AB27245E0CA4}"/>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60785935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823A0-C64C-4CF4-A1A9-449EB33AF43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08C8AA-5FCC-4F7A-ABC8-2F414C1B65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5D29F5-9596-4B30-A5A7-970DE246C9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A60993-955F-44B9-9A55-BCF9475724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09B771-5B0D-460B-866E-D2D03105334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4554863-E544-45B6-8F9B-65ED4ED25EB2}"/>
              </a:ext>
            </a:extLst>
          </p:cNvPr>
          <p:cNvSpPr>
            <a:spLocks noGrp="1"/>
          </p:cNvSpPr>
          <p:nvPr>
            <p:ph type="dt" sz="half" idx="10"/>
          </p:nvPr>
        </p:nvSpPr>
        <p:spPr/>
        <p:txBody>
          <a:bodyPr/>
          <a:lstStyle/>
          <a:p>
            <a:fld id="{9AA2D46E-9BC3-4CA1-A7E3-ABE9DF307ADA}" type="datetimeFigureOut">
              <a:rPr lang="en-US" smtClean="0"/>
              <a:t>5/23/2023</a:t>
            </a:fld>
            <a:endParaRPr lang="en-US"/>
          </a:p>
        </p:txBody>
      </p:sp>
      <p:sp>
        <p:nvSpPr>
          <p:cNvPr id="8" name="Footer Placeholder 7">
            <a:extLst>
              <a:ext uri="{FF2B5EF4-FFF2-40B4-BE49-F238E27FC236}">
                <a16:creationId xmlns:a16="http://schemas.microsoft.com/office/drawing/2014/main" id="{2E6473FF-A334-498F-B32D-A6A995B68EC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DDAA33C-9522-4CB8-BB73-7756696521B2}"/>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143548818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A8992-87EA-4E3A-A54D-6FBE7E7D2C1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7C5629B-2E16-4C65-B44F-1CF63C62F85B}"/>
              </a:ext>
            </a:extLst>
          </p:cNvPr>
          <p:cNvSpPr>
            <a:spLocks noGrp="1"/>
          </p:cNvSpPr>
          <p:nvPr>
            <p:ph type="dt" sz="half" idx="10"/>
          </p:nvPr>
        </p:nvSpPr>
        <p:spPr/>
        <p:txBody>
          <a:bodyPr/>
          <a:lstStyle/>
          <a:p>
            <a:fld id="{9AA2D46E-9BC3-4CA1-A7E3-ABE9DF307ADA}" type="datetimeFigureOut">
              <a:rPr lang="en-US" smtClean="0"/>
              <a:t>5/23/2023</a:t>
            </a:fld>
            <a:endParaRPr lang="en-US"/>
          </a:p>
        </p:txBody>
      </p:sp>
      <p:sp>
        <p:nvSpPr>
          <p:cNvPr id="4" name="Footer Placeholder 3">
            <a:extLst>
              <a:ext uri="{FF2B5EF4-FFF2-40B4-BE49-F238E27FC236}">
                <a16:creationId xmlns:a16="http://schemas.microsoft.com/office/drawing/2014/main" id="{C53DE04B-BA00-4E80-94CA-99B7751048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9D4FB45-4CDF-419A-AFEC-254A4FE3F9A1}"/>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189847128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8BDA2E-1BB7-4003-8D36-4DA4A4198238}"/>
              </a:ext>
            </a:extLst>
          </p:cNvPr>
          <p:cNvSpPr>
            <a:spLocks noGrp="1"/>
          </p:cNvSpPr>
          <p:nvPr>
            <p:ph type="dt" sz="half" idx="10"/>
          </p:nvPr>
        </p:nvSpPr>
        <p:spPr/>
        <p:txBody>
          <a:bodyPr/>
          <a:lstStyle/>
          <a:p>
            <a:fld id="{9AA2D46E-9BC3-4CA1-A7E3-ABE9DF307ADA}" type="datetimeFigureOut">
              <a:rPr lang="en-US" smtClean="0"/>
              <a:t>5/23/2023</a:t>
            </a:fld>
            <a:endParaRPr lang="en-US"/>
          </a:p>
        </p:txBody>
      </p:sp>
      <p:sp>
        <p:nvSpPr>
          <p:cNvPr id="3" name="Footer Placeholder 2">
            <a:extLst>
              <a:ext uri="{FF2B5EF4-FFF2-40B4-BE49-F238E27FC236}">
                <a16:creationId xmlns:a16="http://schemas.microsoft.com/office/drawing/2014/main" id="{D3B20B5D-41C4-4D48-93C1-300FEAE121A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E776A52-7F68-4B29-B60C-CDA613981510}"/>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163705313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385CB-AA68-430F-B835-C12997DF57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F175E09-4DB3-43FE-AC91-0427D45900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1B12C9E-DBC0-4130-9C60-60501DFB39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CD87AE-13FB-423F-9BB6-B530ADD9FFF7}"/>
              </a:ext>
            </a:extLst>
          </p:cNvPr>
          <p:cNvSpPr>
            <a:spLocks noGrp="1"/>
          </p:cNvSpPr>
          <p:nvPr>
            <p:ph type="dt" sz="half" idx="10"/>
          </p:nvPr>
        </p:nvSpPr>
        <p:spPr/>
        <p:txBody>
          <a:bodyPr/>
          <a:lstStyle/>
          <a:p>
            <a:fld id="{9AA2D46E-9BC3-4CA1-A7E3-ABE9DF307ADA}" type="datetimeFigureOut">
              <a:rPr lang="en-US" smtClean="0"/>
              <a:t>5/23/2023</a:t>
            </a:fld>
            <a:endParaRPr lang="en-US"/>
          </a:p>
        </p:txBody>
      </p:sp>
      <p:sp>
        <p:nvSpPr>
          <p:cNvPr id="6" name="Footer Placeholder 5">
            <a:extLst>
              <a:ext uri="{FF2B5EF4-FFF2-40B4-BE49-F238E27FC236}">
                <a16:creationId xmlns:a16="http://schemas.microsoft.com/office/drawing/2014/main" id="{EA8C0D91-1985-4B02-B388-71DB63DE42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749C02-5057-4E84-ACED-A35F13E5D16F}"/>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353879056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F6AC1-AE50-4DA4-B2D2-862823B2AC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2A6394A-C1AF-4904-9B68-0ADE8C7743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798712-E46C-48B5-B904-D00A0B7816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3435A6-C64B-4971-A926-BAAF9E63B5EF}"/>
              </a:ext>
            </a:extLst>
          </p:cNvPr>
          <p:cNvSpPr>
            <a:spLocks noGrp="1"/>
          </p:cNvSpPr>
          <p:nvPr>
            <p:ph type="dt" sz="half" idx="10"/>
          </p:nvPr>
        </p:nvSpPr>
        <p:spPr/>
        <p:txBody>
          <a:bodyPr/>
          <a:lstStyle/>
          <a:p>
            <a:fld id="{9AA2D46E-9BC3-4CA1-A7E3-ABE9DF307ADA}" type="datetimeFigureOut">
              <a:rPr lang="en-US" smtClean="0"/>
              <a:t>5/23/2023</a:t>
            </a:fld>
            <a:endParaRPr lang="en-US"/>
          </a:p>
        </p:txBody>
      </p:sp>
      <p:sp>
        <p:nvSpPr>
          <p:cNvPr id="6" name="Footer Placeholder 5">
            <a:extLst>
              <a:ext uri="{FF2B5EF4-FFF2-40B4-BE49-F238E27FC236}">
                <a16:creationId xmlns:a16="http://schemas.microsoft.com/office/drawing/2014/main" id="{D5C09BF4-72B7-469F-859E-F7C18D1EBE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972DAE-359F-47FB-93A4-6B979BFB9AE8}"/>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98171220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9029DD-706A-4C08-B1A4-BCBE3AB05F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226AB80-EDA0-4E95-BB1D-2B8FE8EB8A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654730-B5B3-4A09-A036-C7B39B6F92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A2D46E-9BC3-4CA1-A7E3-ABE9DF307ADA}" type="datetimeFigureOut">
              <a:rPr lang="en-US" smtClean="0"/>
              <a:t>5/23/2023</a:t>
            </a:fld>
            <a:endParaRPr lang="en-US"/>
          </a:p>
        </p:txBody>
      </p:sp>
      <p:sp>
        <p:nvSpPr>
          <p:cNvPr id="5" name="Footer Placeholder 4">
            <a:extLst>
              <a:ext uri="{FF2B5EF4-FFF2-40B4-BE49-F238E27FC236}">
                <a16:creationId xmlns:a16="http://schemas.microsoft.com/office/drawing/2014/main" id="{E2D13EE9-DFB4-4A3B-B342-2990CB4A39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B447578-61AC-4060-B123-4F198CD063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364312-E3E4-4564-8ECF-CE2C86642AEE}" type="slidenum">
              <a:rPr lang="en-US" smtClean="0"/>
              <a:t>‹#›</a:t>
            </a:fld>
            <a:endParaRPr lang="en-US"/>
          </a:p>
        </p:txBody>
      </p:sp>
    </p:spTree>
    <p:extLst>
      <p:ext uri="{BB962C8B-B14F-4D97-AF65-F5344CB8AC3E}">
        <p14:creationId xmlns:p14="http://schemas.microsoft.com/office/powerpoint/2010/main" val="6208368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4.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0.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11.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3.sv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FF8C577-5A53-4A6F-A5E8-C35920F0111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30D20442-C116-44FE-9388-F7DBF73D91FE}"/>
              </a:ext>
            </a:extLst>
          </p:cNvPr>
          <p:cNvSpPr/>
          <p:nvPr/>
        </p:nvSpPr>
        <p:spPr>
          <a:xfrm>
            <a:off x="0" y="3579505"/>
            <a:ext cx="12192000" cy="2006320"/>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CA947BF-ABA2-4088-9D40-250C382CFAF0}"/>
              </a:ext>
            </a:extLst>
          </p:cNvPr>
          <p:cNvSpPr txBox="1"/>
          <p:nvPr/>
        </p:nvSpPr>
        <p:spPr>
          <a:xfrm>
            <a:off x="331370" y="3787142"/>
            <a:ext cx="11860630" cy="1446550"/>
          </a:xfrm>
          <a:prstGeom prst="rect">
            <a:avLst/>
          </a:prstGeom>
          <a:noFill/>
        </p:spPr>
        <p:txBody>
          <a:bodyPr wrap="square" rtlCol="0">
            <a:spAutoFit/>
          </a:bodyPr>
          <a:lstStyle/>
          <a:p>
            <a:pPr>
              <a:spcAft>
                <a:spcPts val="1200"/>
              </a:spcAft>
              <a:defRPr b="0" i="0"/>
            </a:pPr>
            <a:r>
              <a:rPr lang="1043" sz="4400" b="1">
                <a:solidFill>
                  <a:srgbClr val="84BD00"/>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GLOBALE VEILIGHEID STAND DOWN 2023</a:t>
            </a:r>
          </a:p>
          <a:p>
            <a:pPr algn="r">
              <a:defRPr b="0" i="0"/>
            </a:pPr>
            <a:r>
              <a:rPr lang="1043" sz="3400">
                <a:solidFill>
                  <a:srgbClr val="05223F"/>
                </a:solidFill>
                <a:latin typeface="Arial" panose="020B0604020202020204" pitchFamily="34" charset="0"/>
                <a:cs typeface="Arial" panose="020B0604020202020204" pitchFamily="34" charset="0"/>
              </a:rPr>
              <a:t>“Sta op voor veiligheid”</a:t>
            </a:r>
          </a:p>
        </p:txBody>
      </p:sp>
      <p:pic>
        <p:nvPicPr>
          <p:cNvPr id="10" name="Picture 9" descr="A picture containing text, clipart&#10;&#10;Description automatically generated">
            <a:extLst>
              <a:ext uri="{FF2B5EF4-FFF2-40B4-BE49-F238E27FC236}">
                <a16:creationId xmlns:a16="http://schemas.microsoft.com/office/drawing/2014/main" id="{A0130519-3D72-4AEE-8663-DC4B839E94B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036411" y="569936"/>
            <a:ext cx="3226652" cy="992817"/>
          </a:xfrm>
          <a:prstGeom prst="rect">
            <a:avLst/>
          </a:prstGeom>
        </p:spPr>
      </p:pic>
      <p:pic>
        <p:nvPicPr>
          <p:cNvPr id="5" name="Picture 4">
            <a:extLst>
              <a:ext uri="{FF2B5EF4-FFF2-40B4-BE49-F238E27FC236}">
                <a16:creationId xmlns:a16="http://schemas.microsoft.com/office/drawing/2014/main" id="{D20F29E0-8C64-4736-819F-74F72FF8E6D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1"/>
            <a:ext cx="5979695" cy="360129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984129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E654F83F-FFD8-8D46-F4C4-A61A4FF0128C}"/>
              </a:ext>
            </a:extLst>
          </p:cNvPr>
          <p:cNvSpPr txBox="1"/>
          <p:nvPr/>
        </p:nvSpPr>
        <p:spPr>
          <a:xfrm>
            <a:off x="405114" y="1019410"/>
            <a:ext cx="11404546" cy="1006846"/>
          </a:xfrm>
          <a:prstGeom prst="rect">
            <a:avLst/>
          </a:prstGeom>
          <a:noFill/>
        </p:spPr>
        <p:txBody>
          <a:bodyPr wrap="square">
            <a:spAutoFit/>
          </a:bodyPr>
          <a:lstStyle/>
          <a:p>
            <a:pPr algn="l">
              <a:defRPr b="0" i="0"/>
            </a:pPr>
            <a:r>
              <a:rPr lang="1043" sz="2400" b="1">
                <a:solidFill>
                  <a:srgbClr val="0033A0"/>
                </a:solidFill>
                <a:latin typeface="Arial" panose="020B0604020202020204" pitchFamily="34" charset="0"/>
                <a:cs typeface="Arial" panose="020B0604020202020204" pitchFamily="34" charset="0"/>
              </a:rPr>
              <a:t>DE DRIE BOUWSTENEN VAN ONZE VEILIGHEIDSCULTUUR</a:t>
            </a:r>
          </a:p>
          <a:p>
            <a:pPr algn="l"/>
            <a:endParaRPr lang="en-US">
              <a:latin typeface="Arial" panose="020B0604020202020204" pitchFamily="34" charset="0"/>
              <a:cs typeface="Arial" panose="020B0604020202020204" pitchFamily="34" charset="0"/>
            </a:endParaRPr>
          </a:p>
          <a:p>
            <a:pPr algn="l"/>
            <a:endParaRPr lang="en-US">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6A14ADD2-7885-811B-81A7-47EF04E54FD0}"/>
              </a:ext>
            </a:extLst>
          </p:cNvPr>
          <p:cNvGrpSpPr/>
          <p:nvPr/>
        </p:nvGrpSpPr>
        <p:grpSpPr>
          <a:xfrm>
            <a:off x="1463545" y="1520610"/>
            <a:ext cx="2943095" cy="4050320"/>
            <a:chOff x="1463546" y="1624520"/>
            <a:chExt cx="2563666" cy="3910518"/>
          </a:xfrm>
        </p:grpSpPr>
        <p:pic>
          <p:nvPicPr>
            <p:cNvPr id="23" name="Picture 22">
              <a:extLst>
                <a:ext uri="{FF2B5EF4-FFF2-40B4-BE49-F238E27FC236}">
                  <a16:creationId xmlns:a16="http://schemas.microsoft.com/office/drawing/2014/main" id="{61B3755E-C9F4-6A32-0773-F39447628B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3546" y="1624520"/>
              <a:ext cx="2563666" cy="3910518"/>
            </a:xfrm>
            <a:prstGeom prst="rect">
              <a:avLst/>
            </a:prstGeom>
          </p:spPr>
        </p:pic>
        <p:sp>
          <p:nvSpPr>
            <p:cNvPr id="2" name="TextBox 1">
              <a:extLst>
                <a:ext uri="{FF2B5EF4-FFF2-40B4-BE49-F238E27FC236}">
                  <a16:creationId xmlns:a16="http://schemas.microsoft.com/office/drawing/2014/main" id="{8A6BDCA1-4CB0-169B-46BA-28C3D08C7DA4}"/>
                </a:ext>
              </a:extLst>
            </p:cNvPr>
            <p:cNvSpPr txBox="1"/>
            <p:nvPr/>
          </p:nvSpPr>
          <p:spPr>
            <a:xfrm>
              <a:off x="1573431" y="1643533"/>
              <a:ext cx="2189136" cy="368217"/>
            </a:xfrm>
            <a:prstGeom prst="rect">
              <a:avLst/>
            </a:prstGeom>
            <a:noFill/>
          </p:spPr>
          <p:txBody>
            <a:bodyPr wrap="square" rtlCol="0">
              <a:spAutoFit/>
            </a:bodyPr>
            <a:lstStyle/>
            <a:p>
              <a:pPr algn="ctr">
                <a:defRPr b="0" i="0"/>
              </a:pPr>
              <a:r>
                <a:rPr lang="1043" sz="1900" b="1" spc="30">
                  <a:solidFill>
                    <a:schemeClr val="bg1"/>
                  </a:solidFill>
                  <a:latin typeface="Arial" panose="020B0604020202020204" pitchFamily="34" charset="0"/>
                  <a:cs typeface="Arial" panose="020B0604020202020204" pitchFamily="34" charset="0"/>
                </a:rPr>
                <a:t>INZET</a:t>
              </a:r>
            </a:p>
          </p:txBody>
        </p:sp>
        <p:sp>
          <p:nvSpPr>
            <p:cNvPr id="4" name="TextBox 3">
              <a:extLst>
                <a:ext uri="{FF2B5EF4-FFF2-40B4-BE49-F238E27FC236}">
                  <a16:creationId xmlns:a16="http://schemas.microsoft.com/office/drawing/2014/main" id="{00044FF5-B95C-2C59-9778-DEBD38A69F6D}"/>
                </a:ext>
              </a:extLst>
            </p:cNvPr>
            <p:cNvSpPr txBox="1"/>
            <p:nvPr/>
          </p:nvSpPr>
          <p:spPr>
            <a:xfrm>
              <a:off x="1625860" y="1949188"/>
              <a:ext cx="2105449" cy="706977"/>
            </a:xfrm>
            <a:prstGeom prst="rect">
              <a:avLst/>
            </a:prstGeom>
            <a:noFill/>
          </p:spPr>
          <p:txBody>
            <a:bodyPr wrap="square">
              <a:spAutoFit/>
            </a:bodyPr>
            <a:lstStyle/>
            <a:p>
              <a:pPr algn="ctr">
                <a:defRPr b="0" i="0"/>
              </a:pPr>
              <a:r>
                <a:rPr lang="1043" sz="1400" b="1">
                  <a:latin typeface="Arial" panose="020B0604020202020204" pitchFamily="34" charset="0"/>
                  <a:cs typeface="Arial" panose="020B0604020202020204" pitchFamily="34" charset="0"/>
                </a:rPr>
                <a:t>Veiligheidsbeleid</a:t>
              </a:r>
            </a:p>
            <a:p>
              <a:pPr algn="ctr">
                <a:defRPr b="0" i="0"/>
              </a:pPr>
              <a:r>
                <a:rPr lang="1043" sz="1400">
                  <a:latin typeface="Arial" panose="020B0604020202020204" pitchFamily="34" charset="0"/>
                  <a:cs typeface="Arial" panose="020B0604020202020204" pitchFamily="34" charset="0"/>
                </a:rPr>
                <a:t>schriftelijke verklaring van onze inzet voor veiligheid</a:t>
              </a:r>
            </a:p>
          </p:txBody>
        </p:sp>
      </p:grpSp>
      <p:grpSp>
        <p:nvGrpSpPr>
          <p:cNvPr id="10" name="Group 9">
            <a:extLst>
              <a:ext uri="{FF2B5EF4-FFF2-40B4-BE49-F238E27FC236}">
                <a16:creationId xmlns:a16="http://schemas.microsoft.com/office/drawing/2014/main" id="{0FBE7420-9302-7C87-49FD-8AC21467FA17}"/>
              </a:ext>
            </a:extLst>
          </p:cNvPr>
          <p:cNvGrpSpPr/>
          <p:nvPr/>
        </p:nvGrpSpPr>
        <p:grpSpPr>
          <a:xfrm>
            <a:off x="4827286" y="1550380"/>
            <a:ext cx="2932431" cy="4050320"/>
            <a:chOff x="4818812" y="1624520"/>
            <a:chExt cx="2554377" cy="3910518"/>
          </a:xfrm>
        </p:grpSpPr>
        <p:pic>
          <p:nvPicPr>
            <p:cNvPr id="21" name="Picture 20">
              <a:extLst>
                <a:ext uri="{FF2B5EF4-FFF2-40B4-BE49-F238E27FC236}">
                  <a16:creationId xmlns:a16="http://schemas.microsoft.com/office/drawing/2014/main" id="{E95A2A08-B540-4870-BC06-37FBE59AF3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8812" y="1624520"/>
              <a:ext cx="2554377" cy="3910518"/>
            </a:xfrm>
            <a:prstGeom prst="rect">
              <a:avLst/>
            </a:prstGeom>
          </p:spPr>
        </p:pic>
        <p:sp>
          <p:nvSpPr>
            <p:cNvPr id="5" name="TextBox 4">
              <a:extLst>
                <a:ext uri="{FF2B5EF4-FFF2-40B4-BE49-F238E27FC236}">
                  <a16:creationId xmlns:a16="http://schemas.microsoft.com/office/drawing/2014/main" id="{4EEBADD4-B21E-BE76-03DC-BD0FDE0636B2}"/>
                </a:ext>
              </a:extLst>
            </p:cNvPr>
            <p:cNvSpPr txBox="1"/>
            <p:nvPr/>
          </p:nvSpPr>
          <p:spPr>
            <a:xfrm>
              <a:off x="4928694" y="1643533"/>
              <a:ext cx="2189136" cy="368217"/>
            </a:xfrm>
            <a:prstGeom prst="rect">
              <a:avLst/>
            </a:prstGeom>
            <a:noFill/>
          </p:spPr>
          <p:txBody>
            <a:bodyPr wrap="square" rtlCol="0">
              <a:spAutoFit/>
            </a:bodyPr>
            <a:lstStyle/>
            <a:p>
              <a:pPr algn="ctr">
                <a:defRPr b="0" i="0"/>
              </a:pPr>
              <a:r>
                <a:rPr lang="1043" sz="1900" b="1" spc="30">
                  <a:solidFill>
                    <a:schemeClr val="bg1"/>
                  </a:solidFill>
                  <a:latin typeface="Arial" panose="020B0604020202020204" pitchFamily="34" charset="0"/>
                  <a:cs typeface="Arial" panose="020B0604020202020204" pitchFamily="34" charset="0"/>
                </a:rPr>
                <a:t>GEDRAG</a:t>
              </a:r>
            </a:p>
          </p:txBody>
        </p:sp>
        <p:sp>
          <p:nvSpPr>
            <p:cNvPr id="7" name="TextBox 6">
              <a:extLst>
                <a:ext uri="{FF2B5EF4-FFF2-40B4-BE49-F238E27FC236}">
                  <a16:creationId xmlns:a16="http://schemas.microsoft.com/office/drawing/2014/main" id="{3EF4BD03-3D26-0B51-59CB-7FC4284B2277}"/>
                </a:ext>
              </a:extLst>
            </p:cNvPr>
            <p:cNvSpPr txBox="1"/>
            <p:nvPr/>
          </p:nvSpPr>
          <p:spPr>
            <a:xfrm>
              <a:off x="4928637" y="1949188"/>
              <a:ext cx="2248215" cy="913178"/>
            </a:xfrm>
            <a:prstGeom prst="rect">
              <a:avLst/>
            </a:prstGeom>
            <a:noFill/>
          </p:spPr>
          <p:txBody>
            <a:bodyPr wrap="square">
              <a:spAutoFit/>
            </a:bodyPr>
            <a:lstStyle/>
            <a:p>
              <a:pPr algn="ctr">
                <a:defRPr b="0" i="0"/>
              </a:pPr>
              <a:r>
                <a:rPr lang="1043" sz="1400" b="1">
                  <a:latin typeface="Arial" panose="020B0604020202020204" pitchFamily="34" charset="0"/>
                  <a:cs typeface="Arial" panose="020B0604020202020204" pitchFamily="34" charset="0"/>
                </a:rPr>
                <a:t>Levensreddende regels</a:t>
              </a:r>
            </a:p>
            <a:p>
              <a:pPr algn="ctr">
                <a:defRPr b="0" i="0"/>
              </a:pPr>
              <a:r>
                <a:rPr lang="1043" sz="1400">
                  <a:latin typeface="Arial" panose="020B0604020202020204" pitchFamily="34" charset="0"/>
                  <a:cs typeface="Arial" panose="020B0604020202020204" pitchFamily="34" charset="0"/>
                </a:rPr>
                <a:t>leidende principes van hoe we ons inzet voor veiligheid in de praktijk brengen</a:t>
              </a:r>
            </a:p>
          </p:txBody>
        </p:sp>
      </p:grpSp>
      <p:grpSp>
        <p:nvGrpSpPr>
          <p:cNvPr id="9" name="Group 8">
            <a:extLst>
              <a:ext uri="{FF2B5EF4-FFF2-40B4-BE49-F238E27FC236}">
                <a16:creationId xmlns:a16="http://schemas.microsoft.com/office/drawing/2014/main" id="{21C57242-7424-3F6E-C0E4-8ABF9ED1AEF6}"/>
              </a:ext>
            </a:extLst>
          </p:cNvPr>
          <p:cNvGrpSpPr/>
          <p:nvPr/>
        </p:nvGrpSpPr>
        <p:grpSpPr>
          <a:xfrm>
            <a:off x="8068040" y="1520610"/>
            <a:ext cx="3051903" cy="4050320"/>
            <a:chOff x="8080508" y="1624520"/>
            <a:chExt cx="2658445" cy="3910518"/>
          </a:xfrm>
        </p:grpSpPr>
        <p:pic>
          <p:nvPicPr>
            <p:cNvPr id="25" name="Picture 24">
              <a:extLst>
                <a:ext uri="{FF2B5EF4-FFF2-40B4-BE49-F238E27FC236}">
                  <a16:creationId xmlns:a16="http://schemas.microsoft.com/office/drawing/2014/main" id="{1DE7CE9F-1C90-0645-44E4-DFBE7A803B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64788" y="1624520"/>
              <a:ext cx="2563666" cy="3910518"/>
            </a:xfrm>
            <a:prstGeom prst="rect">
              <a:avLst/>
            </a:prstGeom>
          </p:spPr>
        </p:pic>
        <p:sp>
          <p:nvSpPr>
            <p:cNvPr id="6" name="TextBox 5">
              <a:extLst>
                <a:ext uri="{FF2B5EF4-FFF2-40B4-BE49-F238E27FC236}">
                  <a16:creationId xmlns:a16="http://schemas.microsoft.com/office/drawing/2014/main" id="{D5C95B63-A856-B8F1-6CF8-5BBC6E6BE3EA}"/>
                </a:ext>
              </a:extLst>
            </p:cNvPr>
            <p:cNvSpPr txBox="1"/>
            <p:nvPr/>
          </p:nvSpPr>
          <p:spPr>
            <a:xfrm>
              <a:off x="8291885" y="1643533"/>
              <a:ext cx="2189136" cy="368217"/>
            </a:xfrm>
            <a:prstGeom prst="rect">
              <a:avLst/>
            </a:prstGeom>
            <a:noFill/>
          </p:spPr>
          <p:txBody>
            <a:bodyPr wrap="square" rtlCol="0">
              <a:spAutoFit/>
            </a:bodyPr>
            <a:lstStyle/>
            <a:p>
              <a:pPr algn="ctr">
                <a:defRPr b="0" i="0"/>
              </a:pPr>
              <a:r>
                <a:rPr lang="1043" sz="1900" b="1" spc="30">
                  <a:solidFill>
                    <a:schemeClr val="bg1"/>
                  </a:solidFill>
                  <a:latin typeface="Arial" panose="020B0604020202020204" pitchFamily="34" charset="0"/>
                  <a:cs typeface="Arial" panose="020B0604020202020204" pitchFamily="34" charset="0"/>
                </a:rPr>
                <a:t>OMGEVING</a:t>
              </a:r>
            </a:p>
          </p:txBody>
        </p:sp>
        <p:sp>
          <p:nvSpPr>
            <p:cNvPr id="8" name="TextBox 7">
              <a:extLst>
                <a:ext uri="{FF2B5EF4-FFF2-40B4-BE49-F238E27FC236}">
                  <a16:creationId xmlns:a16="http://schemas.microsoft.com/office/drawing/2014/main" id="{5B7F00A6-7B0F-B3BA-1631-49BDF167E626}"/>
                </a:ext>
              </a:extLst>
            </p:cNvPr>
            <p:cNvSpPr txBox="1"/>
            <p:nvPr/>
          </p:nvSpPr>
          <p:spPr>
            <a:xfrm>
              <a:off x="8080508" y="1949188"/>
              <a:ext cx="2658445" cy="713168"/>
            </a:xfrm>
            <a:prstGeom prst="rect">
              <a:avLst/>
            </a:prstGeom>
            <a:noFill/>
          </p:spPr>
          <p:txBody>
            <a:bodyPr wrap="square">
              <a:spAutoFit/>
            </a:bodyPr>
            <a:lstStyle/>
            <a:p>
              <a:pPr algn="ctr">
                <a:defRPr b="0" i="0"/>
              </a:pPr>
              <a:r>
                <a:rPr lang="1043" sz="1400" b="1">
                  <a:latin typeface="Arial" panose="020B0604020202020204" pitchFamily="34" charset="0"/>
                  <a:cs typeface="Arial" panose="020B0604020202020204" pitchFamily="34" charset="0"/>
                </a:rPr>
                <a:t>Organisatie van de werkplek (5S)</a:t>
              </a:r>
            </a:p>
            <a:p>
              <a:pPr algn="ctr">
                <a:defRPr b="0" i="0"/>
              </a:pPr>
              <a:r>
                <a:rPr lang="1043" sz="1400">
                  <a:latin typeface="Arial" panose="020B0604020202020204" pitchFamily="34" charset="0"/>
                  <a:cs typeface="Arial" panose="020B0604020202020204" pitchFamily="34" charset="0"/>
                </a:rPr>
                <a:t>een ruimte creëren waar werk veilig kan worden uitgevoerd</a:t>
              </a:r>
            </a:p>
          </p:txBody>
        </p:sp>
      </p:grpSp>
      <p:sp>
        <p:nvSpPr>
          <p:cNvPr id="31" name="TextBox 30">
            <a:extLst>
              <a:ext uri="{FF2B5EF4-FFF2-40B4-BE49-F238E27FC236}">
                <a16:creationId xmlns:a16="http://schemas.microsoft.com/office/drawing/2014/main" id="{ACD8E254-9A66-268E-E14A-653B7F7D4047}"/>
              </a:ext>
            </a:extLst>
          </p:cNvPr>
          <p:cNvSpPr txBox="1"/>
          <p:nvPr/>
        </p:nvSpPr>
        <p:spPr>
          <a:xfrm>
            <a:off x="668209" y="5297542"/>
            <a:ext cx="10855582" cy="823783"/>
          </a:xfrm>
          <a:prstGeom prst="rect">
            <a:avLst/>
          </a:prstGeom>
          <a:noFill/>
        </p:spPr>
        <p:txBody>
          <a:bodyPr wrap="square">
            <a:spAutoFit/>
          </a:bodyPr>
          <a:lstStyle/>
          <a:p>
            <a:pPr algn="ctr">
              <a:buClr>
                <a:srgbClr val="84BD00"/>
              </a:buClr>
              <a:buSzPct val="125000"/>
              <a:defRPr b="0" i="0"/>
            </a:pPr>
            <a:r>
              <a:rPr lang="1043" sz="2400" b="1">
                <a:solidFill>
                  <a:srgbClr val="0033A0"/>
                </a:solidFill>
                <a:latin typeface="Arial" panose="020B0604020202020204" pitchFamily="34" charset="0"/>
                <a:cs typeface="Arial" panose="020B0604020202020204" pitchFamily="34" charset="0"/>
              </a:rPr>
              <a:t>We hebben veiligheidsleiders nodig op </a:t>
            </a:r>
            <a:r>
              <a:rPr lang="1043" sz="2400" b="1">
                <a:solidFill>
                  <a:srgbClr val="84BD00"/>
                </a:solidFill>
                <a:latin typeface="Arial" panose="020B0604020202020204" pitchFamily="34" charset="0"/>
                <a:cs typeface="Arial" panose="020B0604020202020204" pitchFamily="34" charset="0"/>
              </a:rPr>
              <a:t>elk niveau </a:t>
            </a:r>
            <a:r>
              <a:rPr lang="1043" sz="2400" b="1">
                <a:solidFill>
                  <a:srgbClr val="0033A0"/>
                </a:solidFill>
                <a:latin typeface="Arial" panose="020B0604020202020204" pitchFamily="34" charset="0"/>
                <a:cs typeface="Arial" panose="020B0604020202020204" pitchFamily="34" charset="0"/>
              </a:rPr>
              <a:t>van de organisatie </a:t>
            </a:r>
            <a:br>
              <a:rPr lang="1043" sz="2400" b="1">
                <a:solidFill>
                  <a:srgbClr val="0033A0"/>
                </a:solidFill>
                <a:latin typeface="Arial" panose="020B0604020202020204" pitchFamily="34" charset="0"/>
                <a:cs typeface="Arial" panose="020B0604020202020204" pitchFamily="34" charset="0"/>
              </a:rPr>
            </a:br>
            <a:r>
              <a:rPr lang="1043" sz="2400" b="1">
                <a:solidFill>
                  <a:srgbClr val="0033A0"/>
                </a:solidFill>
                <a:latin typeface="Arial" panose="020B0604020202020204" pitchFamily="34" charset="0"/>
                <a:cs typeface="Arial" panose="020B0604020202020204" pitchFamily="34" charset="0"/>
              </a:rPr>
              <a:t>om </a:t>
            </a:r>
            <a:r>
              <a:rPr lang="1043" sz="2400" b="1">
                <a:solidFill>
                  <a:srgbClr val="84BD00"/>
                </a:solidFill>
                <a:latin typeface="Arial" panose="020B0604020202020204" pitchFamily="34" charset="0"/>
                <a:cs typeface="Arial" panose="020B0604020202020204" pitchFamily="34" charset="0"/>
              </a:rPr>
              <a:t>een veiligheidscultuur</a:t>
            </a:r>
            <a:r>
              <a:rPr lang="1043" sz="2400" b="1">
                <a:solidFill>
                  <a:srgbClr val="0033A0"/>
                </a:solidFill>
                <a:latin typeface="Arial" panose="020B0604020202020204" pitchFamily="34" charset="0"/>
                <a:cs typeface="Arial" panose="020B0604020202020204" pitchFamily="34" charset="0"/>
              </a:rPr>
              <a:t> te ontwikkelen </a:t>
            </a:r>
            <a:r>
              <a:rPr lang="1043" sz="2400" b="1">
                <a:solidFill>
                  <a:srgbClr val="84BD00"/>
                </a:solidFill>
                <a:latin typeface="Arial" panose="020B0604020202020204" pitchFamily="34" charset="0"/>
                <a:cs typeface="Arial" panose="020B0604020202020204" pitchFamily="34" charset="0"/>
              </a:rPr>
              <a:t>en</a:t>
            </a:r>
            <a:r>
              <a:rPr lang="1043" sz="2400" b="1">
                <a:solidFill>
                  <a:srgbClr val="0033A0"/>
                </a:solidFill>
                <a:latin typeface="Arial" panose="020B0604020202020204" pitchFamily="34" charset="0"/>
                <a:cs typeface="Arial" panose="020B0604020202020204" pitchFamily="34" charset="0"/>
              </a:rPr>
              <a:t> te ondersteunen.</a:t>
            </a:r>
          </a:p>
        </p:txBody>
      </p:sp>
    </p:spTree>
    <p:extLst>
      <p:ext uri="{BB962C8B-B14F-4D97-AF65-F5344CB8AC3E}">
        <p14:creationId xmlns:p14="http://schemas.microsoft.com/office/powerpoint/2010/main" val="274691403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07C2F1-C247-6520-EA6F-2E94F9662346}"/>
              </a:ext>
            </a:extLst>
          </p:cNvPr>
          <p:cNvSpPr txBox="1"/>
          <p:nvPr/>
        </p:nvSpPr>
        <p:spPr>
          <a:xfrm>
            <a:off x="424405" y="1048598"/>
            <a:ext cx="6436721" cy="3829065"/>
          </a:xfrm>
          <a:prstGeom prst="rect">
            <a:avLst/>
          </a:prstGeom>
          <a:noFill/>
        </p:spPr>
        <p:txBody>
          <a:bodyPr wrap="square">
            <a:spAutoFit/>
          </a:bodyPr>
          <a:lstStyle/>
          <a:p>
            <a:pPr algn="l">
              <a:defRPr b="0" i="0"/>
            </a:pPr>
            <a:r>
              <a:rPr lang="1043" sz="2400" b="1">
                <a:solidFill>
                  <a:srgbClr val="0033A0"/>
                </a:solidFill>
                <a:latin typeface="Arial" panose="020B0604020202020204" pitchFamily="34" charset="0"/>
                <a:cs typeface="Arial" panose="020B0604020202020204" pitchFamily="34" charset="0"/>
              </a:rPr>
              <a:t>ONS VEILIGHEIDSBELEID</a:t>
            </a:r>
          </a:p>
          <a:p>
            <a:pPr algn="l">
              <a:buClr>
                <a:srgbClr val="84BD00"/>
              </a:buClr>
              <a:buSzPct val="125000"/>
            </a:pPr>
            <a:endParaRPr lang="en-US">
              <a:latin typeface="Arial" panose="020B0604020202020204" pitchFamily="34" charset="0"/>
              <a:cs typeface="Arial" panose="020B0604020202020204" pitchFamily="34" charset="0"/>
            </a:endParaRPr>
          </a:p>
          <a:p>
            <a:pPr algn="l">
              <a:spcAft>
                <a:spcPts val="600"/>
              </a:spcAft>
              <a:buClr>
                <a:srgbClr val="84BD00"/>
              </a:buClr>
              <a:buSzPct val="125000"/>
              <a:defRPr b="0" i="0"/>
            </a:pPr>
            <a:r>
              <a:rPr lang="1043" b="1">
                <a:latin typeface="Arial" panose="020B0604020202020204" pitchFamily="34" charset="0"/>
                <a:cs typeface="Arial" panose="020B0604020202020204" pitchFamily="34" charset="0"/>
              </a:rPr>
              <a:t>Hoogtepunten van ons beleid:</a:t>
            </a:r>
          </a:p>
          <a:p>
            <a:pPr marL="285750" indent="-285750" algn="l">
              <a:buClr>
                <a:srgbClr val="84BD00"/>
              </a:buClr>
              <a:buSzPct val="125000"/>
              <a:buFont typeface="Wingdings" panose="05000000000000000000" pitchFamily="2" charset="2"/>
              <a:buChar char="ü"/>
              <a:defRPr b="0" i="0"/>
            </a:pPr>
            <a:r>
              <a:rPr lang="1043">
                <a:latin typeface="Arial" panose="020B0604020202020204" pitchFamily="34" charset="0"/>
                <a:cs typeface="Arial" panose="020B0604020202020204" pitchFamily="34" charset="0"/>
              </a:rPr>
              <a:t>Veiligheid is een kernwaarde, geen prioriteit. Wij zijn meedogenloos in onze strijd voor veiligheid.</a:t>
            </a:r>
          </a:p>
          <a:p>
            <a:pPr marL="285750" indent="-285750" algn="l">
              <a:buClr>
                <a:srgbClr val="84BD00"/>
              </a:buClr>
              <a:buSzPct val="125000"/>
              <a:buFont typeface="Wingdings" panose="05000000000000000000" pitchFamily="2" charset="2"/>
              <a:buChar char="ü"/>
              <a:defRPr b="0" i="0"/>
            </a:pPr>
            <a:r>
              <a:rPr lang="1043">
                <a:latin typeface="Arial" panose="020B0604020202020204" pitchFamily="34" charset="0"/>
                <a:cs typeface="Arial" panose="020B0604020202020204" pitchFamily="34" charset="0"/>
              </a:rPr>
              <a:t>Een integraal onderdeel van onze cultuur.</a:t>
            </a:r>
          </a:p>
          <a:p>
            <a:pPr marL="285750" indent="-285750" algn="l">
              <a:buClr>
                <a:srgbClr val="84BD00"/>
              </a:buClr>
              <a:buSzPct val="125000"/>
              <a:buFont typeface="Wingdings" panose="05000000000000000000" pitchFamily="2" charset="2"/>
              <a:buChar char="ü"/>
              <a:defRPr b="0" i="0"/>
            </a:pPr>
            <a:r>
              <a:rPr lang="1043">
                <a:latin typeface="Arial" panose="020B0604020202020204" pitchFamily="34" charset="0"/>
                <a:cs typeface="Arial" panose="020B0604020202020204" pitchFamily="34" charset="0"/>
              </a:rPr>
              <a:t>Omvat onze gemeenschap waarin we werken en onze contractanten.</a:t>
            </a:r>
          </a:p>
          <a:p>
            <a:pPr marL="285750" indent="-285750" algn="l">
              <a:buClr>
                <a:srgbClr val="84BD00"/>
              </a:buClr>
              <a:buSzPct val="125000"/>
              <a:buFont typeface="Wingdings" panose="05000000000000000000" pitchFamily="2" charset="2"/>
              <a:buChar char="ü"/>
              <a:defRPr b="0" i="0"/>
            </a:pPr>
            <a:r>
              <a:rPr lang="1043">
                <a:latin typeface="Arial" panose="020B0604020202020204" pitchFamily="34" charset="0"/>
                <a:cs typeface="Arial" panose="020B0604020202020204" pitchFamily="34" charset="0"/>
              </a:rPr>
              <a:t>Onze verantwoordelijkheid als Mauser werknemers samen met onze faciliteiten.</a:t>
            </a:r>
          </a:p>
          <a:p>
            <a:pPr marL="285750" indent="-285750" algn="l">
              <a:buClr>
                <a:srgbClr val="84BD00"/>
              </a:buClr>
              <a:buSzPct val="125000"/>
              <a:buFont typeface="Wingdings" panose="05000000000000000000" pitchFamily="2" charset="2"/>
              <a:buChar char="ü"/>
              <a:defRPr b="0" i="0"/>
            </a:pPr>
            <a:r>
              <a:rPr lang="1043">
                <a:latin typeface="Arial" panose="020B0604020202020204" pitchFamily="34" charset="0"/>
                <a:cs typeface="Arial" panose="020B0604020202020204" pitchFamily="34" charset="0"/>
              </a:rPr>
              <a:t>Aansprakelijkheid van leiderschap</a:t>
            </a:r>
          </a:p>
          <a:p>
            <a:pPr marL="285750" indent="-285750" algn="l">
              <a:buClr>
                <a:srgbClr val="84BD00"/>
              </a:buClr>
              <a:buSzPct val="125000"/>
              <a:buFont typeface="Wingdings" panose="05000000000000000000" pitchFamily="2" charset="2"/>
              <a:buChar char="ü"/>
              <a:defRPr b="0" i="0"/>
            </a:pPr>
            <a:r>
              <a:rPr lang="1043">
                <a:latin typeface="Arial" panose="020B0604020202020204" pitchFamily="34" charset="0"/>
                <a:cs typeface="Arial" panose="020B0604020202020204" pitchFamily="34" charset="0"/>
              </a:rPr>
              <a:t>Incidentprocessen, leren en onze veiligheid doen evolueren.</a:t>
            </a:r>
          </a:p>
        </p:txBody>
      </p:sp>
      <p:pic>
        <p:nvPicPr>
          <p:cNvPr id="2" name="Picture 1" descr="Text, letter&#10;&#10;Description automatically generated">
            <a:extLst>
              <a:ext uri="{FF2B5EF4-FFF2-40B4-BE49-F238E27FC236}">
                <a16:creationId xmlns:a16="http://schemas.microsoft.com/office/drawing/2014/main" id="{1CC5D518-F981-E9F9-DA4E-DB6FF2774B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4579" y="1226915"/>
            <a:ext cx="4257079" cy="4577959"/>
          </a:xfrm>
          <a:prstGeom prst="rect">
            <a:avLst/>
          </a:prstGeom>
        </p:spPr>
      </p:pic>
    </p:spTree>
    <p:extLst>
      <p:ext uri="{BB962C8B-B14F-4D97-AF65-F5344CB8AC3E}">
        <p14:creationId xmlns:p14="http://schemas.microsoft.com/office/powerpoint/2010/main" val="29050756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BAC1D03-7194-0721-AF15-6077EDE5388F}"/>
              </a:ext>
            </a:extLst>
          </p:cNvPr>
          <p:cNvSpPr txBox="1"/>
          <p:nvPr/>
        </p:nvSpPr>
        <p:spPr>
          <a:xfrm>
            <a:off x="424405" y="1048598"/>
            <a:ext cx="5485905" cy="3203600"/>
          </a:xfrm>
          <a:prstGeom prst="rect">
            <a:avLst/>
          </a:prstGeom>
          <a:noFill/>
        </p:spPr>
        <p:txBody>
          <a:bodyPr wrap="square">
            <a:spAutoFit/>
          </a:bodyPr>
          <a:lstStyle/>
          <a:p>
            <a:pPr algn="l">
              <a:defRPr b="0" i="0"/>
            </a:pPr>
            <a:r>
              <a:rPr lang="1043" sz="2400" b="1">
                <a:solidFill>
                  <a:srgbClr val="0033A0"/>
                </a:solidFill>
                <a:latin typeface="Arial" panose="020B0604020202020204" pitchFamily="34" charset="0"/>
                <a:cs typeface="Arial" panose="020B0604020202020204" pitchFamily="34" charset="0"/>
              </a:rPr>
              <a:t>LEVENSREDDENDE REGELS</a:t>
            </a:r>
          </a:p>
          <a:p>
            <a:pPr algn="l"/>
            <a:endParaRPr lang="en-US">
              <a:latin typeface="Arial" panose="020B0604020202020204" pitchFamily="34" charset="0"/>
              <a:cs typeface="Arial" panose="020B0604020202020204" pitchFamily="34" charset="0"/>
            </a:endParaRP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defRPr b="0" i="0"/>
            </a:pPr>
            <a:r>
              <a:rPr lang="1043">
                <a:latin typeface="Arial" panose="020B0604020202020204" pitchFamily="34" charset="0"/>
                <a:cs typeface="Arial" panose="020B0604020202020204" pitchFamily="34" charset="0"/>
              </a:rPr>
              <a:t>Levensreddende regels (LSR) zijn </a:t>
            </a:r>
            <a:r>
              <a:rPr lang="1043" b="1">
                <a:solidFill>
                  <a:srgbClr val="84BD00"/>
                </a:solidFill>
                <a:latin typeface="Arial" panose="020B0604020202020204" pitchFamily="34" charset="0"/>
                <a:cs typeface="Arial" panose="020B0604020202020204" pitchFamily="34" charset="0"/>
              </a:rPr>
              <a:t>belangrijke veiligheidsprincipes </a:t>
            </a:r>
            <a:r>
              <a:rPr lang="1043">
                <a:latin typeface="Arial" panose="020B0604020202020204" pitchFamily="34" charset="0"/>
                <a:cs typeface="Arial" panose="020B0604020202020204" pitchFamily="34" charset="0"/>
              </a:rPr>
              <a:t>die gevaren specifiek voor onze activiteiten aanpakken om ons te beschermen tegen ernstig letsel of overlijden.</a:t>
            </a:r>
          </a:p>
          <a:p>
            <a:pPr algn="l">
              <a:buClr>
                <a:srgbClr val="84BD00"/>
              </a:buClr>
              <a:buSzPct val="125000"/>
            </a:pPr>
            <a:endParaRPr lang="en-US">
              <a:latin typeface="Arial" panose="020B0604020202020204" pitchFamily="34" charset="0"/>
              <a:cs typeface="Arial" panose="020B0604020202020204" pitchFamily="34" charset="0"/>
            </a:endParaRPr>
          </a:p>
        </p:txBody>
      </p:sp>
      <p:pic>
        <p:nvPicPr>
          <p:cNvPr id="3" name="Picture 2" descr="Diagram, timeline&#10;&#10;Description automatically generated">
            <a:extLst>
              <a:ext uri="{FF2B5EF4-FFF2-40B4-BE49-F238E27FC236}">
                <a16:creationId xmlns:a16="http://schemas.microsoft.com/office/drawing/2014/main" id="{24D7C4FB-83CE-886E-F524-9A5D12935D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9169" y="1048598"/>
            <a:ext cx="3749442" cy="485221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278075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C6CF977-0EB9-F35D-2830-6414223C44DB}"/>
              </a:ext>
            </a:extLst>
          </p:cNvPr>
          <p:cNvSpPr txBox="1"/>
          <p:nvPr/>
        </p:nvSpPr>
        <p:spPr>
          <a:xfrm>
            <a:off x="368197" y="1248790"/>
            <a:ext cx="11276050" cy="2669667"/>
          </a:xfrm>
          <a:prstGeom prst="rect">
            <a:avLst/>
          </a:prstGeom>
          <a:noFill/>
        </p:spPr>
        <p:txBody>
          <a:bodyPr wrap="square">
            <a:spAutoFit/>
          </a:bodyPr>
          <a:lstStyle/>
          <a:p>
            <a:pPr algn="l">
              <a:spcAft>
                <a:spcPts val="600"/>
              </a:spcAft>
              <a:buClr>
                <a:srgbClr val="84BD00"/>
              </a:buClr>
              <a:buSzPct val="125000"/>
              <a:defRPr b="0" i="0"/>
            </a:pPr>
            <a:r>
              <a:rPr lang="1043" b="1">
                <a:latin typeface="Arial" panose="020B0604020202020204" pitchFamily="34" charset="0"/>
                <a:cs typeface="Arial" panose="020B0604020202020204" pitchFamily="34" charset="0"/>
              </a:rPr>
              <a:t>Actieve inzet voor de levensreddende regels:</a:t>
            </a:r>
          </a:p>
          <a:p>
            <a:pPr marL="285750" indent="-285750" algn="l">
              <a:spcAft>
                <a:spcPts val="600"/>
              </a:spcAft>
              <a:buClr>
                <a:srgbClr val="84BD00"/>
              </a:buClr>
              <a:buSzPct val="125000"/>
              <a:buFont typeface="Wingdings" panose="05000000000000000000" pitchFamily="2" charset="2"/>
              <a:buChar char="ü"/>
              <a:defRPr b="0" i="0"/>
            </a:pPr>
            <a:r>
              <a:rPr lang="1043" b="1">
                <a:solidFill>
                  <a:srgbClr val="84BD00"/>
                </a:solidFill>
                <a:latin typeface="Arial" panose="020B0604020202020204" pitchFamily="34" charset="0"/>
                <a:cs typeface="Arial" panose="020B0604020202020204" pitchFamily="34" charset="0"/>
              </a:rPr>
              <a:t>Kennis</a:t>
            </a:r>
            <a:r>
              <a:rPr lang="1043">
                <a:latin typeface="Arial" panose="020B0604020202020204" pitchFamily="34" charset="0"/>
                <a:cs typeface="Arial" panose="020B0604020202020204" pitchFamily="34" charset="0"/>
              </a:rPr>
              <a:t> - Het is uw verantwoordelijkheid om de levensreddende regels te begrijpen. Als iets niet duidelijk is, vraag het!</a:t>
            </a:r>
          </a:p>
          <a:p>
            <a:pPr marL="285750" indent="-285750" algn="l">
              <a:spcAft>
                <a:spcPts val="600"/>
              </a:spcAft>
              <a:buClr>
                <a:srgbClr val="84BD00"/>
              </a:buClr>
              <a:buSzPct val="125000"/>
              <a:buFont typeface="Wingdings" panose="05000000000000000000" pitchFamily="2" charset="2"/>
              <a:buChar char="ü"/>
              <a:defRPr b="0" i="0"/>
            </a:pPr>
            <a:r>
              <a:rPr lang="1043" b="1">
                <a:solidFill>
                  <a:srgbClr val="84BD00"/>
                </a:solidFill>
                <a:latin typeface="Arial" panose="020B0604020202020204" pitchFamily="34" charset="0"/>
                <a:cs typeface="Arial" panose="020B0604020202020204" pitchFamily="34" charset="0"/>
              </a:rPr>
              <a:t>Naleven</a:t>
            </a:r>
            <a:r>
              <a:rPr lang="1043">
                <a:latin typeface="Arial" panose="020B0604020202020204" pitchFamily="34" charset="0"/>
                <a:cs typeface="Arial" panose="020B0604020202020204" pitchFamily="34" charset="0"/>
              </a:rPr>
              <a:t> van de levensreddende regels – iedereen, ongeacht positie of functie, moet deze regels volgen.</a:t>
            </a:r>
          </a:p>
          <a:p>
            <a:pPr marL="285750" indent="-285750" algn="l">
              <a:spcAft>
                <a:spcPts val="600"/>
              </a:spcAft>
              <a:buClr>
                <a:srgbClr val="84BD00"/>
              </a:buClr>
              <a:buSzPct val="125000"/>
              <a:buFont typeface="Wingdings" panose="05000000000000000000" pitchFamily="2" charset="2"/>
              <a:buChar char="ü"/>
              <a:defRPr b="0" i="0"/>
            </a:pPr>
            <a:r>
              <a:rPr lang="1043" b="1">
                <a:solidFill>
                  <a:srgbClr val="84BD00"/>
                </a:solidFill>
                <a:latin typeface="Arial" panose="020B0604020202020204" pitchFamily="34" charset="0"/>
                <a:cs typeface="Arial" panose="020B0604020202020204" pitchFamily="34" charset="0"/>
              </a:rPr>
              <a:t>Risicobeoordeling </a:t>
            </a:r>
            <a:r>
              <a:rPr lang="1043">
                <a:latin typeface="Arial" panose="020B0604020202020204" pitchFamily="34" charset="0"/>
                <a:cs typeface="Arial" panose="020B0604020202020204" pitchFamily="34" charset="0"/>
              </a:rPr>
              <a:t>- Voordat u een taak uitvoert, toets de taak aan de levensreddende regels.</a:t>
            </a:r>
          </a:p>
          <a:p>
            <a:pPr marL="285750" indent="-285750" algn="l">
              <a:spcAft>
                <a:spcPts val="600"/>
              </a:spcAft>
              <a:buClr>
                <a:srgbClr val="84BD00"/>
              </a:buClr>
              <a:buSzPct val="125000"/>
              <a:buFont typeface="Wingdings" panose="05000000000000000000" pitchFamily="2" charset="2"/>
              <a:buChar char="ü"/>
              <a:defRPr b="0" i="0"/>
            </a:pPr>
            <a:r>
              <a:rPr lang="1043" b="1">
                <a:solidFill>
                  <a:srgbClr val="84BD00"/>
                </a:solidFill>
                <a:latin typeface="Arial" panose="020B0604020202020204" pitchFamily="34" charset="0"/>
                <a:cs typeface="Arial" panose="020B0604020202020204" pitchFamily="34" charset="0"/>
              </a:rPr>
              <a:t>Interventie</a:t>
            </a:r>
            <a:r>
              <a:rPr lang="1043">
                <a:latin typeface="Arial" panose="020B0604020202020204" pitchFamily="34" charset="0"/>
                <a:cs typeface="Arial" panose="020B0604020202020204" pitchFamily="34" charset="0"/>
              </a:rPr>
              <a:t> - Iedereen heeft het recht om te vragen dat een operatie of activiteit wordt stopgezet als zij denken dat een levensreddende regel niet wordt gevolgd en werknemers gevaar lopen.</a:t>
            </a:r>
          </a:p>
          <a:p>
            <a:pPr marL="285750" indent="-285750" algn="l">
              <a:spcAft>
                <a:spcPts val="600"/>
              </a:spcAft>
              <a:buClr>
                <a:srgbClr val="84BD00"/>
              </a:buClr>
              <a:buSzPct val="125000"/>
              <a:buFont typeface="Wingdings" panose="05000000000000000000" pitchFamily="2" charset="2"/>
              <a:buChar char="ü"/>
              <a:defRPr b="0" i="0"/>
            </a:pPr>
            <a:r>
              <a:rPr lang="1043" b="1">
                <a:solidFill>
                  <a:srgbClr val="84BD00"/>
                </a:solidFill>
                <a:latin typeface="Arial" panose="020B0604020202020204" pitchFamily="34" charset="0"/>
                <a:cs typeface="Arial" panose="020B0604020202020204" pitchFamily="34" charset="0"/>
              </a:rPr>
              <a:t>Actief samenwerken</a:t>
            </a:r>
            <a:r>
              <a:rPr lang="1043" b="0">
                <a:solidFill>
                  <a:srgbClr val="84BD00"/>
                </a:solidFill>
                <a:latin typeface="Arial" panose="020B0604020202020204" pitchFamily="34" charset="0"/>
                <a:cs typeface="Arial" panose="020B0604020202020204" pitchFamily="34" charset="0"/>
              </a:rPr>
              <a:t> </a:t>
            </a:r>
            <a:r>
              <a:rPr lang="1043">
                <a:latin typeface="Arial" panose="020B0604020202020204" pitchFamily="34" charset="0"/>
                <a:cs typeface="Arial" panose="020B0604020202020204" pitchFamily="34" charset="0"/>
              </a:rPr>
              <a:t>- Als u een collega ziet die gevaar loopt, zeg iets.</a:t>
            </a:r>
            <a:endParaRPr lang="en-US"/>
          </a:p>
        </p:txBody>
      </p:sp>
      <p:sp>
        <p:nvSpPr>
          <p:cNvPr id="23" name="Rectangle 22">
            <a:extLst>
              <a:ext uri="{FF2B5EF4-FFF2-40B4-BE49-F238E27FC236}">
                <a16:creationId xmlns:a16="http://schemas.microsoft.com/office/drawing/2014/main" id="{830B4356-7294-CDA9-3F34-80A67E83B50E}"/>
              </a:ext>
            </a:extLst>
          </p:cNvPr>
          <p:cNvSpPr/>
          <p:nvPr/>
        </p:nvSpPr>
        <p:spPr>
          <a:xfrm>
            <a:off x="796430" y="4359756"/>
            <a:ext cx="102666" cy="2646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4A4544E8-25DF-7D2F-D0C9-9E3F43C910CD}"/>
              </a:ext>
            </a:extLst>
          </p:cNvPr>
          <p:cNvPicPr>
            <a:picLocks noChangeAspect="1"/>
          </p:cNvPicPr>
          <p:nvPr/>
        </p:nvPicPr>
        <p:blipFill>
          <a:blip r:embed="rId3"/>
          <a:stretch>
            <a:fillRect/>
          </a:stretch>
        </p:blipFill>
        <p:spPr>
          <a:xfrm>
            <a:off x="593690" y="4361242"/>
            <a:ext cx="893168" cy="893168"/>
          </a:xfrm>
          <a:prstGeom prst="rect">
            <a:avLst/>
          </a:prstGeom>
        </p:spPr>
      </p:pic>
      <p:pic>
        <p:nvPicPr>
          <p:cNvPr id="25" name="Picture 24">
            <a:extLst>
              <a:ext uri="{FF2B5EF4-FFF2-40B4-BE49-F238E27FC236}">
                <a16:creationId xmlns:a16="http://schemas.microsoft.com/office/drawing/2014/main" id="{7993C558-2A02-46F0-7280-B245213FC0AA}"/>
              </a:ext>
            </a:extLst>
          </p:cNvPr>
          <p:cNvPicPr>
            <a:picLocks noChangeAspect="1"/>
          </p:cNvPicPr>
          <p:nvPr/>
        </p:nvPicPr>
        <p:blipFill>
          <a:blip r:embed="rId4"/>
          <a:stretch>
            <a:fillRect/>
          </a:stretch>
        </p:blipFill>
        <p:spPr>
          <a:xfrm>
            <a:off x="3479901" y="4362870"/>
            <a:ext cx="891540" cy="891540"/>
          </a:xfrm>
          <a:prstGeom prst="rect">
            <a:avLst/>
          </a:prstGeom>
        </p:spPr>
      </p:pic>
      <p:pic>
        <p:nvPicPr>
          <p:cNvPr id="26" name="Picture 25">
            <a:extLst>
              <a:ext uri="{FF2B5EF4-FFF2-40B4-BE49-F238E27FC236}">
                <a16:creationId xmlns:a16="http://schemas.microsoft.com/office/drawing/2014/main" id="{7ED4FCC2-EFDF-9AF4-1D70-A8165677576E}"/>
              </a:ext>
            </a:extLst>
          </p:cNvPr>
          <p:cNvPicPr>
            <a:picLocks noChangeAspect="1"/>
          </p:cNvPicPr>
          <p:nvPr/>
        </p:nvPicPr>
        <p:blipFill>
          <a:blip r:embed="rId5"/>
          <a:stretch>
            <a:fillRect/>
          </a:stretch>
        </p:blipFill>
        <p:spPr>
          <a:xfrm>
            <a:off x="6308313" y="4362870"/>
            <a:ext cx="891540" cy="891540"/>
          </a:xfrm>
          <a:prstGeom prst="rect">
            <a:avLst/>
          </a:prstGeom>
        </p:spPr>
      </p:pic>
      <p:pic>
        <p:nvPicPr>
          <p:cNvPr id="27" name="Picture 26">
            <a:extLst>
              <a:ext uri="{FF2B5EF4-FFF2-40B4-BE49-F238E27FC236}">
                <a16:creationId xmlns:a16="http://schemas.microsoft.com/office/drawing/2014/main" id="{E5F6E569-21F9-9DFE-081D-730C06ABF8F5}"/>
              </a:ext>
            </a:extLst>
          </p:cNvPr>
          <p:cNvPicPr>
            <a:picLocks noChangeAspect="1"/>
          </p:cNvPicPr>
          <p:nvPr/>
        </p:nvPicPr>
        <p:blipFill>
          <a:blip r:embed="rId6"/>
          <a:stretch>
            <a:fillRect/>
          </a:stretch>
        </p:blipFill>
        <p:spPr>
          <a:xfrm>
            <a:off x="9081097" y="4362870"/>
            <a:ext cx="891540" cy="891540"/>
          </a:xfrm>
          <a:prstGeom prst="rect">
            <a:avLst/>
          </a:prstGeom>
        </p:spPr>
      </p:pic>
      <p:pic>
        <p:nvPicPr>
          <p:cNvPr id="28" name="Picture 27">
            <a:extLst>
              <a:ext uri="{FF2B5EF4-FFF2-40B4-BE49-F238E27FC236}">
                <a16:creationId xmlns:a16="http://schemas.microsoft.com/office/drawing/2014/main" id="{C0D5AFB9-9950-3E70-52AB-CEF7A0237D71}"/>
              </a:ext>
            </a:extLst>
          </p:cNvPr>
          <p:cNvPicPr>
            <a:picLocks noChangeAspect="1"/>
          </p:cNvPicPr>
          <p:nvPr/>
        </p:nvPicPr>
        <p:blipFill>
          <a:blip r:embed="rId7"/>
          <a:stretch>
            <a:fillRect/>
          </a:stretch>
        </p:blipFill>
        <p:spPr>
          <a:xfrm>
            <a:off x="2070201" y="4762377"/>
            <a:ext cx="891540" cy="891540"/>
          </a:xfrm>
          <a:prstGeom prst="rect">
            <a:avLst/>
          </a:prstGeom>
        </p:spPr>
      </p:pic>
      <p:pic>
        <p:nvPicPr>
          <p:cNvPr id="29" name="Picture 28">
            <a:extLst>
              <a:ext uri="{FF2B5EF4-FFF2-40B4-BE49-F238E27FC236}">
                <a16:creationId xmlns:a16="http://schemas.microsoft.com/office/drawing/2014/main" id="{5919C713-893C-6AC6-51DC-708CC4F0652E}"/>
              </a:ext>
            </a:extLst>
          </p:cNvPr>
          <p:cNvPicPr>
            <a:picLocks noChangeAspect="1"/>
          </p:cNvPicPr>
          <p:nvPr/>
        </p:nvPicPr>
        <p:blipFill>
          <a:blip r:embed="rId8"/>
          <a:stretch>
            <a:fillRect/>
          </a:stretch>
        </p:blipFill>
        <p:spPr>
          <a:xfrm>
            <a:off x="4860685" y="4762377"/>
            <a:ext cx="891540" cy="891540"/>
          </a:xfrm>
          <a:prstGeom prst="rect">
            <a:avLst/>
          </a:prstGeom>
        </p:spPr>
      </p:pic>
      <p:pic>
        <p:nvPicPr>
          <p:cNvPr id="30" name="Picture 29">
            <a:extLst>
              <a:ext uri="{FF2B5EF4-FFF2-40B4-BE49-F238E27FC236}">
                <a16:creationId xmlns:a16="http://schemas.microsoft.com/office/drawing/2014/main" id="{0D45DCA7-A6EC-E78E-F811-C26D0B1A143F}"/>
              </a:ext>
            </a:extLst>
          </p:cNvPr>
          <p:cNvPicPr>
            <a:picLocks noChangeAspect="1"/>
          </p:cNvPicPr>
          <p:nvPr/>
        </p:nvPicPr>
        <p:blipFill>
          <a:blip r:embed="rId9"/>
          <a:stretch>
            <a:fillRect/>
          </a:stretch>
        </p:blipFill>
        <p:spPr>
          <a:xfrm>
            <a:off x="7651169" y="4762377"/>
            <a:ext cx="891540" cy="891540"/>
          </a:xfrm>
          <a:prstGeom prst="rect">
            <a:avLst/>
          </a:prstGeom>
        </p:spPr>
      </p:pic>
      <p:pic>
        <p:nvPicPr>
          <p:cNvPr id="31" name="Picture 30">
            <a:extLst>
              <a:ext uri="{FF2B5EF4-FFF2-40B4-BE49-F238E27FC236}">
                <a16:creationId xmlns:a16="http://schemas.microsoft.com/office/drawing/2014/main" id="{93601CDC-58DF-1009-E470-F4B9EE56D6C5}"/>
              </a:ext>
            </a:extLst>
          </p:cNvPr>
          <p:cNvPicPr>
            <a:picLocks noChangeAspect="1"/>
          </p:cNvPicPr>
          <p:nvPr/>
        </p:nvPicPr>
        <p:blipFill>
          <a:blip r:embed="rId10"/>
          <a:stretch>
            <a:fillRect/>
          </a:stretch>
        </p:blipFill>
        <p:spPr>
          <a:xfrm>
            <a:off x="10441652" y="4762377"/>
            <a:ext cx="891540" cy="891540"/>
          </a:xfrm>
          <a:prstGeom prst="rect">
            <a:avLst/>
          </a:prstGeom>
        </p:spPr>
      </p:pic>
      <p:sp>
        <p:nvSpPr>
          <p:cNvPr id="32" name="TextBox 31">
            <a:extLst>
              <a:ext uri="{FF2B5EF4-FFF2-40B4-BE49-F238E27FC236}">
                <a16:creationId xmlns:a16="http://schemas.microsoft.com/office/drawing/2014/main" id="{713E9475-CCCC-973D-1F68-CAD1592DE9DD}"/>
              </a:ext>
            </a:extLst>
          </p:cNvPr>
          <p:cNvSpPr txBox="1"/>
          <p:nvPr/>
        </p:nvSpPr>
        <p:spPr>
          <a:xfrm>
            <a:off x="2167599" y="5673703"/>
            <a:ext cx="696743" cy="236422"/>
          </a:xfrm>
          <a:prstGeom prst="rect">
            <a:avLst/>
          </a:prstGeom>
          <a:noFill/>
        </p:spPr>
        <p:txBody>
          <a:bodyPr wrap="square" rtlCol="0">
            <a:noAutofit/>
          </a:bodyPr>
          <a:lstStyle/>
          <a:p>
            <a:pPr algn="ctr" defTabSz="685800">
              <a:spcBef>
                <a:spcPts val="675"/>
              </a:spcBef>
              <a:buClr>
                <a:srgbClr val="0033A0"/>
              </a:buClr>
              <a:defRPr b="0" i="0"/>
            </a:pPr>
            <a:r>
              <a:rPr lang="1043" sz="1200" b="1">
                <a:solidFill>
                  <a:srgbClr val="0054A6"/>
                </a:solidFill>
                <a:latin typeface="Arial"/>
              </a:rPr>
              <a:t>Heetwerk  </a:t>
            </a:r>
          </a:p>
          <a:p>
            <a:pPr algn="ctr" defTabSz="685800">
              <a:buClr>
                <a:srgbClr val="0033A0"/>
              </a:buClr>
            </a:pPr>
            <a:endParaRPr lang="en-GB" sz="1200">
              <a:solidFill>
                <a:srgbClr val="0054A6"/>
              </a:solidFill>
              <a:latin typeface="Arial"/>
            </a:endParaRPr>
          </a:p>
          <a:p>
            <a:pPr algn="ctr" defTabSz="685800">
              <a:spcBef>
                <a:spcPts val="675"/>
              </a:spcBef>
              <a:buClr>
                <a:srgbClr val="0033A0"/>
              </a:buClr>
            </a:pPr>
            <a:endParaRPr lang="en-US" sz="1200" b="1">
              <a:solidFill>
                <a:srgbClr val="0054A6"/>
              </a:solidFill>
              <a:latin typeface="Arial"/>
            </a:endParaRPr>
          </a:p>
          <a:p>
            <a:pPr marL="214313" indent="-214313" algn="ctr" defTabSz="685800">
              <a:buClr>
                <a:srgbClr val="0033A0"/>
              </a:buClr>
              <a:buFont typeface="Arial" panose="020B0604020202020204" pitchFamily="34" charset="0"/>
              <a:buChar char="•"/>
            </a:pPr>
            <a:endParaRPr lang="en-GB" sz="1200">
              <a:solidFill>
                <a:srgbClr val="0054A6"/>
              </a:solidFill>
              <a:latin typeface="Arial"/>
            </a:endParaRPr>
          </a:p>
        </p:txBody>
      </p:sp>
      <p:sp>
        <p:nvSpPr>
          <p:cNvPr id="33" name="TextBox 32">
            <a:extLst>
              <a:ext uri="{FF2B5EF4-FFF2-40B4-BE49-F238E27FC236}">
                <a16:creationId xmlns:a16="http://schemas.microsoft.com/office/drawing/2014/main" id="{282376C9-8611-F371-5FDF-F08DC94AE4BC}"/>
              </a:ext>
            </a:extLst>
          </p:cNvPr>
          <p:cNvSpPr txBox="1"/>
          <p:nvPr/>
        </p:nvSpPr>
        <p:spPr>
          <a:xfrm>
            <a:off x="3287591" y="5225596"/>
            <a:ext cx="1276160" cy="219238"/>
          </a:xfrm>
          <a:prstGeom prst="rect">
            <a:avLst/>
          </a:prstGeom>
          <a:noFill/>
        </p:spPr>
        <p:txBody>
          <a:bodyPr wrap="square" rtlCol="0">
            <a:noAutofit/>
          </a:bodyPr>
          <a:lstStyle/>
          <a:p>
            <a:pPr algn="ctr" defTabSz="685800">
              <a:spcBef>
                <a:spcPts val="675"/>
              </a:spcBef>
              <a:buClr>
                <a:srgbClr val="0033A0"/>
              </a:buClr>
              <a:defRPr b="0" i="0"/>
            </a:pPr>
            <a:r>
              <a:rPr lang="1043" sz="1200" b="1">
                <a:solidFill>
                  <a:srgbClr val="0054A6"/>
                </a:solidFill>
                <a:latin typeface="Arial"/>
              </a:rPr>
              <a:t>Besloten ruimte </a:t>
            </a:r>
          </a:p>
          <a:p>
            <a:pPr algn="ctr" defTabSz="685800">
              <a:buClr>
                <a:srgbClr val="0033A0"/>
              </a:buClr>
            </a:pPr>
            <a:endParaRPr lang="en-GB" sz="1200">
              <a:solidFill>
                <a:srgbClr val="0054A6"/>
              </a:solidFill>
              <a:latin typeface="Arial"/>
            </a:endParaRPr>
          </a:p>
          <a:p>
            <a:pPr algn="ctr" defTabSz="685800">
              <a:buClr>
                <a:srgbClr val="0033A0"/>
              </a:buClr>
              <a:defRPr b="0" i="0"/>
            </a:pPr>
            <a:br>
              <a:rPr lang="1043" sz="1200">
                <a:solidFill>
                  <a:srgbClr val="0054A6"/>
                </a:solidFill>
                <a:latin typeface="Arial"/>
              </a:rPr>
            </a:br>
            <a:endParaRPr lang="en-US" sz="1200" b="1">
              <a:solidFill>
                <a:srgbClr val="0054A6"/>
              </a:solidFill>
              <a:latin typeface="Arial"/>
            </a:endParaRPr>
          </a:p>
          <a:p>
            <a:pPr marL="214313" indent="-214313" algn="ctr" defTabSz="685800">
              <a:buClr>
                <a:srgbClr val="0033A0"/>
              </a:buClr>
              <a:buFont typeface="Arial" panose="020B0604020202020204" pitchFamily="34" charset="0"/>
              <a:buChar char="•"/>
            </a:pPr>
            <a:endParaRPr lang="en-GB" sz="1200">
              <a:solidFill>
                <a:srgbClr val="0054A6"/>
              </a:solidFill>
              <a:latin typeface="Arial"/>
            </a:endParaRPr>
          </a:p>
        </p:txBody>
      </p:sp>
      <p:sp>
        <p:nvSpPr>
          <p:cNvPr id="34" name="TextBox 33">
            <a:extLst>
              <a:ext uri="{FF2B5EF4-FFF2-40B4-BE49-F238E27FC236}">
                <a16:creationId xmlns:a16="http://schemas.microsoft.com/office/drawing/2014/main" id="{1A683D8C-1124-9658-60A1-4DA53C804474}"/>
              </a:ext>
            </a:extLst>
          </p:cNvPr>
          <p:cNvSpPr txBox="1"/>
          <p:nvPr/>
        </p:nvSpPr>
        <p:spPr>
          <a:xfrm>
            <a:off x="6286373" y="5236514"/>
            <a:ext cx="935420" cy="197403"/>
          </a:xfrm>
          <a:prstGeom prst="rect">
            <a:avLst/>
          </a:prstGeom>
          <a:noFill/>
        </p:spPr>
        <p:txBody>
          <a:bodyPr wrap="square" rtlCol="0">
            <a:noAutofit/>
          </a:bodyPr>
          <a:lstStyle/>
          <a:p>
            <a:pPr algn="ctr" defTabSz="685800">
              <a:buClr>
                <a:srgbClr val="0033A0"/>
              </a:buClr>
              <a:defRPr b="0" i="0"/>
            </a:pPr>
            <a:r>
              <a:rPr lang="1043" sz="1200" b="1">
                <a:solidFill>
                  <a:srgbClr val="0054A6"/>
                </a:solidFill>
                <a:latin typeface="Arial"/>
              </a:rPr>
              <a:t>Veilig rijden</a:t>
            </a:r>
            <a:endParaRPr lang="en-GB" sz="1200">
              <a:solidFill>
                <a:srgbClr val="0054A6"/>
              </a:solidFill>
              <a:latin typeface="Arial"/>
            </a:endParaRPr>
          </a:p>
        </p:txBody>
      </p:sp>
      <p:sp>
        <p:nvSpPr>
          <p:cNvPr id="35" name="TextBox 34">
            <a:extLst>
              <a:ext uri="{FF2B5EF4-FFF2-40B4-BE49-F238E27FC236}">
                <a16:creationId xmlns:a16="http://schemas.microsoft.com/office/drawing/2014/main" id="{B146176B-0F8D-747D-B9B7-DC69AC602E5C}"/>
              </a:ext>
            </a:extLst>
          </p:cNvPr>
          <p:cNvSpPr txBox="1"/>
          <p:nvPr/>
        </p:nvSpPr>
        <p:spPr>
          <a:xfrm>
            <a:off x="8930545" y="5238562"/>
            <a:ext cx="1192644" cy="193307"/>
          </a:xfrm>
          <a:prstGeom prst="rect">
            <a:avLst/>
          </a:prstGeom>
          <a:noFill/>
        </p:spPr>
        <p:txBody>
          <a:bodyPr wrap="square" rtlCol="0">
            <a:noAutofit/>
          </a:bodyPr>
          <a:lstStyle/>
          <a:p>
            <a:pPr algn="ctr" defTabSz="685800">
              <a:spcBef>
                <a:spcPts val="675"/>
              </a:spcBef>
              <a:buClr>
                <a:srgbClr val="0033A0"/>
              </a:buClr>
              <a:defRPr b="0" i="0"/>
            </a:pPr>
            <a:r>
              <a:rPr lang="1043" sz="1200" b="1">
                <a:solidFill>
                  <a:srgbClr val="0054A6"/>
                </a:solidFill>
                <a:latin typeface="Arial"/>
              </a:rPr>
              <a:t>Energie isoleren</a:t>
            </a:r>
          </a:p>
          <a:p>
            <a:pPr algn="ctr" defTabSz="685800">
              <a:spcBef>
                <a:spcPts val="675"/>
              </a:spcBef>
              <a:buClr>
                <a:srgbClr val="0033A0"/>
              </a:buClr>
            </a:pPr>
            <a:endParaRPr lang="en-US" sz="1200" b="1">
              <a:solidFill>
                <a:srgbClr val="0054A6"/>
              </a:solidFill>
              <a:latin typeface="Arial"/>
            </a:endParaRPr>
          </a:p>
          <a:p>
            <a:pPr marL="214313" indent="-214313" algn="ctr" defTabSz="685800">
              <a:buClr>
                <a:srgbClr val="0033A0"/>
              </a:buClr>
              <a:buFont typeface="Arial" panose="020B0604020202020204" pitchFamily="34" charset="0"/>
              <a:buChar char="•"/>
            </a:pPr>
            <a:endParaRPr lang="en-GB" sz="1200">
              <a:solidFill>
                <a:srgbClr val="0054A6"/>
              </a:solidFill>
              <a:latin typeface="Arial"/>
            </a:endParaRPr>
          </a:p>
        </p:txBody>
      </p:sp>
      <p:sp>
        <p:nvSpPr>
          <p:cNvPr id="36" name="TextBox 35">
            <a:extLst>
              <a:ext uri="{FF2B5EF4-FFF2-40B4-BE49-F238E27FC236}">
                <a16:creationId xmlns:a16="http://schemas.microsoft.com/office/drawing/2014/main" id="{8C4A820A-9754-9379-6DC1-BACB17EE1024}"/>
              </a:ext>
            </a:extLst>
          </p:cNvPr>
          <p:cNvSpPr txBox="1"/>
          <p:nvPr/>
        </p:nvSpPr>
        <p:spPr>
          <a:xfrm>
            <a:off x="4877955" y="5673703"/>
            <a:ext cx="857000" cy="207374"/>
          </a:xfrm>
          <a:prstGeom prst="rect">
            <a:avLst/>
          </a:prstGeom>
          <a:noFill/>
        </p:spPr>
        <p:txBody>
          <a:bodyPr wrap="square" rtlCol="0">
            <a:noAutofit/>
          </a:bodyPr>
          <a:lstStyle/>
          <a:p>
            <a:pPr algn="ctr" defTabSz="685800">
              <a:spcBef>
                <a:spcPts val="675"/>
              </a:spcBef>
              <a:buClr>
                <a:srgbClr val="0033A0"/>
              </a:buClr>
              <a:defRPr b="0" i="0"/>
            </a:pPr>
            <a:r>
              <a:rPr lang="1043" sz="1200" b="1">
                <a:solidFill>
                  <a:srgbClr val="0054A6"/>
                </a:solidFill>
                <a:latin typeface="Arial"/>
              </a:rPr>
              <a:t>Vuurlijn</a:t>
            </a:r>
            <a:endParaRPr lang="en-GB" sz="1200">
              <a:solidFill>
                <a:srgbClr val="0054A6"/>
              </a:solidFill>
              <a:latin typeface="Arial"/>
            </a:endParaRPr>
          </a:p>
          <a:p>
            <a:pPr algn="ctr" defTabSz="685800">
              <a:buClr>
                <a:srgbClr val="0033A0"/>
              </a:buClr>
            </a:pPr>
            <a:endParaRPr lang="en-GB" sz="1200">
              <a:solidFill>
                <a:srgbClr val="0054A6"/>
              </a:solidFill>
              <a:latin typeface="Arial"/>
            </a:endParaRPr>
          </a:p>
          <a:p>
            <a:pPr algn="ctr" defTabSz="685800">
              <a:buClr>
                <a:srgbClr val="0033A0"/>
              </a:buClr>
              <a:defRPr b="0" i="0"/>
            </a:pPr>
            <a:br>
              <a:rPr lang="1043" sz="1200">
                <a:solidFill>
                  <a:srgbClr val="0054A6"/>
                </a:solidFill>
                <a:latin typeface="Arial"/>
              </a:rPr>
            </a:br>
            <a:endParaRPr lang="en-US" sz="1200" b="1">
              <a:solidFill>
                <a:srgbClr val="0054A6"/>
              </a:solidFill>
              <a:latin typeface="Arial"/>
            </a:endParaRPr>
          </a:p>
          <a:p>
            <a:pPr marL="214313" indent="-214313" algn="ctr" defTabSz="685800">
              <a:buClr>
                <a:srgbClr val="0033A0"/>
              </a:buClr>
              <a:buFont typeface="Arial" panose="020B0604020202020204" pitchFamily="34" charset="0"/>
              <a:buChar char="•"/>
            </a:pPr>
            <a:endParaRPr lang="en-GB" sz="1200">
              <a:solidFill>
                <a:srgbClr val="0054A6"/>
              </a:solidFill>
              <a:latin typeface="Arial"/>
            </a:endParaRPr>
          </a:p>
        </p:txBody>
      </p:sp>
      <p:sp>
        <p:nvSpPr>
          <p:cNvPr id="37" name="TextBox 36">
            <a:extLst>
              <a:ext uri="{FF2B5EF4-FFF2-40B4-BE49-F238E27FC236}">
                <a16:creationId xmlns:a16="http://schemas.microsoft.com/office/drawing/2014/main" id="{CF2F0A6E-3700-43BE-A875-B990E768AA43}"/>
              </a:ext>
            </a:extLst>
          </p:cNvPr>
          <p:cNvSpPr txBox="1"/>
          <p:nvPr/>
        </p:nvSpPr>
        <p:spPr>
          <a:xfrm>
            <a:off x="7395532" y="5673703"/>
            <a:ext cx="1402814" cy="237738"/>
          </a:xfrm>
          <a:prstGeom prst="rect">
            <a:avLst/>
          </a:prstGeom>
          <a:noFill/>
        </p:spPr>
        <p:txBody>
          <a:bodyPr wrap="square" rtlCol="0">
            <a:noAutofit/>
          </a:bodyPr>
          <a:lstStyle/>
          <a:p>
            <a:pPr algn="ctr" defTabSz="685800">
              <a:buClr>
                <a:srgbClr val="0033A0"/>
              </a:buClr>
              <a:defRPr b="0" i="0"/>
            </a:pPr>
            <a:r>
              <a:rPr lang="1043" sz="1200" b="1">
                <a:solidFill>
                  <a:srgbClr val="0054A6"/>
                </a:solidFill>
                <a:latin typeface="Arial"/>
              </a:rPr>
              <a:t>Gevaarlijke materialen </a:t>
            </a:r>
            <a:endParaRPr lang="en-GB" sz="1200">
              <a:solidFill>
                <a:srgbClr val="0054A6"/>
              </a:solidFill>
              <a:latin typeface="Arial"/>
            </a:endParaRPr>
          </a:p>
        </p:txBody>
      </p:sp>
      <p:sp>
        <p:nvSpPr>
          <p:cNvPr id="38" name="TextBox 37">
            <a:extLst>
              <a:ext uri="{FF2B5EF4-FFF2-40B4-BE49-F238E27FC236}">
                <a16:creationId xmlns:a16="http://schemas.microsoft.com/office/drawing/2014/main" id="{E0671D7B-F6C7-F58E-45D2-3AB725D681A2}"/>
              </a:ext>
            </a:extLst>
          </p:cNvPr>
          <p:cNvSpPr txBox="1"/>
          <p:nvPr/>
        </p:nvSpPr>
        <p:spPr>
          <a:xfrm>
            <a:off x="10350324" y="5673703"/>
            <a:ext cx="1074196" cy="246961"/>
          </a:xfrm>
          <a:prstGeom prst="rect">
            <a:avLst/>
          </a:prstGeom>
          <a:noFill/>
        </p:spPr>
        <p:txBody>
          <a:bodyPr wrap="square" rtlCol="0">
            <a:noAutofit/>
          </a:bodyPr>
          <a:lstStyle/>
          <a:p>
            <a:pPr algn="ctr" defTabSz="685800">
              <a:spcBef>
                <a:spcPts val="675"/>
              </a:spcBef>
              <a:buClr>
                <a:srgbClr val="0033A0"/>
              </a:buClr>
              <a:defRPr b="0" i="0"/>
            </a:pPr>
            <a:r>
              <a:rPr lang="1043" sz="1200" b="1">
                <a:solidFill>
                  <a:srgbClr val="0054A6"/>
                </a:solidFill>
                <a:latin typeface="Arial"/>
              </a:rPr>
              <a:t>Valbescherming</a:t>
            </a:r>
            <a:endParaRPr lang="en-GB" sz="1200">
              <a:solidFill>
                <a:srgbClr val="0054A6"/>
              </a:solidFill>
              <a:latin typeface="Arial"/>
            </a:endParaRPr>
          </a:p>
        </p:txBody>
      </p:sp>
      <p:sp>
        <p:nvSpPr>
          <p:cNvPr id="39" name="TextBox 38">
            <a:extLst>
              <a:ext uri="{FF2B5EF4-FFF2-40B4-BE49-F238E27FC236}">
                <a16:creationId xmlns:a16="http://schemas.microsoft.com/office/drawing/2014/main" id="{A33D923A-3146-3556-1D6C-4D48CD45CAFD}"/>
              </a:ext>
            </a:extLst>
          </p:cNvPr>
          <p:cNvSpPr txBox="1"/>
          <p:nvPr/>
        </p:nvSpPr>
        <p:spPr>
          <a:xfrm>
            <a:off x="499590" y="5231885"/>
            <a:ext cx="1081368" cy="206661"/>
          </a:xfrm>
          <a:prstGeom prst="rect">
            <a:avLst/>
          </a:prstGeom>
          <a:noFill/>
        </p:spPr>
        <p:txBody>
          <a:bodyPr wrap="square" rtlCol="0">
            <a:noAutofit/>
          </a:bodyPr>
          <a:lstStyle/>
          <a:p>
            <a:pPr algn="ctr" defTabSz="685800">
              <a:spcBef>
                <a:spcPts val="675"/>
              </a:spcBef>
              <a:buClr>
                <a:srgbClr val="0033A0"/>
              </a:buClr>
              <a:defRPr b="0" i="0"/>
            </a:pPr>
            <a:r>
              <a:rPr lang="1043" sz="1200" b="1">
                <a:solidFill>
                  <a:srgbClr val="0054A6"/>
                </a:solidFill>
                <a:latin typeface="Arial"/>
              </a:rPr>
              <a:t>Veiligheidscontroles</a:t>
            </a:r>
          </a:p>
          <a:p>
            <a:pPr algn="ctr" defTabSz="685800">
              <a:spcBef>
                <a:spcPts val="675"/>
              </a:spcBef>
              <a:buClr>
                <a:srgbClr val="0033A0"/>
              </a:buClr>
            </a:pPr>
            <a:endParaRPr lang="en-US" sz="1200" b="1">
              <a:solidFill>
                <a:srgbClr val="0054A6"/>
              </a:solidFill>
              <a:latin typeface="Arial"/>
            </a:endParaRPr>
          </a:p>
          <a:p>
            <a:pPr marL="214313" indent="-214313" algn="ctr" defTabSz="685800">
              <a:buClr>
                <a:srgbClr val="0033A0"/>
              </a:buClr>
              <a:buFont typeface="Arial" panose="020B0604020202020204" pitchFamily="34" charset="0"/>
              <a:buChar char="•"/>
            </a:pPr>
            <a:endParaRPr lang="en-GB" sz="1200">
              <a:solidFill>
                <a:srgbClr val="0054A6"/>
              </a:solidFill>
              <a:latin typeface="Arial"/>
            </a:endParaRPr>
          </a:p>
        </p:txBody>
      </p:sp>
    </p:spTree>
    <p:extLst>
      <p:ext uri="{BB962C8B-B14F-4D97-AF65-F5344CB8AC3E}">
        <p14:creationId xmlns:p14="http://schemas.microsoft.com/office/powerpoint/2010/main" val="238708800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AC12A048-4D6C-E8CA-53D3-6A5629B0508B}"/>
              </a:ext>
            </a:extLst>
          </p:cNvPr>
          <p:cNvSpPr txBox="1"/>
          <p:nvPr/>
        </p:nvSpPr>
        <p:spPr>
          <a:xfrm>
            <a:off x="1360158" y="3605704"/>
            <a:ext cx="4614514" cy="1433993"/>
          </a:xfrm>
          <a:prstGeom prst="rect">
            <a:avLst/>
          </a:prstGeom>
          <a:noFill/>
        </p:spPr>
        <p:txBody>
          <a:bodyPr wrap="square" rtlCol="0">
            <a:spAutoFit/>
          </a:bodyPr>
          <a:lstStyle/>
          <a:p>
            <a:pPr>
              <a:defRPr b="0" i="0"/>
            </a:pPr>
            <a:r>
              <a:rPr lang="1043" b="1">
                <a:solidFill>
                  <a:srgbClr val="84BD00"/>
                </a:solidFill>
                <a:latin typeface="Arial" panose="020B0604020202020204" pitchFamily="34" charset="0"/>
                <a:cs typeface="Arial" panose="020B0604020202020204" pitchFamily="34" charset="0"/>
              </a:rPr>
              <a:t>SET IN ORDER (rangschikken)</a:t>
            </a:r>
          </a:p>
          <a:p>
            <a:pPr>
              <a:defRPr b="0" i="0"/>
            </a:pPr>
            <a:r>
              <a:rPr lang="1043" sz="1400" b="1" i="0" u="none" strike="noStrike">
                <a:solidFill>
                  <a:srgbClr val="000000"/>
                </a:solidFill>
                <a:latin typeface="Arial" panose="020B0604020202020204" pitchFamily="34" charset="0"/>
                <a:cs typeface="Arial" panose="020B0604020202020204" pitchFamily="34" charset="0"/>
              </a:rPr>
              <a:t>Veiligheidsimplicaties:</a:t>
            </a:r>
          </a:p>
          <a:p>
            <a:pPr marL="171450" indent="-171450">
              <a:buClr>
                <a:srgbClr val="84BD00"/>
              </a:buClr>
              <a:buSzPct val="125000"/>
              <a:buFont typeface="Wingdings" panose="05000000000000000000" pitchFamily="2" charset="2"/>
              <a:buChar char="ü"/>
              <a:defRPr b="0" i="0"/>
            </a:pPr>
            <a:r>
              <a:rPr lang="1043" sz="1400" b="0" i="0" u="none" strike="noStrike">
                <a:solidFill>
                  <a:srgbClr val="000000"/>
                </a:solidFill>
                <a:latin typeface="Arial" panose="020B0604020202020204" pitchFamily="34" charset="0"/>
                <a:cs typeface="Arial" panose="020B0604020202020204" pitchFamily="34" charset="0"/>
              </a:rPr>
              <a:t>Minder waarschijnlijk dat een werknemer het verkeerde voorwerp zal pakken.</a:t>
            </a:r>
          </a:p>
          <a:p>
            <a:pPr marL="171450" indent="-171450">
              <a:buClr>
                <a:srgbClr val="84BD00"/>
              </a:buClr>
              <a:buSzPct val="125000"/>
              <a:buFont typeface="Wingdings" panose="05000000000000000000" pitchFamily="2" charset="2"/>
              <a:buChar char="ü"/>
              <a:defRPr b="0" i="0"/>
            </a:pPr>
            <a:r>
              <a:rPr lang="1043" sz="1400" b="0" i="0" u="none" strike="noStrike">
                <a:solidFill>
                  <a:srgbClr val="000000"/>
                </a:solidFill>
                <a:latin typeface="Arial" panose="020B0604020202020204" pitchFamily="34" charset="0"/>
                <a:cs typeface="Arial" panose="020B0604020202020204" pitchFamily="34" charset="0"/>
              </a:rPr>
              <a:t>Het gebruik van verkeerde voorwerpen kan ernstige veiligheidsrisico's veroorzaken.</a:t>
            </a:r>
          </a:p>
        </p:txBody>
      </p:sp>
      <p:sp>
        <p:nvSpPr>
          <p:cNvPr id="2" name="TextBox 1">
            <a:extLst>
              <a:ext uri="{FF2B5EF4-FFF2-40B4-BE49-F238E27FC236}">
                <a16:creationId xmlns:a16="http://schemas.microsoft.com/office/drawing/2014/main" id="{7102047C-D8E4-8762-1C3A-E7EF3F8E8F11}"/>
              </a:ext>
            </a:extLst>
          </p:cNvPr>
          <p:cNvSpPr txBox="1"/>
          <p:nvPr/>
        </p:nvSpPr>
        <p:spPr>
          <a:xfrm>
            <a:off x="424405" y="1048598"/>
            <a:ext cx="11357658" cy="1006846"/>
          </a:xfrm>
          <a:prstGeom prst="rect">
            <a:avLst/>
          </a:prstGeom>
          <a:noFill/>
        </p:spPr>
        <p:txBody>
          <a:bodyPr wrap="square">
            <a:spAutoFit/>
          </a:bodyPr>
          <a:lstStyle/>
          <a:p>
            <a:pPr algn="l">
              <a:defRPr b="0" i="0"/>
            </a:pPr>
            <a:r>
              <a:rPr lang="1043" sz="2400" b="1">
                <a:solidFill>
                  <a:srgbClr val="0033A0"/>
                </a:solidFill>
                <a:latin typeface="Arial" panose="020B0604020202020204" pitchFamily="34" charset="0"/>
                <a:cs typeface="Arial" panose="020B0604020202020204" pitchFamily="34" charset="0"/>
              </a:rPr>
              <a:t>ORGANISATIE VAN DE WERKPLEK– 5S</a:t>
            </a:r>
          </a:p>
          <a:p>
            <a:pPr algn="l">
              <a:buClr>
                <a:srgbClr val="84BD00"/>
              </a:buClr>
              <a:buSzPct val="125000"/>
              <a:defRPr b="0" i="0"/>
            </a:pPr>
            <a:r>
              <a:rPr lang="1043">
                <a:latin typeface="Arial" panose="020B0604020202020204" pitchFamily="34" charset="0"/>
                <a:cs typeface="Arial" panose="020B0604020202020204" pitchFamily="34" charset="0"/>
              </a:rPr>
              <a:t>Het 5S-systeem is een voortdurend verbeteringsproces om productiviteit te verbeteren en veiligheid op de werkvloer te verhogen.</a:t>
            </a:r>
          </a:p>
        </p:txBody>
      </p:sp>
      <p:pic>
        <p:nvPicPr>
          <p:cNvPr id="6" name="Graphic 5">
            <a:extLst>
              <a:ext uri="{FF2B5EF4-FFF2-40B4-BE49-F238E27FC236}">
                <a16:creationId xmlns:a16="http://schemas.microsoft.com/office/drawing/2014/main" id="{7758A237-977A-4C3E-6727-EF238C0BB05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6036" y="1978075"/>
            <a:ext cx="728183" cy="669716"/>
          </a:xfrm>
          <a:prstGeom prst="rect">
            <a:avLst/>
          </a:prstGeom>
        </p:spPr>
      </p:pic>
      <p:pic>
        <p:nvPicPr>
          <p:cNvPr id="8" name="Graphic 7">
            <a:extLst>
              <a:ext uri="{FF2B5EF4-FFF2-40B4-BE49-F238E27FC236}">
                <a16:creationId xmlns:a16="http://schemas.microsoft.com/office/drawing/2014/main" id="{A21F97F6-C526-730B-A512-68E877E4291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1551" y="3707777"/>
            <a:ext cx="654798" cy="668440"/>
          </a:xfrm>
          <a:prstGeom prst="rect">
            <a:avLst/>
          </a:prstGeom>
        </p:spPr>
      </p:pic>
      <p:pic>
        <p:nvPicPr>
          <p:cNvPr id="10" name="Graphic 9">
            <a:extLst>
              <a:ext uri="{FF2B5EF4-FFF2-40B4-BE49-F238E27FC236}">
                <a16:creationId xmlns:a16="http://schemas.microsoft.com/office/drawing/2014/main" id="{6524E9F2-5456-0605-6458-D7906E3BC42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1551" y="4920886"/>
            <a:ext cx="659283" cy="668440"/>
          </a:xfrm>
          <a:prstGeom prst="rect">
            <a:avLst/>
          </a:prstGeom>
        </p:spPr>
      </p:pic>
      <p:pic>
        <p:nvPicPr>
          <p:cNvPr id="12" name="Graphic 11">
            <a:extLst>
              <a:ext uri="{FF2B5EF4-FFF2-40B4-BE49-F238E27FC236}">
                <a16:creationId xmlns:a16="http://schemas.microsoft.com/office/drawing/2014/main" id="{60C6215D-FEA5-724C-C887-095820C9BBE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554147" y="2380004"/>
            <a:ext cx="537740" cy="668440"/>
          </a:xfrm>
          <a:prstGeom prst="rect">
            <a:avLst/>
          </a:prstGeom>
        </p:spPr>
      </p:pic>
      <p:pic>
        <p:nvPicPr>
          <p:cNvPr id="14" name="Graphic 13">
            <a:extLst>
              <a:ext uri="{FF2B5EF4-FFF2-40B4-BE49-F238E27FC236}">
                <a16:creationId xmlns:a16="http://schemas.microsoft.com/office/drawing/2014/main" id="{6C9A937A-B358-6B4D-97CE-43D0AAA57E0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437996" y="4290382"/>
            <a:ext cx="770043" cy="668440"/>
          </a:xfrm>
          <a:prstGeom prst="rect">
            <a:avLst/>
          </a:prstGeom>
        </p:spPr>
      </p:pic>
      <p:sp>
        <p:nvSpPr>
          <p:cNvPr id="15" name="TextBox 14">
            <a:extLst>
              <a:ext uri="{FF2B5EF4-FFF2-40B4-BE49-F238E27FC236}">
                <a16:creationId xmlns:a16="http://schemas.microsoft.com/office/drawing/2014/main" id="{4CB3F1AC-90CB-FBBB-57ED-37504647410C}"/>
              </a:ext>
            </a:extLst>
          </p:cNvPr>
          <p:cNvSpPr txBox="1"/>
          <p:nvPr/>
        </p:nvSpPr>
        <p:spPr>
          <a:xfrm>
            <a:off x="1360158" y="1978075"/>
            <a:ext cx="4614514" cy="1647566"/>
          </a:xfrm>
          <a:prstGeom prst="rect">
            <a:avLst/>
          </a:prstGeom>
          <a:noFill/>
        </p:spPr>
        <p:txBody>
          <a:bodyPr wrap="square" rtlCol="0">
            <a:spAutoFit/>
          </a:bodyPr>
          <a:lstStyle/>
          <a:p>
            <a:pPr>
              <a:defRPr b="0" i="0"/>
            </a:pPr>
            <a:r>
              <a:rPr lang="1043" b="1">
                <a:solidFill>
                  <a:srgbClr val="84BD00"/>
                </a:solidFill>
                <a:latin typeface="Arial" panose="020B0604020202020204" pitchFamily="34" charset="0"/>
                <a:cs typeface="Arial" panose="020B0604020202020204" pitchFamily="34" charset="0"/>
              </a:rPr>
              <a:t>SORT (sorten)</a:t>
            </a:r>
          </a:p>
          <a:p>
            <a:pPr>
              <a:defRPr b="0" i="0"/>
            </a:pPr>
            <a:r>
              <a:rPr lang="1043" sz="1400" b="1" i="0" u="none" strike="noStrike">
                <a:solidFill>
                  <a:srgbClr val="000000"/>
                </a:solidFill>
                <a:latin typeface="Arial" panose="020B0604020202020204" pitchFamily="34" charset="0"/>
                <a:cs typeface="Arial" panose="020B0604020202020204" pitchFamily="34" charset="0"/>
              </a:rPr>
              <a:t>Veiligheidsimplicaties:</a:t>
            </a:r>
          </a:p>
          <a:p>
            <a:pPr marL="171450" indent="-171450">
              <a:buClr>
                <a:srgbClr val="84BD00"/>
              </a:buClr>
              <a:buSzPct val="125000"/>
              <a:buFont typeface="Wingdings" panose="05000000000000000000" pitchFamily="2" charset="2"/>
              <a:buChar char="ü"/>
              <a:defRPr b="0" i="0"/>
            </a:pPr>
            <a:r>
              <a:rPr lang="1043" sz="1400" b="0" i="0" u="none" strike="noStrike">
                <a:solidFill>
                  <a:srgbClr val="000000"/>
                </a:solidFill>
                <a:latin typeface="Arial" panose="020B0604020202020204" pitchFamily="34" charset="0"/>
                <a:cs typeface="Arial" panose="020B0604020202020204" pitchFamily="34" charset="0"/>
              </a:rPr>
              <a:t>Obstakels elimineren</a:t>
            </a:r>
          </a:p>
          <a:p>
            <a:pPr marL="171450" indent="-171450">
              <a:buClr>
                <a:srgbClr val="84BD00"/>
              </a:buClr>
              <a:buSzPct val="125000"/>
              <a:buFont typeface="Wingdings" panose="05000000000000000000" pitchFamily="2" charset="2"/>
              <a:buChar char="ü"/>
              <a:defRPr b="0" i="0"/>
            </a:pPr>
            <a:r>
              <a:rPr lang="1043" sz="1400" b="0" i="0" u="none" strike="noStrike">
                <a:solidFill>
                  <a:srgbClr val="000000"/>
                </a:solidFill>
                <a:latin typeface="Arial" panose="020B0604020202020204" pitchFamily="34" charset="0"/>
                <a:cs typeface="Arial" panose="020B0604020202020204" pitchFamily="34" charset="0"/>
              </a:rPr>
              <a:t>Minder voorwerpen om tegenop te lopen, over te struikelen, vuur te vatten, of andere schade te veroorzaken. Een opgeruimde werkplek is een veiligere werkplek</a:t>
            </a:r>
            <a:r>
              <a:rPr lang="1043" sz="1200" b="0" i="0" u="none" strike="noStrike">
                <a:solidFill>
                  <a:srgbClr val="000000"/>
                </a:solidFill>
                <a:latin typeface="Arial" panose="020B0604020202020204" pitchFamily="34" charset="0"/>
                <a:cs typeface="Arial" panose="020B0604020202020204" pitchFamily="34" charset="0"/>
              </a:rPr>
              <a:t>.</a:t>
            </a:r>
          </a:p>
        </p:txBody>
      </p:sp>
      <p:sp>
        <p:nvSpPr>
          <p:cNvPr id="18" name="TextBox 17">
            <a:extLst>
              <a:ext uri="{FF2B5EF4-FFF2-40B4-BE49-F238E27FC236}">
                <a16:creationId xmlns:a16="http://schemas.microsoft.com/office/drawing/2014/main" id="{C818F5E7-3D1D-0A06-D068-2B14CF2C80E0}"/>
              </a:ext>
            </a:extLst>
          </p:cNvPr>
          <p:cNvSpPr txBox="1"/>
          <p:nvPr/>
        </p:nvSpPr>
        <p:spPr>
          <a:xfrm>
            <a:off x="1360158" y="5007151"/>
            <a:ext cx="4614514" cy="1220419"/>
          </a:xfrm>
          <a:prstGeom prst="rect">
            <a:avLst/>
          </a:prstGeom>
          <a:noFill/>
        </p:spPr>
        <p:txBody>
          <a:bodyPr wrap="square" rtlCol="0">
            <a:spAutoFit/>
          </a:bodyPr>
          <a:lstStyle/>
          <a:p>
            <a:pPr>
              <a:defRPr b="0" i="0"/>
            </a:pPr>
            <a:r>
              <a:rPr lang="1043" b="1">
                <a:solidFill>
                  <a:srgbClr val="84BD00"/>
                </a:solidFill>
                <a:latin typeface="Arial" panose="020B0604020202020204" pitchFamily="34" charset="0"/>
                <a:cs typeface="Arial" panose="020B0604020202020204" pitchFamily="34" charset="0"/>
              </a:rPr>
              <a:t>SHINE (glanzen)</a:t>
            </a:r>
          </a:p>
          <a:p>
            <a:pPr>
              <a:defRPr b="0" i="0"/>
            </a:pPr>
            <a:r>
              <a:rPr lang="1043" sz="1400" b="1" i="0" u="none" strike="noStrike">
                <a:solidFill>
                  <a:srgbClr val="000000"/>
                </a:solidFill>
                <a:latin typeface="Arial" panose="020B0604020202020204" pitchFamily="34" charset="0"/>
                <a:cs typeface="Arial" panose="020B0604020202020204" pitchFamily="34" charset="0"/>
              </a:rPr>
              <a:t>Veiligheidsimplicaties:</a:t>
            </a:r>
          </a:p>
          <a:p>
            <a:pPr marL="171450" indent="-171450">
              <a:buClr>
                <a:srgbClr val="84BD00"/>
              </a:buClr>
              <a:buSzPct val="125000"/>
              <a:buFont typeface="Wingdings" panose="05000000000000000000" pitchFamily="2" charset="2"/>
              <a:buChar char="ü"/>
              <a:defRPr b="0" i="0"/>
            </a:pPr>
            <a:r>
              <a:rPr lang="1043" sz="1400" b="0" i="0" u="none" strike="noStrike">
                <a:solidFill>
                  <a:srgbClr val="000000"/>
                </a:solidFill>
                <a:latin typeface="Arial" panose="020B0604020202020204" pitchFamily="34" charset="0"/>
                <a:cs typeface="Arial" panose="020B0604020202020204" pitchFamily="34" charset="0"/>
              </a:rPr>
              <a:t>Stof en olie verwijderen, neemt brandgevaar weg.</a:t>
            </a:r>
          </a:p>
          <a:p>
            <a:pPr marL="171450" indent="-171450">
              <a:buClr>
                <a:srgbClr val="84BD00"/>
              </a:buClr>
              <a:buSzPct val="125000"/>
              <a:buFont typeface="Wingdings" panose="05000000000000000000" pitchFamily="2" charset="2"/>
              <a:buChar char="ü"/>
              <a:defRPr b="0" i="0"/>
            </a:pPr>
            <a:r>
              <a:rPr lang="1043" sz="1400" b="0" i="0" u="none" strike="noStrike">
                <a:solidFill>
                  <a:srgbClr val="000000"/>
                </a:solidFill>
                <a:latin typeface="Arial" panose="020B0604020202020204" pitchFamily="34" charset="0"/>
                <a:cs typeface="Arial" panose="020B0604020202020204" pitchFamily="34" charset="0"/>
              </a:rPr>
              <a:t>Vlekken opruimen vermindert het risico op uitglijden en vallen.</a:t>
            </a:r>
          </a:p>
        </p:txBody>
      </p:sp>
      <p:sp>
        <p:nvSpPr>
          <p:cNvPr id="19" name="TextBox 18">
            <a:extLst>
              <a:ext uri="{FF2B5EF4-FFF2-40B4-BE49-F238E27FC236}">
                <a16:creationId xmlns:a16="http://schemas.microsoft.com/office/drawing/2014/main" id="{B58C1542-8674-8504-AF63-5755CA28C0E3}"/>
              </a:ext>
            </a:extLst>
          </p:cNvPr>
          <p:cNvSpPr txBox="1"/>
          <p:nvPr/>
        </p:nvSpPr>
        <p:spPr>
          <a:xfrm>
            <a:off x="7154081" y="2380004"/>
            <a:ext cx="4802130" cy="1877437"/>
          </a:xfrm>
          <a:prstGeom prst="rect">
            <a:avLst/>
          </a:prstGeom>
          <a:noFill/>
        </p:spPr>
        <p:txBody>
          <a:bodyPr wrap="square" rtlCol="0">
            <a:spAutoFit/>
          </a:bodyPr>
          <a:lstStyle/>
          <a:p>
            <a:pPr>
              <a:defRPr b="0" i="0"/>
            </a:pPr>
            <a:r>
              <a:rPr lang="1043" b="1">
                <a:solidFill>
                  <a:srgbClr val="84BD00"/>
                </a:solidFill>
                <a:latin typeface="Arial" panose="020B0604020202020204" pitchFamily="34" charset="0"/>
                <a:cs typeface="Arial" panose="020B0604020202020204" pitchFamily="34" charset="0"/>
              </a:rPr>
              <a:t>STANDARDIZE (standaardiseren)</a:t>
            </a:r>
          </a:p>
          <a:p>
            <a:pPr>
              <a:defRPr b="0" i="0"/>
            </a:pPr>
            <a:r>
              <a:rPr lang="1043" sz="1400" b="1" i="0" u="none" strike="noStrike">
                <a:solidFill>
                  <a:srgbClr val="000000"/>
                </a:solidFill>
                <a:latin typeface="Arial" panose="020B0604020202020204" pitchFamily="34" charset="0"/>
                <a:cs typeface="Arial" panose="020B0604020202020204" pitchFamily="34" charset="0"/>
              </a:rPr>
              <a:t>Veiligheidsimplicaties:</a:t>
            </a:r>
          </a:p>
          <a:p>
            <a:pPr marL="171450" indent="-171450">
              <a:buClr>
                <a:srgbClr val="84BD00"/>
              </a:buClr>
              <a:buSzPct val="125000"/>
              <a:buFont typeface="Wingdings" panose="05000000000000000000" pitchFamily="2" charset="2"/>
              <a:buChar char="ü"/>
              <a:defRPr b="0" i="0"/>
            </a:pPr>
            <a:r>
              <a:rPr lang="1043" sz="1400" b="0" i="0" u="none" strike="noStrike">
                <a:solidFill>
                  <a:srgbClr val="000000"/>
                </a:solidFill>
                <a:latin typeface="Arial" panose="020B0604020202020204" pitchFamily="34" charset="0"/>
                <a:cs typeface="Arial" panose="020B0604020202020204" pitchFamily="34" charset="0"/>
              </a:rPr>
              <a:t>Verminder het risico op defecten, ongelukken en andere veiligheidsproblemen.</a:t>
            </a:r>
          </a:p>
          <a:p>
            <a:pPr marL="171450" indent="-171450">
              <a:buClr>
                <a:srgbClr val="84BD00"/>
              </a:buClr>
              <a:buSzPct val="125000"/>
              <a:buFont typeface="Wingdings" panose="05000000000000000000" pitchFamily="2" charset="2"/>
              <a:buChar char="ü"/>
              <a:defRPr b="0" i="0"/>
            </a:pPr>
            <a:r>
              <a:rPr lang="1043" sz="1400" b="0" i="0" u="none" strike="noStrike">
                <a:solidFill>
                  <a:srgbClr val="000000"/>
                </a:solidFill>
                <a:latin typeface="Arial" panose="020B0604020202020204" pitchFamily="34" charset="0"/>
                <a:cs typeface="Arial" panose="020B0604020202020204" pitchFamily="34" charset="0"/>
              </a:rPr>
              <a:t>Van werkplaatsen die standaardprocessen volgen werd aangetoond dat ze veiligere werkomgevingen zijn.</a:t>
            </a:r>
          </a:p>
          <a:p>
            <a:pPr marL="171450" indent="-171450">
              <a:buClr>
                <a:srgbClr val="84BD00"/>
              </a:buClr>
              <a:buSzPct val="125000"/>
              <a:buFont typeface="Wingdings" panose="05000000000000000000" pitchFamily="2" charset="2"/>
              <a:buChar char="ü"/>
              <a:defRPr b="0" i="0"/>
            </a:pPr>
            <a:r>
              <a:rPr lang="1043" sz="1400" b="0" i="0" u="none" strike="noStrike">
                <a:solidFill>
                  <a:srgbClr val="000000"/>
                </a:solidFill>
                <a:latin typeface="Arial" panose="020B0604020202020204" pitchFamily="34" charset="0"/>
                <a:cs typeface="Arial" panose="020B0604020202020204" pitchFamily="34" charset="0"/>
              </a:rPr>
              <a:t>Creëer verwachtingen voor de werkplek voor nieuwe werknemers.</a:t>
            </a:r>
          </a:p>
        </p:txBody>
      </p:sp>
      <p:sp>
        <p:nvSpPr>
          <p:cNvPr id="20" name="TextBox 19">
            <a:extLst>
              <a:ext uri="{FF2B5EF4-FFF2-40B4-BE49-F238E27FC236}">
                <a16:creationId xmlns:a16="http://schemas.microsoft.com/office/drawing/2014/main" id="{99FFBF82-DD55-FCD2-6CCF-35EE4D44FFF4}"/>
              </a:ext>
            </a:extLst>
          </p:cNvPr>
          <p:cNvSpPr txBox="1"/>
          <p:nvPr/>
        </p:nvSpPr>
        <p:spPr>
          <a:xfrm>
            <a:off x="7154081" y="4290382"/>
            <a:ext cx="4614514" cy="1433993"/>
          </a:xfrm>
          <a:prstGeom prst="rect">
            <a:avLst/>
          </a:prstGeom>
          <a:noFill/>
        </p:spPr>
        <p:txBody>
          <a:bodyPr wrap="square" rtlCol="0">
            <a:spAutoFit/>
          </a:bodyPr>
          <a:lstStyle/>
          <a:p>
            <a:pPr>
              <a:defRPr b="0" i="0"/>
            </a:pPr>
            <a:r>
              <a:rPr lang="1043" b="1">
                <a:solidFill>
                  <a:srgbClr val="84BD00"/>
                </a:solidFill>
                <a:latin typeface="Arial" panose="020B0604020202020204" pitchFamily="34" charset="0"/>
                <a:cs typeface="Arial" panose="020B0604020202020204" pitchFamily="34" charset="0"/>
              </a:rPr>
              <a:t>SUSTAIN (onderhouden)</a:t>
            </a:r>
          </a:p>
          <a:p>
            <a:pPr>
              <a:defRPr b="0" i="0"/>
            </a:pPr>
            <a:r>
              <a:rPr lang="1043" sz="1400" b="1" i="0" u="none" strike="noStrike">
                <a:solidFill>
                  <a:srgbClr val="000000"/>
                </a:solidFill>
                <a:latin typeface="Arial" panose="020B0604020202020204" pitchFamily="34" charset="0"/>
                <a:cs typeface="Arial" panose="020B0604020202020204" pitchFamily="34" charset="0"/>
              </a:rPr>
              <a:t>Veiligheidsimplicaties:</a:t>
            </a:r>
          </a:p>
          <a:p>
            <a:pPr marL="171450" indent="-171450">
              <a:buClr>
                <a:srgbClr val="84BD00"/>
              </a:buClr>
              <a:buSzPct val="125000"/>
              <a:buFont typeface="Wingdings" panose="05000000000000000000" pitchFamily="2" charset="2"/>
              <a:buChar char="ü"/>
              <a:defRPr b="0" i="0"/>
            </a:pPr>
            <a:r>
              <a:rPr lang="1043" sz="1400" b="0" i="0" u="none" strike="noStrike">
                <a:solidFill>
                  <a:srgbClr val="000000"/>
                </a:solidFill>
                <a:latin typeface="Arial" panose="020B0604020202020204" pitchFamily="34" charset="0"/>
                <a:cs typeface="Arial" panose="020B0604020202020204" pitchFamily="34" charset="0"/>
              </a:rPr>
              <a:t>Hoe langer de 5S-methode wordt opgevolgd en verbeterd, hoe veiliger de faciliteit.</a:t>
            </a:r>
          </a:p>
          <a:p>
            <a:pPr marL="171450" indent="-171450">
              <a:buClr>
                <a:srgbClr val="84BD00"/>
              </a:buClr>
              <a:buSzPct val="125000"/>
              <a:buFont typeface="Wingdings" panose="05000000000000000000" pitchFamily="2" charset="2"/>
              <a:buChar char="ü"/>
              <a:defRPr b="0" i="0"/>
            </a:pPr>
            <a:r>
              <a:rPr lang="1043" sz="1400" b="0" i="0" u="none" strike="noStrike">
                <a:solidFill>
                  <a:srgbClr val="000000"/>
                </a:solidFill>
                <a:latin typeface="Arial" panose="020B0604020202020204" pitchFamily="34" charset="0"/>
                <a:cs typeface="Arial" panose="020B0604020202020204" pitchFamily="34" charset="0"/>
              </a:rPr>
              <a:t>Een fabriek waarin aanhoudende inspanningen geleverd worden zal veel veiliger zijn.</a:t>
            </a:r>
          </a:p>
        </p:txBody>
      </p:sp>
    </p:spTree>
    <p:extLst>
      <p:ext uri="{BB962C8B-B14F-4D97-AF65-F5344CB8AC3E}">
        <p14:creationId xmlns:p14="http://schemas.microsoft.com/office/powerpoint/2010/main" val="354917597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BAC1D03-7194-0721-AF15-6077EDE5388F}"/>
              </a:ext>
            </a:extLst>
          </p:cNvPr>
          <p:cNvSpPr txBox="1"/>
          <p:nvPr/>
        </p:nvSpPr>
        <p:spPr>
          <a:xfrm>
            <a:off x="424405" y="1048598"/>
            <a:ext cx="6382431" cy="3890087"/>
          </a:xfrm>
          <a:prstGeom prst="rect">
            <a:avLst/>
          </a:prstGeom>
          <a:noFill/>
        </p:spPr>
        <p:txBody>
          <a:bodyPr wrap="square">
            <a:spAutoFit/>
          </a:bodyPr>
          <a:lstStyle/>
          <a:p>
            <a:pPr algn="l">
              <a:defRPr b="0" i="0"/>
            </a:pPr>
            <a:r>
              <a:rPr lang="1043" sz="2400" b="1">
                <a:solidFill>
                  <a:srgbClr val="0033A0"/>
                </a:solidFill>
                <a:latin typeface="Arial" panose="020B0604020202020204" pitchFamily="34" charset="0"/>
                <a:cs typeface="Arial" panose="020B0604020202020204" pitchFamily="34" charset="0"/>
              </a:rPr>
              <a:t>ORGANISATIE VAN DE WERKPLEK - 5S</a:t>
            </a:r>
          </a:p>
          <a:p>
            <a:pPr algn="l"/>
            <a:endParaRPr lang="en-US">
              <a:latin typeface="Arial" panose="020B0604020202020204" pitchFamily="34" charset="0"/>
              <a:cs typeface="Arial" panose="020B0604020202020204" pitchFamily="34" charset="0"/>
            </a:endParaRPr>
          </a:p>
          <a:p>
            <a:pPr algn="l">
              <a:lnSpc>
                <a:spcPct val="150000"/>
              </a:lnSpc>
              <a:buClr>
                <a:srgbClr val="84BD00"/>
              </a:buClr>
              <a:buSzPct val="125000"/>
              <a:defRPr b="0" i="0"/>
            </a:pPr>
            <a:r>
              <a:rPr lang="1043" b="1">
                <a:latin typeface="Arial" panose="020B0604020202020204" pitchFamily="34" charset="0"/>
                <a:cs typeface="Arial" panose="020B0604020202020204" pitchFamily="34" charset="0"/>
              </a:rPr>
              <a:t>Voordelen van een georganiseerde werkruimte</a:t>
            </a:r>
          </a:p>
          <a:p>
            <a:pPr marL="285750" indent="-285750" algn="l">
              <a:lnSpc>
                <a:spcPct val="150000"/>
              </a:lnSpc>
              <a:buClr>
                <a:srgbClr val="84BD00"/>
              </a:buClr>
              <a:buSzPct val="125000"/>
              <a:buFont typeface="Wingdings" panose="05000000000000000000" pitchFamily="2" charset="2"/>
              <a:buChar char="ü"/>
              <a:defRPr b="0" i="0"/>
            </a:pPr>
            <a:r>
              <a:rPr lang="1043" b="1">
                <a:solidFill>
                  <a:srgbClr val="84BD00"/>
                </a:solidFill>
                <a:latin typeface="Arial" panose="020B0604020202020204" pitchFamily="34" charset="0"/>
                <a:cs typeface="Arial" panose="020B0604020202020204" pitchFamily="34" charset="0"/>
              </a:rPr>
              <a:t>Verlaagt het risico op ongelukken</a:t>
            </a:r>
          </a:p>
          <a:p>
            <a:pPr marL="285750" indent="-285750" algn="l">
              <a:lnSpc>
                <a:spcPct val="150000"/>
              </a:lnSpc>
              <a:buClr>
                <a:srgbClr val="84BD00"/>
              </a:buClr>
              <a:buSzPct val="125000"/>
              <a:buFont typeface="Wingdings" panose="05000000000000000000" pitchFamily="2" charset="2"/>
              <a:buChar char="ü"/>
              <a:defRPr b="0" i="0"/>
            </a:pPr>
            <a:r>
              <a:rPr lang="1043">
                <a:latin typeface="Arial" panose="020B0604020202020204" pitchFamily="34" charset="0"/>
                <a:cs typeface="Arial" panose="020B0604020202020204" pitchFamily="34" charset="0"/>
              </a:rPr>
              <a:t>Beter tijdsgebruik</a:t>
            </a:r>
          </a:p>
          <a:p>
            <a:pPr marL="285750" indent="-285750" algn="l">
              <a:lnSpc>
                <a:spcPct val="150000"/>
              </a:lnSpc>
              <a:buClr>
                <a:srgbClr val="84BD00"/>
              </a:buClr>
              <a:buSzPct val="125000"/>
              <a:buFont typeface="Wingdings" panose="05000000000000000000" pitchFamily="2" charset="2"/>
              <a:buChar char="ü"/>
              <a:defRPr b="0" i="0"/>
            </a:pPr>
            <a:r>
              <a:rPr lang="1043">
                <a:latin typeface="Arial" panose="020B0604020202020204" pitchFamily="34" charset="0"/>
                <a:cs typeface="Arial" panose="020B0604020202020204" pitchFamily="34" charset="0"/>
              </a:rPr>
              <a:t>Minder verspilde ruimte</a:t>
            </a:r>
          </a:p>
          <a:p>
            <a:pPr marL="285750" indent="-285750" algn="l">
              <a:lnSpc>
                <a:spcPct val="150000"/>
              </a:lnSpc>
              <a:buClr>
                <a:srgbClr val="84BD00"/>
              </a:buClr>
              <a:buSzPct val="125000"/>
              <a:buFont typeface="Wingdings" panose="05000000000000000000" pitchFamily="2" charset="2"/>
              <a:buChar char="ü"/>
              <a:defRPr b="0" i="0"/>
            </a:pPr>
            <a:r>
              <a:rPr lang="1043">
                <a:latin typeface="Arial" panose="020B0604020202020204" pitchFamily="34" charset="0"/>
                <a:cs typeface="Arial" panose="020B0604020202020204" pitchFamily="34" charset="0"/>
              </a:rPr>
              <a:t>Verminderde uitvaltijd apparatuur</a:t>
            </a:r>
          </a:p>
          <a:p>
            <a:pPr marL="285750" indent="-285750" algn="l">
              <a:lnSpc>
                <a:spcPct val="150000"/>
              </a:lnSpc>
              <a:buClr>
                <a:srgbClr val="84BD00"/>
              </a:buClr>
              <a:buSzPct val="125000"/>
              <a:buFont typeface="Wingdings" panose="05000000000000000000" pitchFamily="2" charset="2"/>
              <a:buChar char="ü"/>
              <a:defRPr b="0" i="0"/>
            </a:pPr>
            <a:r>
              <a:rPr lang="1043">
                <a:latin typeface="Arial" panose="020B0604020202020204" pitchFamily="34" charset="0"/>
                <a:cs typeface="Arial" panose="020B0604020202020204" pitchFamily="34" charset="0"/>
              </a:rPr>
              <a:t>Verbeterde consistentie en kwaliteit</a:t>
            </a:r>
          </a:p>
          <a:p>
            <a:pPr marL="285750" indent="-285750" algn="l">
              <a:lnSpc>
                <a:spcPct val="150000"/>
              </a:lnSpc>
              <a:buClr>
                <a:srgbClr val="84BD00"/>
              </a:buClr>
              <a:buSzPct val="125000"/>
              <a:buFont typeface="Wingdings" panose="05000000000000000000" pitchFamily="2" charset="2"/>
              <a:buChar char="ü"/>
              <a:defRPr b="0" i="0"/>
            </a:pPr>
            <a:r>
              <a:rPr lang="1043">
                <a:latin typeface="Arial" panose="020B0604020202020204" pitchFamily="34" charset="0"/>
                <a:cs typeface="Arial" panose="020B0604020202020204" pitchFamily="34" charset="0"/>
              </a:rPr>
              <a:t>Beter moreel</a:t>
            </a:r>
          </a:p>
          <a:p>
            <a:pPr algn="l">
              <a:buClr>
                <a:srgbClr val="84BD00"/>
              </a:buClr>
              <a:buSzPct val="125000"/>
            </a:pPr>
            <a:endParaRPr lang="en-US">
              <a:latin typeface="Arial" panose="020B0604020202020204" pitchFamily="34" charset="0"/>
              <a:cs typeface="Arial" panose="020B0604020202020204" pitchFamily="34" charset="0"/>
            </a:endParaRPr>
          </a:p>
        </p:txBody>
      </p:sp>
      <p:graphicFrame>
        <p:nvGraphicFramePr>
          <p:cNvPr id="7" name="Chart 6">
            <a:extLst>
              <a:ext uri="{FF2B5EF4-FFF2-40B4-BE49-F238E27FC236}">
                <a16:creationId xmlns:a16="http://schemas.microsoft.com/office/drawing/2014/main" id="{2A404A72-613C-7C77-9817-870B8352FBFB}"/>
              </a:ext>
            </a:extLst>
          </p:cNvPr>
          <p:cNvGraphicFramePr/>
          <p:nvPr>
            <p:extLst>
              <p:ext uri="{D42A27DB-BD31-4B8C-83A1-F6EECF244321}">
                <p14:modId xmlns:p14="http://schemas.microsoft.com/office/powerpoint/2010/main" val="618816370"/>
              </p:ext>
            </p:extLst>
          </p:nvPr>
        </p:nvGraphicFramePr>
        <p:xfrm>
          <a:off x="6477824" y="1820744"/>
          <a:ext cx="4922949" cy="3482244"/>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74C0967F-AAFD-CAF6-FEE6-70FAC5D0E3ED}"/>
              </a:ext>
            </a:extLst>
          </p:cNvPr>
          <p:cNvSpPr txBox="1"/>
          <p:nvPr/>
        </p:nvSpPr>
        <p:spPr>
          <a:xfrm>
            <a:off x="6280571" y="5506788"/>
            <a:ext cx="5317456" cy="686486"/>
          </a:xfrm>
          <a:prstGeom prst="rect">
            <a:avLst/>
          </a:prstGeom>
          <a:noFill/>
        </p:spPr>
        <p:txBody>
          <a:bodyPr wrap="square">
            <a:spAutoFit/>
          </a:bodyPr>
          <a:lstStyle>
            <a:defPPr>
              <a:defRPr lang="en-US"/>
            </a:defPPr>
            <a:lvl1pPr algn="ctr">
              <a:defRPr sz="1600" b="0" i="0" u="none" strike="noStrike" spc="0" baseline="0">
                <a:solidFill>
                  <a:prstClr val="black">
                    <a:lumMod val="65000"/>
                    <a:lumOff val="35000"/>
                  </a:prstClr>
                </a:solidFill>
                <a:latin typeface="Arial" panose="020B0604020202020204" pitchFamily="34" charset="0"/>
                <a:cs typeface="Arial" panose="020B0604020202020204" pitchFamily="34" charset="0"/>
              </a:defRPr>
            </a:lvl1pPr>
          </a:lstStyle>
          <a:p>
            <a:pPr>
              <a:defRPr b="0" i="0"/>
            </a:pPr>
            <a:r>
              <a:rPr lang="1043" sz="1300"/>
              <a:t>Ongeveer 42 van de letsels in 2022 trad op in categorieën waar veiligheid is verbeterd door organisatie van de werkplek.</a:t>
            </a:r>
          </a:p>
          <a:p>
            <a:endParaRPr lang="en-US" sz="1300"/>
          </a:p>
        </p:txBody>
      </p:sp>
      <p:sp>
        <p:nvSpPr>
          <p:cNvPr id="11" name="TextBox 10">
            <a:extLst>
              <a:ext uri="{FF2B5EF4-FFF2-40B4-BE49-F238E27FC236}">
                <a16:creationId xmlns:a16="http://schemas.microsoft.com/office/drawing/2014/main" id="{4AE93960-CF78-12BC-DC96-DB52DDFC4384}"/>
              </a:ext>
            </a:extLst>
          </p:cNvPr>
          <p:cNvSpPr txBox="1"/>
          <p:nvPr/>
        </p:nvSpPr>
        <p:spPr>
          <a:xfrm>
            <a:off x="7475286" y="1365791"/>
            <a:ext cx="2928021" cy="335615"/>
          </a:xfrm>
          <a:prstGeom prst="rect">
            <a:avLst/>
          </a:prstGeom>
          <a:noFill/>
        </p:spPr>
        <p:txBody>
          <a:bodyPr wrap="square">
            <a:spAutoFit/>
          </a:bodyPr>
          <a:lstStyle/>
          <a:p>
            <a:pPr algn="ctr" rtl="0">
              <a:defRPr sz="1862" b="0" i="0" u="none" strike="noStrike" kern="1200" spc="0" baseline="0">
                <a:solidFill>
                  <a:prstClr val="black">
                    <a:lumMod val="65000"/>
                    <a:lumOff val="35000"/>
                  </a:prstClr>
                </a:solidFill>
                <a:latin typeface="Arial" panose="020B0604020202020204" pitchFamily="34" charset="0"/>
                <a:ea typeface="+mn-ea"/>
                <a:cs typeface="Arial" panose="020B0604020202020204" pitchFamily="34" charset="0"/>
              </a:defRPr>
            </a:pPr>
            <a:r>
              <a:rPr lang="1043" sz="1600"/>
              <a:t>2022 categorieën van letsels</a:t>
            </a:r>
          </a:p>
        </p:txBody>
      </p:sp>
    </p:spTree>
    <p:extLst>
      <p:ext uri="{BB962C8B-B14F-4D97-AF65-F5344CB8AC3E}">
        <p14:creationId xmlns:p14="http://schemas.microsoft.com/office/powerpoint/2010/main" val="387277046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0878BA-53DA-9CAB-1C07-38BEE5C33854}"/>
              </a:ext>
            </a:extLst>
          </p:cNvPr>
          <p:cNvPicPr>
            <a:picLocks noChangeAspect="1"/>
          </p:cNvPicPr>
          <p:nvPr/>
        </p:nvPicPr>
        <p:blipFill>
          <a:blip r:embed="rId3">
            <a:extLst>
              <a:ext uri="{28A0092B-C50C-407E-A947-70E740481C1C}">
                <a14:useLocalDpi xmlns:a14="http://schemas.microsoft.com/office/drawing/2010/main" val="0"/>
              </a:ext>
            </a:extLst>
          </a:blip>
          <a:srcRect t="42850" b="12233"/>
          <a:stretch>
            <a:fillRect/>
          </a:stretch>
        </p:blipFill>
        <p:spPr>
          <a:xfrm>
            <a:off x="0" y="983226"/>
            <a:ext cx="12192000" cy="5250426"/>
          </a:xfrm>
          <a:prstGeom prst="rect">
            <a:avLst/>
          </a:prstGeom>
        </p:spPr>
      </p:pic>
      <p:sp>
        <p:nvSpPr>
          <p:cNvPr id="5" name="Rectangle 4">
            <a:extLst>
              <a:ext uri="{FF2B5EF4-FFF2-40B4-BE49-F238E27FC236}">
                <a16:creationId xmlns:a16="http://schemas.microsoft.com/office/drawing/2014/main" id="{3942E88E-C5F9-0EF4-AE96-4A4A81D8E920}"/>
              </a:ext>
            </a:extLst>
          </p:cNvPr>
          <p:cNvSpPr/>
          <p:nvPr/>
        </p:nvSpPr>
        <p:spPr>
          <a:xfrm rot="5400000" flipH="1">
            <a:off x="3564193" y="-2394155"/>
            <a:ext cx="5063613" cy="12192000"/>
          </a:xfrm>
          <a:prstGeom prst="rect">
            <a:avLst/>
          </a:prstGeom>
          <a:gradFill>
            <a:gsLst>
              <a:gs pos="5700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03B54E1-F532-B372-5E68-E92A00B986AF}"/>
              </a:ext>
            </a:extLst>
          </p:cNvPr>
          <p:cNvSpPr txBox="1"/>
          <p:nvPr/>
        </p:nvSpPr>
        <p:spPr>
          <a:xfrm>
            <a:off x="798395" y="1427964"/>
            <a:ext cx="10595208" cy="1189909"/>
          </a:xfrm>
          <a:prstGeom prst="rect">
            <a:avLst/>
          </a:prstGeom>
          <a:noFill/>
        </p:spPr>
        <p:txBody>
          <a:bodyPr wrap="square">
            <a:spAutoFit/>
          </a:bodyPr>
          <a:lstStyle/>
          <a:p>
            <a:pPr algn="ctr">
              <a:buClr>
                <a:srgbClr val="84BD00"/>
              </a:buClr>
              <a:buSzPct val="125000"/>
              <a:defRPr b="0" i="0"/>
            </a:pPr>
            <a:r>
              <a:rPr lang="1043" sz="3600" b="1">
                <a:solidFill>
                  <a:srgbClr val="0033A0"/>
                </a:solidFill>
                <a:latin typeface="Arial" panose="020B0604020202020204" pitchFamily="34" charset="0"/>
                <a:cs typeface="Arial" panose="020B0604020202020204" pitchFamily="34" charset="0"/>
              </a:rPr>
              <a:t>Leiderschap op het vlak van veiligheid:</a:t>
            </a:r>
            <a:br>
              <a:rPr lang="1043" sz="3600" b="1">
                <a:solidFill>
                  <a:srgbClr val="0033A0"/>
                </a:solidFill>
                <a:latin typeface="Arial" panose="020B0604020202020204" pitchFamily="34" charset="0"/>
                <a:cs typeface="Arial" panose="020B0604020202020204" pitchFamily="34" charset="0"/>
              </a:rPr>
            </a:br>
            <a:r>
              <a:rPr lang="1043" sz="3600" b="1">
                <a:solidFill>
                  <a:srgbClr val="0033A0"/>
                </a:solidFill>
                <a:latin typeface="Arial" panose="020B0604020202020204" pitchFamily="34" charset="0"/>
                <a:cs typeface="Arial" panose="020B0604020202020204" pitchFamily="34" charset="0"/>
              </a:rPr>
              <a:t>iedereen heeft een rol te spelen. </a:t>
            </a:r>
          </a:p>
        </p:txBody>
      </p:sp>
      <p:cxnSp>
        <p:nvCxnSpPr>
          <p:cNvPr id="6" name="Straight Connector 5">
            <a:extLst>
              <a:ext uri="{FF2B5EF4-FFF2-40B4-BE49-F238E27FC236}">
                <a16:creationId xmlns:a16="http://schemas.microsoft.com/office/drawing/2014/main" id="{E4349C27-1D9D-6381-0408-665636A2C893}"/>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634851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1C288D-34D4-5DA9-FB29-7E70902E5646}"/>
              </a:ext>
            </a:extLst>
          </p:cNvPr>
          <p:cNvPicPr>
            <a:picLocks noChangeAspect="1"/>
          </p:cNvPicPr>
          <p:nvPr/>
        </p:nvPicPr>
        <p:blipFill>
          <a:blip r:embed="rId3">
            <a:extLst>
              <a:ext uri="{28A0092B-C50C-407E-A947-70E740481C1C}">
                <a14:useLocalDpi xmlns:a14="http://schemas.microsoft.com/office/drawing/2010/main"/>
              </a:ext>
            </a:extLst>
          </a:blip>
          <a:srcRect l="19891"/>
          <a:stretch>
            <a:fillRect/>
          </a:stretch>
        </p:blipFill>
        <p:spPr>
          <a:xfrm>
            <a:off x="7797288" y="923924"/>
            <a:ext cx="4395019" cy="5312812"/>
          </a:xfrm>
          <a:prstGeom prst="rect">
            <a:avLst/>
          </a:prstGeom>
        </p:spPr>
      </p:pic>
      <p:sp>
        <p:nvSpPr>
          <p:cNvPr id="4" name="Rectangle 3">
            <a:extLst>
              <a:ext uri="{FF2B5EF4-FFF2-40B4-BE49-F238E27FC236}">
                <a16:creationId xmlns:a16="http://schemas.microsoft.com/office/drawing/2014/main" id="{AA57F711-F4B5-96E0-E91D-872BFD0EA743}"/>
              </a:ext>
            </a:extLst>
          </p:cNvPr>
          <p:cNvSpPr/>
          <p:nvPr/>
        </p:nvSpPr>
        <p:spPr>
          <a:xfrm flipH="1">
            <a:off x="7797288" y="923925"/>
            <a:ext cx="2743200" cy="5312812"/>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3A0797A-1734-993F-2CFA-4F09CD7B7CC2}"/>
              </a:ext>
            </a:extLst>
          </p:cNvPr>
          <p:cNvSpPr txBox="1"/>
          <p:nvPr/>
        </p:nvSpPr>
        <p:spPr>
          <a:xfrm>
            <a:off x="593919" y="1132112"/>
            <a:ext cx="7739629" cy="4927443"/>
          </a:xfrm>
          <a:prstGeom prst="rect">
            <a:avLst/>
          </a:prstGeom>
          <a:noFill/>
        </p:spPr>
        <p:txBody>
          <a:bodyPr wrap="square">
            <a:spAutoFit/>
          </a:bodyPr>
          <a:lstStyle/>
          <a:p>
            <a:pPr algn="l">
              <a:defRPr b="0" i="0"/>
            </a:pPr>
            <a:r>
              <a:rPr lang="1043" sz="2400" b="1">
                <a:solidFill>
                  <a:srgbClr val="0033A0"/>
                </a:solidFill>
                <a:latin typeface="Arial" panose="020B0604020202020204" pitchFamily="34" charset="0"/>
                <a:cs typeface="Arial" panose="020B0604020202020204" pitchFamily="34" charset="0"/>
              </a:rPr>
              <a:t>WAT IS LEIDERSCHAP OP HET VLAK VAN VEILIGHEID?</a:t>
            </a:r>
            <a:endParaRPr lang="en-US">
              <a:latin typeface="Arial" panose="020B0604020202020204" pitchFamily="34" charset="0"/>
              <a:cs typeface="Arial" panose="020B0604020202020204" pitchFamily="34" charset="0"/>
            </a:endParaRP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defRPr b="0" i="0"/>
            </a:pPr>
            <a:r>
              <a:rPr lang="1043">
                <a:latin typeface="Arial" panose="020B0604020202020204" pitchFamily="34" charset="0"/>
                <a:cs typeface="Arial" panose="020B0604020202020204" pitchFamily="34" charset="0"/>
              </a:rPr>
              <a:t>Leiderschap op het vlak van veiligheid hoeft geen persoon te zijn in een leiderschapsrol.</a:t>
            </a:r>
          </a:p>
          <a:p>
            <a:pPr algn="l">
              <a:buClr>
                <a:srgbClr val="84BD00"/>
              </a:buClr>
              <a:buSzPct val="125000"/>
            </a:pPr>
            <a:endParaRPr lang="en-US">
              <a:latin typeface="Arial" panose="020B0604020202020204" pitchFamily="34" charset="0"/>
              <a:cs typeface="Arial" panose="020B0604020202020204" pitchFamily="34" charset="0"/>
            </a:endParaRPr>
          </a:p>
          <a:p>
            <a:pPr algn="l">
              <a:spcAft>
                <a:spcPts val="600"/>
              </a:spcAft>
              <a:buClr>
                <a:srgbClr val="84BD00"/>
              </a:buClr>
              <a:buSzPct val="125000"/>
              <a:defRPr b="0" i="0"/>
            </a:pPr>
            <a:r>
              <a:rPr lang="1043" b="1">
                <a:latin typeface="Arial" panose="020B0604020202020204" pitchFamily="34" charset="0"/>
                <a:cs typeface="Arial" panose="020B0604020202020204" pitchFamily="34" charset="0"/>
              </a:rPr>
              <a:t>Leiders op het vlak van veiligheid:</a:t>
            </a:r>
          </a:p>
          <a:p>
            <a:pPr marL="285750" indent="-285750" algn="l">
              <a:spcAft>
                <a:spcPts val="600"/>
              </a:spcAft>
              <a:buClr>
                <a:srgbClr val="84BD00"/>
              </a:buClr>
              <a:buSzPct val="125000"/>
              <a:buFont typeface="Wingdings" panose="05000000000000000000" pitchFamily="2" charset="2"/>
              <a:buChar char="ü"/>
              <a:defRPr b="0" i="0"/>
            </a:pPr>
            <a:r>
              <a:rPr lang="1043" b="1">
                <a:solidFill>
                  <a:srgbClr val="84BD00"/>
                </a:solidFill>
                <a:latin typeface="Arial" panose="020B0604020202020204" pitchFamily="34" charset="0"/>
                <a:cs typeface="Arial" panose="020B0604020202020204" pitchFamily="34" charset="0"/>
              </a:rPr>
              <a:t>Tonen</a:t>
            </a:r>
            <a:r>
              <a:rPr lang="1043">
                <a:latin typeface="Arial" panose="020B0604020202020204" pitchFamily="34" charset="0"/>
                <a:cs typeface="Arial" panose="020B0604020202020204" pitchFamily="34" charset="0"/>
              </a:rPr>
              <a:t> persoonlijk veiligheidsgedrag</a:t>
            </a:r>
          </a:p>
          <a:p>
            <a:pPr marL="285750" indent="-285750" algn="l">
              <a:spcAft>
                <a:spcPts val="600"/>
              </a:spcAft>
              <a:buClr>
                <a:srgbClr val="84BD00"/>
              </a:buClr>
              <a:buSzPct val="125000"/>
              <a:buFont typeface="Wingdings" panose="05000000000000000000" pitchFamily="2" charset="2"/>
              <a:buChar char="ü"/>
              <a:defRPr b="0" i="0"/>
            </a:pPr>
            <a:r>
              <a:rPr lang="1043" b="1">
                <a:solidFill>
                  <a:srgbClr val="84BD00"/>
                </a:solidFill>
                <a:latin typeface="Arial" panose="020B0604020202020204" pitchFamily="34" charset="0"/>
                <a:cs typeface="Arial" panose="020B0604020202020204" pitchFamily="34" charset="0"/>
              </a:rPr>
              <a:t>Inspireren</a:t>
            </a:r>
            <a:r>
              <a:rPr lang="1043">
                <a:latin typeface="Arial" panose="020B0604020202020204" pitchFamily="34" charset="0"/>
                <a:cs typeface="Arial" panose="020B0604020202020204" pitchFamily="34" charset="0"/>
              </a:rPr>
              <a:t> anderen</a:t>
            </a:r>
          </a:p>
          <a:p>
            <a:pPr marL="285750" indent="-285750" algn="l">
              <a:spcAft>
                <a:spcPts val="600"/>
              </a:spcAft>
              <a:buClr>
                <a:srgbClr val="84BD00"/>
              </a:buClr>
              <a:buSzPct val="125000"/>
              <a:buFont typeface="Wingdings" panose="05000000000000000000" pitchFamily="2" charset="2"/>
              <a:buChar char="ü"/>
              <a:defRPr b="0" i="0"/>
            </a:pPr>
            <a:r>
              <a:rPr lang="1043" b="1">
                <a:solidFill>
                  <a:srgbClr val="84BD00"/>
                </a:solidFill>
                <a:latin typeface="Arial" panose="020B0604020202020204" pitchFamily="34" charset="0"/>
                <a:cs typeface="Arial" panose="020B0604020202020204" pitchFamily="34" charset="0"/>
              </a:rPr>
              <a:t>Leven</a:t>
            </a:r>
            <a:r>
              <a:rPr lang="1043">
                <a:latin typeface="Arial" panose="020B0604020202020204" pitchFamily="34" charset="0"/>
                <a:cs typeface="Arial" panose="020B0604020202020204" pitchFamily="34" charset="0"/>
              </a:rPr>
              <a:t> veiligheidsprotocollen precies na</a:t>
            </a:r>
          </a:p>
          <a:p>
            <a:pPr marL="285750" indent="-285750" algn="l">
              <a:spcAft>
                <a:spcPts val="600"/>
              </a:spcAft>
              <a:buClr>
                <a:srgbClr val="84BD00"/>
              </a:buClr>
              <a:buSzPct val="125000"/>
              <a:buFont typeface="Wingdings" panose="05000000000000000000" pitchFamily="2" charset="2"/>
              <a:buChar char="ü"/>
              <a:defRPr b="0" i="0"/>
            </a:pPr>
            <a:r>
              <a:rPr lang="1043" b="1">
                <a:solidFill>
                  <a:srgbClr val="84BD00"/>
                </a:solidFill>
                <a:latin typeface="Arial" panose="020B0604020202020204" pitchFamily="34" charset="0"/>
                <a:cs typeface="Arial" panose="020B0604020202020204" pitchFamily="34" charset="0"/>
              </a:rPr>
              <a:t>Uiten hun mening </a:t>
            </a:r>
            <a:r>
              <a:rPr lang="1043">
                <a:latin typeface="Arial" panose="020B0604020202020204" pitchFamily="34" charset="0"/>
                <a:cs typeface="Arial" panose="020B0604020202020204" pitchFamily="34" charset="0"/>
              </a:rPr>
              <a:t>op een constructieve manier </a:t>
            </a:r>
          </a:p>
          <a:p>
            <a:pPr marL="285750" indent="-285750" algn="l">
              <a:spcAft>
                <a:spcPts val="600"/>
              </a:spcAft>
              <a:buClr>
                <a:srgbClr val="84BD00"/>
              </a:buClr>
              <a:buSzPct val="125000"/>
              <a:buFont typeface="Wingdings" panose="05000000000000000000" pitchFamily="2" charset="2"/>
              <a:buChar char="ü"/>
              <a:defRPr b="0" i="0"/>
            </a:pPr>
            <a:r>
              <a:rPr lang="1043" b="1">
                <a:solidFill>
                  <a:srgbClr val="84BD00"/>
                </a:solidFill>
                <a:latin typeface="Arial" panose="020B0604020202020204" pitchFamily="34" charset="0"/>
                <a:cs typeface="Arial" panose="020B0604020202020204" pitchFamily="34" charset="0"/>
              </a:rPr>
              <a:t>Bevestigen</a:t>
            </a:r>
            <a:r>
              <a:rPr lang="1043">
                <a:latin typeface="Arial" panose="020B0604020202020204" pitchFamily="34" charset="0"/>
                <a:cs typeface="Arial" panose="020B0604020202020204" pitchFamily="34" charset="0"/>
              </a:rPr>
              <a:t> werknemers die veilig werken </a:t>
            </a:r>
          </a:p>
          <a:p>
            <a:pPr marL="285750" indent="-285750" algn="l">
              <a:spcAft>
                <a:spcPts val="600"/>
              </a:spcAft>
              <a:buClr>
                <a:srgbClr val="84BD00"/>
              </a:buClr>
              <a:buSzPct val="125000"/>
              <a:buFont typeface="Wingdings" panose="05000000000000000000" pitchFamily="2" charset="2"/>
              <a:buChar char="ü"/>
              <a:defRPr b="0" i="0"/>
            </a:pPr>
            <a:r>
              <a:rPr lang="1043" b="1">
                <a:solidFill>
                  <a:srgbClr val="84BD00"/>
                </a:solidFill>
                <a:latin typeface="Arial" panose="020B0604020202020204" pitchFamily="34" charset="0"/>
                <a:cs typeface="Arial" panose="020B0604020202020204" pitchFamily="34" charset="0"/>
              </a:rPr>
              <a:t>Luisteren</a:t>
            </a:r>
            <a:r>
              <a:rPr lang="1043">
                <a:latin typeface="Arial" panose="020B0604020202020204" pitchFamily="34" charset="0"/>
                <a:cs typeface="Arial" panose="020B0604020202020204" pitchFamily="34" charset="0"/>
              </a:rPr>
              <a:t> naar zorgen over veiligheid van werknemers</a:t>
            </a: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endParaRPr lang="en-US">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77F8F951-8CCA-DBAE-82B3-94EDA531B7B4}"/>
              </a:ext>
            </a:extLst>
          </p:cNvPr>
          <p:cNvCxnSpPr/>
          <p:nvPr/>
        </p:nvCxnSpPr>
        <p:spPr>
          <a:xfrm>
            <a:off x="0" y="914092"/>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29DBB5D-88C7-E00F-EA68-0B3D39FBBB33}"/>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406877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a:blip r:embed="rId3">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a:blip r:embed="rId4">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319255" cy="457657"/>
          </a:xfrm>
          <a:prstGeom prst="rect">
            <a:avLst/>
          </a:prstGeom>
          <a:noFill/>
          <a:effectLst/>
        </p:spPr>
        <p:txBody>
          <a:bodyPr wrap="square" rtlCol="0">
            <a:spAutoFit/>
          </a:bodyPr>
          <a:lstStyle/>
          <a:p>
            <a:pPr>
              <a:spcAft>
                <a:spcPts val="1200"/>
              </a:spcAft>
              <a:defRPr b="0" i="0"/>
            </a:pPr>
            <a:r>
              <a:rPr lang="1043" sz="2400" b="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GLOBALE VEILIGHEID STAND DOWN 2023</a:t>
            </a:r>
          </a:p>
        </p:txBody>
      </p:sp>
      <p:sp>
        <p:nvSpPr>
          <p:cNvPr id="6" name="Slide Number Placeholder 8">
            <a:extLst>
              <a:ext uri="{FF2B5EF4-FFF2-40B4-BE49-F238E27FC236}">
                <a16:creationId xmlns:a16="http://schemas.microsoft.com/office/drawing/2014/main" id="{9E3F1D4F-6C4D-432F-B212-D64953AA11B0}"/>
              </a:ext>
            </a:extLst>
          </p:cNvPr>
          <p:cNvSpPr txBox="1"/>
          <p:nvPr/>
        </p:nvSpPr>
        <p:spPr>
          <a:xfrm>
            <a:off x="11606542" y="6316074"/>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fld id="{DFAAF256-8BF9-4972-9E34-6FF3D11E7951}" type="slidenum">
              <a:rPr lang="en-US" smtClean="0"/>
              <a:t>18</a:t>
            </a:fld>
            <a:endParaRPr lang="en-US"/>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94829" cy="396636"/>
          </a:xfrm>
          <a:prstGeom prst="rect">
            <a:avLst/>
          </a:prstGeom>
          <a:noFill/>
          <a:effectLst/>
        </p:spPr>
        <p:txBody>
          <a:bodyPr wrap="square" rtlCol="0">
            <a:spAutoFit/>
          </a:bodyPr>
          <a:lstStyle/>
          <a:p>
            <a:pPr>
              <a:spcAft>
                <a:spcPts val="1200"/>
              </a:spcAft>
              <a:defRPr b="0" i="0"/>
            </a:pPr>
            <a:r>
              <a:rPr lang="1043"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Sta op voor veiligheid</a:t>
            </a:r>
          </a:p>
        </p:txBody>
      </p:sp>
      <p:sp>
        <p:nvSpPr>
          <p:cNvPr id="14" name="Rectangle 13">
            <a:extLst>
              <a:ext uri="{FF2B5EF4-FFF2-40B4-BE49-F238E27FC236}">
                <a16:creationId xmlns:a16="http://schemas.microsoft.com/office/drawing/2014/main" id="{CADB3204-155B-43F9-8F9F-B28A4BEB3462}"/>
              </a:ext>
            </a:extLst>
          </p:cNvPr>
          <p:cNvSpPr/>
          <p:nvPr/>
        </p:nvSpPr>
        <p:spPr>
          <a:xfrm>
            <a:off x="321384" y="1188392"/>
            <a:ext cx="3878983" cy="2715432"/>
          </a:xfrm>
          <a:prstGeom prst="rect">
            <a:avLst/>
          </a:prstGeom>
        </p:spPr>
        <p:txBody>
          <a:bodyPr wrap="square">
            <a:spAutoFit/>
          </a:bodyPr>
          <a:lstStyle/>
          <a:p>
            <a:pPr>
              <a:spcAft>
                <a:spcPts val="1200"/>
              </a:spcAft>
              <a:defRPr b="0" i="0"/>
            </a:pPr>
            <a:r>
              <a:rPr lang="1043" sz="2400" b="1">
                <a:solidFill>
                  <a:srgbClr val="0033A0"/>
                </a:solidFill>
                <a:latin typeface="Arial" panose="020B0604020202020204" pitchFamily="34" charset="0"/>
                <a:cs typeface="Arial" panose="020B0604020202020204" pitchFamily="34" charset="0"/>
              </a:rPr>
              <a:t>Oorzakenanalyse</a:t>
            </a:r>
          </a:p>
          <a:p>
            <a:pPr>
              <a:spcAft>
                <a:spcPts val="1200"/>
              </a:spcAft>
              <a:defRPr b="0" i="0"/>
            </a:pPr>
            <a:r>
              <a:rPr lang="1043" b="1">
                <a:latin typeface="Arial" panose="020B0604020202020204" pitchFamily="34" charset="0"/>
                <a:cs typeface="Arial" panose="020B0604020202020204" pitchFamily="34" charset="0"/>
              </a:rPr>
              <a:t>Waarom is het belangrijk om de oorzaak te bepalen?</a:t>
            </a:r>
          </a:p>
          <a:p>
            <a:pPr marL="285750" indent="-285750">
              <a:spcAft>
                <a:spcPts val="1200"/>
              </a:spcAft>
              <a:buClr>
                <a:srgbClr val="84BD00"/>
              </a:buClr>
              <a:buFont typeface="Wingdings" panose="05000000000000000000" pitchFamily="2" charset="2"/>
              <a:buChar char="ü"/>
              <a:defRPr b="0" i="0"/>
            </a:pPr>
            <a:r>
              <a:rPr lang="1043">
                <a:latin typeface="Arial" panose="020B0604020202020204" pitchFamily="34" charset="0"/>
                <a:cs typeface="Arial" panose="020B0604020202020204" pitchFamily="34" charset="0"/>
              </a:rPr>
              <a:t>Dingen repareren</a:t>
            </a:r>
          </a:p>
          <a:p>
            <a:pPr marL="285750" indent="-285750">
              <a:spcAft>
                <a:spcPts val="1200"/>
              </a:spcAft>
              <a:buClr>
                <a:srgbClr val="84BD00"/>
              </a:buClr>
              <a:buFont typeface="Wingdings" panose="05000000000000000000" pitchFamily="2" charset="2"/>
              <a:buChar char="ü"/>
              <a:defRPr b="0" i="0"/>
            </a:pPr>
            <a:r>
              <a:rPr lang="1043">
                <a:latin typeface="Arial" panose="020B0604020202020204" pitchFamily="34" charset="0"/>
                <a:cs typeface="Arial" panose="020B0604020202020204" pitchFamily="34" charset="0"/>
              </a:rPr>
              <a:t>Stoppen met mensen de schuld te geven</a:t>
            </a:r>
          </a:p>
          <a:p>
            <a:pPr marL="285750" indent="-285750">
              <a:spcAft>
                <a:spcPts val="1200"/>
              </a:spcAft>
              <a:buClr>
                <a:srgbClr val="84BD00"/>
              </a:buClr>
              <a:buFont typeface="Wingdings" panose="05000000000000000000" pitchFamily="2" charset="2"/>
              <a:buChar char="ü"/>
              <a:defRPr b="0" i="0"/>
            </a:pPr>
            <a:r>
              <a:rPr lang="1043">
                <a:latin typeface="Arial" panose="020B0604020202020204" pitchFamily="34" charset="0"/>
                <a:cs typeface="Arial" panose="020B0604020202020204" pitchFamily="34" charset="0"/>
              </a:rPr>
              <a:t>Mensen aansprakelijk te houden</a:t>
            </a:r>
          </a:p>
        </p:txBody>
      </p:sp>
      <p:cxnSp>
        <p:nvCxnSpPr>
          <p:cNvPr id="17" name="Straight Connector 16">
            <a:extLst>
              <a:ext uri="{FF2B5EF4-FFF2-40B4-BE49-F238E27FC236}">
                <a16:creationId xmlns:a16="http://schemas.microsoft.com/office/drawing/2014/main" id="{092EDB20-FC59-46DF-8EFF-A85BF0C97174}"/>
              </a:ext>
            </a:extLst>
          </p:cNvPr>
          <p:cNvCxnSpPr/>
          <p:nvPr/>
        </p:nvCxnSpPr>
        <p:spPr>
          <a:xfrm>
            <a:off x="0" y="6245683"/>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2" name="Arrow: Bent-Up 11">
            <a:extLst>
              <a:ext uri="{FF2B5EF4-FFF2-40B4-BE49-F238E27FC236}">
                <a16:creationId xmlns:a16="http://schemas.microsoft.com/office/drawing/2014/main" id="{5476D9B2-56C8-42AD-8DD1-B989DBDD45EE}"/>
              </a:ext>
            </a:extLst>
          </p:cNvPr>
          <p:cNvSpPr/>
          <p:nvPr/>
        </p:nvSpPr>
        <p:spPr>
          <a:xfrm rot="5400000">
            <a:off x="5350002" y="2546924"/>
            <a:ext cx="494173" cy="562599"/>
          </a:xfrm>
          <a:prstGeom prst="bentUpArrow">
            <a:avLst>
              <a:gd name="adj1" fmla="val 32840"/>
              <a:gd name="adj2" fmla="val 25000"/>
              <a:gd name="adj3" fmla="val 35780"/>
            </a:avLst>
          </a:prstGeom>
          <a:solidFill>
            <a:srgbClr val="84BD00">
              <a:alpha val="30000"/>
            </a:srgb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a:p>
        </p:txBody>
      </p:sp>
      <p:sp>
        <p:nvSpPr>
          <p:cNvPr id="16" name="Freeform: Shape 15">
            <a:extLst>
              <a:ext uri="{FF2B5EF4-FFF2-40B4-BE49-F238E27FC236}">
                <a16:creationId xmlns:a16="http://schemas.microsoft.com/office/drawing/2014/main" id="{FC67E012-7BC7-4D9E-864B-154D8A49DB83}"/>
              </a:ext>
            </a:extLst>
          </p:cNvPr>
          <p:cNvSpPr/>
          <p:nvPr/>
        </p:nvSpPr>
        <p:spPr>
          <a:xfrm>
            <a:off x="4900537" y="2073500"/>
            <a:ext cx="1008271"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43" sz="1200" b="1" kern="1200">
                <a:latin typeface="Arial" panose="020B0604020202020204" pitchFamily="34" charset="0"/>
                <a:cs typeface="Arial" panose="020B0604020202020204" pitchFamily="34" charset="0"/>
              </a:rPr>
              <a:t>Waarom?</a:t>
            </a:r>
          </a:p>
        </p:txBody>
      </p:sp>
      <p:sp>
        <p:nvSpPr>
          <p:cNvPr id="18" name="Freeform: Shape 17">
            <a:extLst>
              <a:ext uri="{FF2B5EF4-FFF2-40B4-BE49-F238E27FC236}">
                <a16:creationId xmlns:a16="http://schemas.microsoft.com/office/drawing/2014/main" id="{58213B3A-E0AC-4F65-BB02-FD3DC457D5C5}"/>
              </a:ext>
            </a:extLst>
          </p:cNvPr>
          <p:cNvSpPr/>
          <p:nvPr/>
        </p:nvSpPr>
        <p:spPr>
          <a:xfrm>
            <a:off x="6019801" y="2129037"/>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41910" rIns="41910" bIns="41910" numCol="1" spcCol="1270" anchor="ctr" anchorCtr="0">
            <a:noAutofit/>
          </a:bodyPr>
          <a:lstStyle/>
          <a:p>
            <a:pPr marL="0" lvl="1" algn="l" defTabSz="400050">
              <a:lnSpc>
                <a:spcPct val="90000"/>
              </a:lnSpc>
              <a:spcBef>
                <a:spcPct val="0"/>
              </a:spcBef>
              <a:spcAft>
                <a:spcPct val="15000"/>
              </a:spcAft>
              <a:defRPr b="0" i="0"/>
            </a:pPr>
            <a:r>
              <a:rPr lang="1043" sz="1400" kern="1200">
                <a:latin typeface="Arial" panose="020B0604020202020204" pitchFamily="34" charset="0"/>
                <a:cs typeface="Arial" panose="020B0604020202020204" pitchFamily="34" charset="0"/>
              </a:rPr>
              <a:t>Betrapt op te snel rijden</a:t>
            </a:r>
          </a:p>
        </p:txBody>
      </p:sp>
      <p:sp>
        <p:nvSpPr>
          <p:cNvPr id="19" name="Arrow: Bent-Up 18">
            <a:extLst>
              <a:ext uri="{FF2B5EF4-FFF2-40B4-BE49-F238E27FC236}">
                <a16:creationId xmlns:a16="http://schemas.microsoft.com/office/drawing/2014/main" id="{835A15C8-4E11-438C-888B-3F88F7F22206}"/>
              </a:ext>
            </a:extLst>
          </p:cNvPr>
          <p:cNvSpPr/>
          <p:nvPr/>
        </p:nvSpPr>
        <p:spPr>
          <a:xfrm rot="5400000">
            <a:off x="6039734" y="3140335"/>
            <a:ext cx="494173" cy="562599"/>
          </a:xfrm>
          <a:prstGeom prst="bentUpArrow">
            <a:avLst>
              <a:gd name="adj1" fmla="val 32840"/>
              <a:gd name="adj2" fmla="val 25000"/>
              <a:gd name="adj3" fmla="val 35780"/>
            </a:avLst>
          </a:prstGeom>
          <a:solidFill>
            <a:srgbClr val="84BD00">
              <a:alpha val="30000"/>
            </a:srgb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a:p>
        </p:txBody>
      </p:sp>
      <p:sp>
        <p:nvSpPr>
          <p:cNvPr id="21" name="Freeform: Shape 20">
            <a:extLst>
              <a:ext uri="{FF2B5EF4-FFF2-40B4-BE49-F238E27FC236}">
                <a16:creationId xmlns:a16="http://schemas.microsoft.com/office/drawing/2014/main" id="{783C95E9-41FF-4113-8FE9-162F705C3B8A}"/>
              </a:ext>
            </a:extLst>
          </p:cNvPr>
          <p:cNvSpPr/>
          <p:nvPr/>
        </p:nvSpPr>
        <p:spPr>
          <a:xfrm>
            <a:off x="5908808" y="2654880"/>
            <a:ext cx="72350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43" sz="1400" b="1" kern="1200">
                <a:latin typeface="Arial" panose="020B0604020202020204" pitchFamily="34" charset="0"/>
                <a:cs typeface="Arial" panose="020B0604020202020204" pitchFamily="34" charset="0"/>
              </a:rPr>
              <a:t>Waarom?</a:t>
            </a:r>
          </a:p>
        </p:txBody>
      </p:sp>
      <p:sp>
        <p:nvSpPr>
          <p:cNvPr id="22" name="Freeform: Shape 21">
            <a:extLst>
              <a:ext uri="{FF2B5EF4-FFF2-40B4-BE49-F238E27FC236}">
                <a16:creationId xmlns:a16="http://schemas.microsoft.com/office/drawing/2014/main" id="{46447AE7-4B16-4435-91A8-1E504A39FF64}"/>
              </a:ext>
            </a:extLst>
          </p:cNvPr>
          <p:cNvSpPr/>
          <p:nvPr/>
        </p:nvSpPr>
        <p:spPr>
          <a:xfrm>
            <a:off x="6709533" y="2700025"/>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41910" rIns="41910" bIns="41910" numCol="1" spcCol="1270" anchor="ctr" anchorCtr="0">
            <a:noAutofit/>
          </a:bodyPr>
          <a:lstStyle/>
          <a:p>
            <a:pPr marL="0" lvl="1" algn="l" defTabSz="400050">
              <a:lnSpc>
                <a:spcPct val="90000"/>
              </a:lnSpc>
              <a:spcBef>
                <a:spcPct val="0"/>
              </a:spcBef>
              <a:spcAft>
                <a:spcPct val="15000"/>
              </a:spcAft>
              <a:defRPr b="0" i="0"/>
            </a:pPr>
            <a:r>
              <a:rPr lang="1043" sz="1400">
                <a:latin typeface="Arial" panose="020B0604020202020204" pitchFamily="34" charset="0"/>
                <a:cs typeface="Arial" panose="020B0604020202020204" pitchFamily="34" charset="0"/>
              </a:rPr>
              <a:t>Te laat voor het werk</a:t>
            </a:r>
            <a:endParaRPr lang="en-US" sz="1400" kern="1200">
              <a:latin typeface="Arial" panose="020B0604020202020204" pitchFamily="34" charset="0"/>
              <a:cs typeface="Arial" panose="020B0604020202020204" pitchFamily="34" charset="0"/>
            </a:endParaRPr>
          </a:p>
        </p:txBody>
      </p:sp>
      <p:sp>
        <p:nvSpPr>
          <p:cNvPr id="23" name="Arrow: Bent-Up 22">
            <a:extLst>
              <a:ext uri="{FF2B5EF4-FFF2-40B4-BE49-F238E27FC236}">
                <a16:creationId xmlns:a16="http://schemas.microsoft.com/office/drawing/2014/main" id="{1DD81FF7-FCEB-45F3-BF9E-747A1623FEBC}"/>
              </a:ext>
            </a:extLst>
          </p:cNvPr>
          <p:cNvSpPr/>
          <p:nvPr/>
        </p:nvSpPr>
        <p:spPr>
          <a:xfrm rot="5400000">
            <a:off x="6729466" y="3721715"/>
            <a:ext cx="494173" cy="562599"/>
          </a:xfrm>
          <a:prstGeom prst="bentUpArrow">
            <a:avLst>
              <a:gd name="adj1" fmla="val 32840"/>
              <a:gd name="adj2" fmla="val 25000"/>
              <a:gd name="adj3" fmla="val 35780"/>
            </a:avLst>
          </a:prstGeom>
          <a:solidFill>
            <a:srgbClr val="84BD00">
              <a:alpha val="30000"/>
            </a:srgb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a:p>
        </p:txBody>
      </p:sp>
      <p:sp>
        <p:nvSpPr>
          <p:cNvPr id="24" name="Freeform: Shape 23">
            <a:extLst>
              <a:ext uri="{FF2B5EF4-FFF2-40B4-BE49-F238E27FC236}">
                <a16:creationId xmlns:a16="http://schemas.microsoft.com/office/drawing/2014/main" id="{DB5C282A-982E-4949-9456-61E4FAC99A12}"/>
              </a:ext>
            </a:extLst>
          </p:cNvPr>
          <p:cNvSpPr/>
          <p:nvPr/>
        </p:nvSpPr>
        <p:spPr>
          <a:xfrm>
            <a:off x="6598540" y="3236260"/>
            <a:ext cx="72350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43" sz="1400" b="1" kern="1200">
                <a:latin typeface="Arial" panose="020B0604020202020204" pitchFamily="34" charset="0"/>
                <a:cs typeface="Arial" panose="020B0604020202020204" pitchFamily="34" charset="0"/>
              </a:rPr>
              <a:t>Waarom?</a:t>
            </a:r>
          </a:p>
        </p:txBody>
      </p:sp>
      <p:sp>
        <p:nvSpPr>
          <p:cNvPr id="25" name="Freeform: Shape 24">
            <a:extLst>
              <a:ext uri="{FF2B5EF4-FFF2-40B4-BE49-F238E27FC236}">
                <a16:creationId xmlns:a16="http://schemas.microsoft.com/office/drawing/2014/main" id="{137101C7-511C-4D3A-A523-AC20EF016618}"/>
              </a:ext>
            </a:extLst>
          </p:cNvPr>
          <p:cNvSpPr/>
          <p:nvPr/>
        </p:nvSpPr>
        <p:spPr>
          <a:xfrm>
            <a:off x="7399265" y="3271014"/>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41910" rIns="41910" bIns="41910" numCol="1" spcCol="1270" anchor="ctr" anchorCtr="0">
            <a:noAutofit/>
          </a:bodyPr>
          <a:lstStyle/>
          <a:p>
            <a:pPr marL="0" lvl="1" algn="l" defTabSz="400050">
              <a:lnSpc>
                <a:spcPct val="90000"/>
              </a:lnSpc>
              <a:spcBef>
                <a:spcPct val="0"/>
              </a:spcBef>
              <a:spcAft>
                <a:spcPct val="15000"/>
              </a:spcAft>
              <a:defRPr b="0" i="0"/>
            </a:pPr>
            <a:r>
              <a:rPr lang="1043" sz="1400">
                <a:latin typeface="Arial" panose="020B0604020202020204" pitchFamily="34" charset="0"/>
                <a:cs typeface="Arial" panose="020B0604020202020204" pitchFamily="34" charset="0"/>
              </a:rPr>
              <a:t>Verslapen</a:t>
            </a:r>
            <a:endParaRPr lang="en-US" sz="1400" kern="1200">
              <a:latin typeface="Arial" panose="020B0604020202020204" pitchFamily="34" charset="0"/>
              <a:cs typeface="Arial" panose="020B0604020202020204" pitchFamily="34" charset="0"/>
            </a:endParaRPr>
          </a:p>
        </p:txBody>
      </p:sp>
      <p:sp>
        <p:nvSpPr>
          <p:cNvPr id="26" name="Arrow: Bent-Up 25">
            <a:extLst>
              <a:ext uri="{FF2B5EF4-FFF2-40B4-BE49-F238E27FC236}">
                <a16:creationId xmlns:a16="http://schemas.microsoft.com/office/drawing/2014/main" id="{6CD03740-1653-47AC-AED5-FEA8B1420C87}"/>
              </a:ext>
            </a:extLst>
          </p:cNvPr>
          <p:cNvSpPr/>
          <p:nvPr/>
        </p:nvSpPr>
        <p:spPr>
          <a:xfrm rot="5400000">
            <a:off x="7419198" y="4303095"/>
            <a:ext cx="494173" cy="562599"/>
          </a:xfrm>
          <a:prstGeom prst="bentUpArrow">
            <a:avLst>
              <a:gd name="adj1" fmla="val 32840"/>
              <a:gd name="adj2" fmla="val 25000"/>
              <a:gd name="adj3" fmla="val 35780"/>
            </a:avLst>
          </a:prstGeom>
          <a:solidFill>
            <a:srgbClr val="84BD00">
              <a:alpha val="30000"/>
            </a:srgb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a:p>
        </p:txBody>
      </p:sp>
      <p:sp>
        <p:nvSpPr>
          <p:cNvPr id="27" name="Freeform: Shape 26">
            <a:extLst>
              <a:ext uri="{FF2B5EF4-FFF2-40B4-BE49-F238E27FC236}">
                <a16:creationId xmlns:a16="http://schemas.microsoft.com/office/drawing/2014/main" id="{1C2A5646-0CC3-451D-AF1D-3F1F59D6DDDD}"/>
              </a:ext>
            </a:extLst>
          </p:cNvPr>
          <p:cNvSpPr/>
          <p:nvPr/>
        </p:nvSpPr>
        <p:spPr>
          <a:xfrm>
            <a:off x="7288272" y="3817640"/>
            <a:ext cx="72350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43" sz="1400" b="1" kern="1200">
                <a:latin typeface="Arial" panose="020B0604020202020204" pitchFamily="34" charset="0"/>
                <a:cs typeface="Arial" panose="020B0604020202020204" pitchFamily="34" charset="0"/>
              </a:rPr>
              <a:t>Waarom?</a:t>
            </a:r>
          </a:p>
        </p:txBody>
      </p:sp>
      <p:sp>
        <p:nvSpPr>
          <p:cNvPr id="28" name="Freeform: Shape 27">
            <a:extLst>
              <a:ext uri="{FF2B5EF4-FFF2-40B4-BE49-F238E27FC236}">
                <a16:creationId xmlns:a16="http://schemas.microsoft.com/office/drawing/2014/main" id="{0A63CFAD-1426-4776-B519-4AED4B02DB88}"/>
              </a:ext>
            </a:extLst>
          </p:cNvPr>
          <p:cNvSpPr/>
          <p:nvPr/>
        </p:nvSpPr>
        <p:spPr>
          <a:xfrm>
            <a:off x="8088997" y="3842003"/>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41910" rIns="41910" bIns="41910" numCol="1" spcCol="1270" anchor="ctr" anchorCtr="0">
            <a:noAutofit/>
          </a:bodyPr>
          <a:lstStyle/>
          <a:p>
            <a:pPr marL="0" lvl="1" algn="l" defTabSz="400050">
              <a:lnSpc>
                <a:spcPct val="90000"/>
              </a:lnSpc>
              <a:spcBef>
                <a:spcPct val="0"/>
              </a:spcBef>
              <a:spcAft>
                <a:spcPct val="15000"/>
              </a:spcAft>
              <a:defRPr b="0" i="0"/>
            </a:pPr>
            <a:r>
              <a:rPr lang="1043" sz="1400">
                <a:latin typeface="Arial" panose="020B0604020202020204" pitchFamily="34" charset="0"/>
                <a:cs typeface="Arial" panose="020B0604020202020204" pitchFamily="34" charset="0"/>
              </a:rPr>
              <a:t>Wekker is niet afgegaan</a:t>
            </a:r>
            <a:endParaRPr lang="en-US" sz="1400" kern="1200">
              <a:latin typeface="Arial" panose="020B0604020202020204" pitchFamily="34" charset="0"/>
              <a:cs typeface="Arial" panose="020B0604020202020204" pitchFamily="34" charset="0"/>
            </a:endParaRPr>
          </a:p>
        </p:txBody>
      </p:sp>
      <p:sp>
        <p:nvSpPr>
          <p:cNvPr id="29" name="Freeform: Shape 28">
            <a:extLst>
              <a:ext uri="{FF2B5EF4-FFF2-40B4-BE49-F238E27FC236}">
                <a16:creationId xmlns:a16="http://schemas.microsoft.com/office/drawing/2014/main" id="{6A819491-D503-4D5C-A990-4C8586BE28D7}"/>
              </a:ext>
            </a:extLst>
          </p:cNvPr>
          <p:cNvSpPr/>
          <p:nvPr/>
        </p:nvSpPr>
        <p:spPr>
          <a:xfrm>
            <a:off x="7978004" y="4399020"/>
            <a:ext cx="72350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43" sz="1400" b="1" kern="1200">
                <a:latin typeface="Arial" panose="020B0604020202020204" pitchFamily="34" charset="0"/>
                <a:cs typeface="Arial" panose="020B0604020202020204" pitchFamily="34" charset="0"/>
              </a:rPr>
              <a:t>Waarom?</a:t>
            </a:r>
          </a:p>
        </p:txBody>
      </p:sp>
      <p:sp>
        <p:nvSpPr>
          <p:cNvPr id="30" name="Freeform: Shape 29">
            <a:extLst>
              <a:ext uri="{FF2B5EF4-FFF2-40B4-BE49-F238E27FC236}">
                <a16:creationId xmlns:a16="http://schemas.microsoft.com/office/drawing/2014/main" id="{D8AE40BB-CBD4-4825-A37B-1A58ABD9CFFB}"/>
              </a:ext>
            </a:extLst>
          </p:cNvPr>
          <p:cNvSpPr/>
          <p:nvPr/>
        </p:nvSpPr>
        <p:spPr>
          <a:xfrm>
            <a:off x="8778729" y="4412992"/>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ctr" anchorCtr="0">
            <a:noAutofit/>
          </a:bodyPr>
          <a:lstStyle/>
          <a:p>
            <a:pPr marL="0" lvl="1" algn="l" defTabSz="889000">
              <a:lnSpc>
                <a:spcPct val="90000"/>
              </a:lnSpc>
              <a:spcBef>
                <a:spcPct val="0"/>
              </a:spcBef>
              <a:spcAft>
                <a:spcPct val="15000"/>
              </a:spcAft>
              <a:defRPr b="0" i="0"/>
            </a:pPr>
            <a:r>
              <a:rPr lang="1043" sz="1400" kern="1200">
                <a:latin typeface="Arial" panose="020B0604020202020204" pitchFamily="34" charset="0"/>
                <a:cs typeface="Arial" panose="020B0604020202020204" pitchFamily="34" charset="0"/>
              </a:rPr>
              <a:t>Lege batterij</a:t>
            </a:r>
          </a:p>
        </p:txBody>
      </p:sp>
      <p:sp>
        <p:nvSpPr>
          <p:cNvPr id="31" name="Arrow: Bent-Up 30">
            <a:extLst>
              <a:ext uri="{FF2B5EF4-FFF2-40B4-BE49-F238E27FC236}">
                <a16:creationId xmlns:a16="http://schemas.microsoft.com/office/drawing/2014/main" id="{9711F449-6939-44F8-9B4F-DC0C91151A7E}"/>
              </a:ext>
            </a:extLst>
          </p:cNvPr>
          <p:cNvSpPr/>
          <p:nvPr/>
        </p:nvSpPr>
        <p:spPr>
          <a:xfrm rot="5400000">
            <a:off x="8152635" y="4885401"/>
            <a:ext cx="494173" cy="562599"/>
          </a:xfrm>
          <a:prstGeom prst="bentUpArrow">
            <a:avLst>
              <a:gd name="adj1" fmla="val 32840"/>
              <a:gd name="adj2" fmla="val 25000"/>
              <a:gd name="adj3" fmla="val 35780"/>
            </a:avLst>
          </a:prstGeom>
          <a:solidFill>
            <a:srgbClr val="84BD00">
              <a:alpha val="30000"/>
            </a:srgb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a:p>
        </p:txBody>
      </p:sp>
      <p:sp>
        <p:nvSpPr>
          <p:cNvPr id="32" name="Freeform: Shape 31">
            <a:extLst>
              <a:ext uri="{FF2B5EF4-FFF2-40B4-BE49-F238E27FC236}">
                <a16:creationId xmlns:a16="http://schemas.microsoft.com/office/drawing/2014/main" id="{6DEC4B53-B7D3-41C9-A549-6B57E9137806}"/>
              </a:ext>
            </a:extLst>
          </p:cNvPr>
          <p:cNvSpPr/>
          <p:nvPr/>
        </p:nvSpPr>
        <p:spPr>
          <a:xfrm>
            <a:off x="8711441" y="4993358"/>
            <a:ext cx="72350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43" sz="1400" b="1" kern="1200">
                <a:latin typeface="Arial" panose="020B0604020202020204" pitchFamily="34" charset="0"/>
                <a:cs typeface="Arial" panose="020B0604020202020204" pitchFamily="34" charset="0"/>
              </a:rPr>
              <a:t>Waarom?</a:t>
            </a:r>
          </a:p>
        </p:txBody>
      </p:sp>
      <p:sp>
        <p:nvSpPr>
          <p:cNvPr id="33" name="Freeform: Shape 32">
            <a:extLst>
              <a:ext uri="{FF2B5EF4-FFF2-40B4-BE49-F238E27FC236}">
                <a16:creationId xmlns:a16="http://schemas.microsoft.com/office/drawing/2014/main" id="{CF142E8C-A2F0-4625-90CD-C63B34938298}"/>
              </a:ext>
            </a:extLst>
          </p:cNvPr>
          <p:cNvSpPr/>
          <p:nvPr/>
        </p:nvSpPr>
        <p:spPr>
          <a:xfrm>
            <a:off x="9512166" y="5007330"/>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ctr" anchorCtr="0">
            <a:noAutofit/>
          </a:bodyPr>
          <a:lstStyle/>
          <a:p>
            <a:pPr marL="0" lvl="1" algn="l" defTabSz="889000">
              <a:lnSpc>
                <a:spcPct val="90000"/>
              </a:lnSpc>
              <a:spcBef>
                <a:spcPct val="0"/>
              </a:spcBef>
              <a:spcAft>
                <a:spcPct val="15000"/>
              </a:spcAft>
              <a:defRPr b="0" i="0"/>
            </a:pPr>
            <a:r>
              <a:rPr lang="1043" sz="1400" kern="1200">
                <a:latin typeface="Arial" panose="020B0604020202020204" pitchFamily="34" charset="0"/>
                <a:cs typeface="Arial" panose="020B0604020202020204" pitchFamily="34" charset="0"/>
              </a:rPr>
              <a:t>Batterijen niet vervangen</a:t>
            </a:r>
          </a:p>
        </p:txBody>
      </p:sp>
      <p:sp>
        <p:nvSpPr>
          <p:cNvPr id="35" name="Rectangle 34">
            <a:extLst>
              <a:ext uri="{FF2B5EF4-FFF2-40B4-BE49-F238E27FC236}">
                <a16:creationId xmlns:a16="http://schemas.microsoft.com/office/drawing/2014/main" id="{B2CE470E-DD04-4351-A413-4EA60764525B}"/>
              </a:ext>
            </a:extLst>
          </p:cNvPr>
          <p:cNvSpPr/>
          <p:nvPr/>
        </p:nvSpPr>
        <p:spPr>
          <a:xfrm>
            <a:off x="5058286" y="1266646"/>
            <a:ext cx="6821756" cy="762762"/>
          </a:xfrm>
          <a:prstGeom prst="rect">
            <a:avLst/>
          </a:prstGeom>
        </p:spPr>
        <p:txBody>
          <a:bodyPr wrap="square">
            <a:spAutoFit/>
          </a:bodyPr>
          <a:lstStyle/>
          <a:p>
            <a:pPr>
              <a:spcAft>
                <a:spcPts val="1200"/>
              </a:spcAft>
              <a:defRPr b="0" i="0"/>
            </a:pPr>
            <a:r>
              <a:rPr lang="1043" b="1">
                <a:solidFill>
                  <a:srgbClr val="0033A0"/>
                </a:solidFill>
                <a:latin typeface="Arial" panose="020B0604020202020204" pitchFamily="34" charset="0"/>
                <a:cs typeface="Arial" panose="020B0604020202020204" pitchFamily="34" charset="0"/>
              </a:rPr>
              <a:t>Voorbeeld:</a:t>
            </a:r>
            <a:endParaRPr lang="en-US" sz="2400" b="1">
              <a:solidFill>
                <a:srgbClr val="0033A0"/>
              </a:solidFill>
              <a:latin typeface="Arial" panose="020B0604020202020204" pitchFamily="34" charset="0"/>
              <a:cs typeface="Arial" panose="020B0604020202020204" pitchFamily="34" charset="0"/>
            </a:endParaRPr>
          </a:p>
          <a:p>
            <a:pPr>
              <a:spcAft>
                <a:spcPts val="1200"/>
              </a:spcAft>
              <a:defRPr b="0" i="0"/>
            </a:pPr>
            <a:r>
              <a:rPr lang="1043" sz="1600" b="1">
                <a:latin typeface="Arial" panose="020B0604020202020204" pitchFamily="34" charset="0"/>
                <a:cs typeface="Arial" panose="020B0604020202020204" pitchFamily="34" charset="0"/>
              </a:rPr>
              <a:t>Incident:</a:t>
            </a:r>
            <a:r>
              <a:rPr lang="1043" sz="1600" b="0">
                <a:latin typeface="Arial" panose="020B0604020202020204" pitchFamily="34" charset="0"/>
                <a:cs typeface="Arial" panose="020B0604020202020204" pitchFamily="34" charset="0"/>
              </a:rPr>
              <a:t> Heeft een boete voor een snelheidsovertreding gekregen</a:t>
            </a:r>
          </a:p>
        </p:txBody>
      </p:sp>
      <p:sp>
        <p:nvSpPr>
          <p:cNvPr id="36" name="Rectangle 35">
            <a:extLst>
              <a:ext uri="{FF2B5EF4-FFF2-40B4-BE49-F238E27FC236}">
                <a16:creationId xmlns:a16="http://schemas.microsoft.com/office/drawing/2014/main" id="{BB61ADA6-1279-4166-8A36-130DCBA8FA5E}"/>
              </a:ext>
            </a:extLst>
          </p:cNvPr>
          <p:cNvSpPr/>
          <p:nvPr/>
        </p:nvSpPr>
        <p:spPr>
          <a:xfrm>
            <a:off x="7465267" y="5581425"/>
            <a:ext cx="5305858" cy="584775"/>
          </a:xfrm>
          <a:prstGeom prst="rect">
            <a:avLst/>
          </a:prstGeom>
        </p:spPr>
        <p:txBody>
          <a:bodyPr wrap="square">
            <a:spAutoFit/>
          </a:bodyPr>
          <a:lstStyle/>
          <a:p>
            <a:pPr>
              <a:spcAft>
                <a:spcPts val="1200"/>
              </a:spcAft>
              <a:defRPr b="0" i="0"/>
            </a:pPr>
            <a:r>
              <a:rPr lang="1043" sz="1600" b="1">
                <a:latin typeface="Arial" panose="020B0604020202020204" pitchFamily="34" charset="0"/>
                <a:cs typeface="Arial" panose="020B0604020202020204" pitchFamily="34" charset="0"/>
              </a:rPr>
              <a:t>Oplossing:</a:t>
            </a:r>
            <a:r>
              <a:rPr lang="1043" sz="1600" b="0">
                <a:latin typeface="Arial" panose="020B0604020202020204" pitchFamily="34" charset="0"/>
                <a:cs typeface="Arial" panose="020B0604020202020204" pitchFamily="34" charset="0"/>
              </a:rPr>
              <a:t> Sluit de wekker aan op de stroom </a:t>
            </a:r>
            <a:br>
              <a:rPr lang="1043" sz="1600" b="0">
                <a:latin typeface="Arial" panose="020B0604020202020204" pitchFamily="34" charset="0"/>
                <a:cs typeface="Arial" panose="020B0604020202020204" pitchFamily="34" charset="0"/>
              </a:rPr>
            </a:br>
            <a:r>
              <a:rPr lang="1043" sz="1600" b="0">
                <a:latin typeface="Arial" panose="020B0604020202020204" pitchFamily="34" charset="0"/>
                <a:cs typeface="Arial" panose="020B0604020202020204" pitchFamily="34" charset="0"/>
              </a:rPr>
              <a:t>of vervang de batterijen voordat ze leeg zijn.</a:t>
            </a:r>
          </a:p>
        </p:txBody>
      </p:sp>
      <p:sp>
        <p:nvSpPr>
          <p:cNvPr id="2" name="Freeform: Shape 1">
            <a:extLst>
              <a:ext uri="{FF2B5EF4-FFF2-40B4-BE49-F238E27FC236}">
                <a16:creationId xmlns:a16="http://schemas.microsoft.com/office/drawing/2014/main" id="{881032C2-03DE-A37E-4433-EAA87318FF5F}"/>
              </a:ext>
            </a:extLst>
          </p:cNvPr>
          <p:cNvSpPr/>
          <p:nvPr/>
        </p:nvSpPr>
        <p:spPr>
          <a:xfrm>
            <a:off x="5624041" y="2656766"/>
            <a:ext cx="1008271"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43" sz="1200" b="1" kern="1200">
                <a:latin typeface="Arial" panose="020B0604020202020204" pitchFamily="34" charset="0"/>
                <a:cs typeface="Arial" panose="020B0604020202020204" pitchFamily="34" charset="0"/>
              </a:rPr>
              <a:t>Waarom?</a:t>
            </a:r>
          </a:p>
        </p:txBody>
      </p:sp>
      <p:sp>
        <p:nvSpPr>
          <p:cNvPr id="8" name="Freeform: Shape 7">
            <a:extLst>
              <a:ext uri="{FF2B5EF4-FFF2-40B4-BE49-F238E27FC236}">
                <a16:creationId xmlns:a16="http://schemas.microsoft.com/office/drawing/2014/main" id="{C2A25CAF-6966-E959-D6FE-141E2F3687B1}"/>
              </a:ext>
            </a:extLst>
          </p:cNvPr>
          <p:cNvSpPr/>
          <p:nvPr/>
        </p:nvSpPr>
        <p:spPr>
          <a:xfrm>
            <a:off x="6313773" y="3242879"/>
            <a:ext cx="1008271"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43" sz="1200" b="1" kern="1200">
                <a:latin typeface="Arial" panose="020B0604020202020204" pitchFamily="34" charset="0"/>
                <a:cs typeface="Arial" panose="020B0604020202020204" pitchFamily="34" charset="0"/>
              </a:rPr>
              <a:t>Waarom?</a:t>
            </a:r>
          </a:p>
        </p:txBody>
      </p:sp>
      <p:sp>
        <p:nvSpPr>
          <p:cNvPr id="11" name="Freeform: Shape 10">
            <a:extLst>
              <a:ext uri="{FF2B5EF4-FFF2-40B4-BE49-F238E27FC236}">
                <a16:creationId xmlns:a16="http://schemas.microsoft.com/office/drawing/2014/main" id="{957C0AE7-A780-55F7-64A9-B320E8C5682F}"/>
              </a:ext>
            </a:extLst>
          </p:cNvPr>
          <p:cNvSpPr/>
          <p:nvPr/>
        </p:nvSpPr>
        <p:spPr>
          <a:xfrm>
            <a:off x="6982239" y="3830196"/>
            <a:ext cx="1008271"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43" sz="1200" b="1" kern="1200">
                <a:latin typeface="Arial" panose="020B0604020202020204" pitchFamily="34" charset="0"/>
                <a:cs typeface="Arial" panose="020B0604020202020204" pitchFamily="34" charset="0"/>
              </a:rPr>
              <a:t>Waarom?</a:t>
            </a:r>
          </a:p>
        </p:txBody>
      </p:sp>
      <p:sp>
        <p:nvSpPr>
          <p:cNvPr id="15" name="Freeform: Shape 14">
            <a:extLst>
              <a:ext uri="{FF2B5EF4-FFF2-40B4-BE49-F238E27FC236}">
                <a16:creationId xmlns:a16="http://schemas.microsoft.com/office/drawing/2014/main" id="{F07D9035-5206-2C20-12DD-2666B97B6CAF}"/>
              </a:ext>
            </a:extLst>
          </p:cNvPr>
          <p:cNvSpPr/>
          <p:nvPr/>
        </p:nvSpPr>
        <p:spPr>
          <a:xfrm>
            <a:off x="7673182" y="4399020"/>
            <a:ext cx="1008271"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43" sz="1200" b="1" kern="1200">
                <a:latin typeface="Arial" panose="020B0604020202020204" pitchFamily="34" charset="0"/>
                <a:cs typeface="Arial" panose="020B0604020202020204" pitchFamily="34" charset="0"/>
              </a:rPr>
              <a:t>Waarom?</a:t>
            </a:r>
          </a:p>
        </p:txBody>
      </p:sp>
      <p:sp>
        <p:nvSpPr>
          <p:cNvPr id="20" name="Freeform: Shape 19">
            <a:extLst>
              <a:ext uri="{FF2B5EF4-FFF2-40B4-BE49-F238E27FC236}">
                <a16:creationId xmlns:a16="http://schemas.microsoft.com/office/drawing/2014/main" id="{7FCD6271-AFDE-C2EC-927D-66B539AAE5E8}"/>
              </a:ext>
            </a:extLst>
          </p:cNvPr>
          <p:cNvSpPr/>
          <p:nvPr/>
        </p:nvSpPr>
        <p:spPr>
          <a:xfrm>
            <a:off x="8425689" y="4987670"/>
            <a:ext cx="1008271"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43" sz="1200" b="1" kern="1200">
                <a:latin typeface="Arial" panose="020B0604020202020204" pitchFamily="34" charset="0"/>
                <a:cs typeface="Arial" panose="020B0604020202020204" pitchFamily="34" charset="0"/>
              </a:rPr>
              <a:t>Waarom?</a:t>
            </a:r>
          </a:p>
        </p:txBody>
      </p:sp>
    </p:spTree>
    <p:extLst>
      <p:ext uri="{BB962C8B-B14F-4D97-AF65-F5344CB8AC3E}">
        <p14:creationId xmlns:p14="http://schemas.microsoft.com/office/powerpoint/2010/main" val="190404812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a:blip r:embed="rId3">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a:blip r:embed="rId4">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319255" cy="457657"/>
          </a:xfrm>
          <a:prstGeom prst="rect">
            <a:avLst/>
          </a:prstGeom>
          <a:noFill/>
          <a:effectLst/>
        </p:spPr>
        <p:txBody>
          <a:bodyPr wrap="square" rtlCol="0">
            <a:spAutoFit/>
          </a:bodyPr>
          <a:lstStyle/>
          <a:p>
            <a:pPr>
              <a:spcAft>
                <a:spcPts val="1200"/>
              </a:spcAft>
              <a:defRPr b="0" i="0"/>
            </a:pPr>
            <a:r>
              <a:rPr lang="1043" sz="2400" b="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GLOBALE VEILIGHEID STAND DOWN 2023</a:t>
            </a:r>
          </a:p>
        </p:txBody>
      </p:sp>
      <p:sp>
        <p:nvSpPr>
          <p:cNvPr id="6" name="Slide Number Placeholder 8">
            <a:extLst>
              <a:ext uri="{FF2B5EF4-FFF2-40B4-BE49-F238E27FC236}">
                <a16:creationId xmlns:a16="http://schemas.microsoft.com/office/drawing/2014/main" id="{9E3F1D4F-6C4D-432F-B212-D64953AA11B0}"/>
              </a:ext>
            </a:extLst>
          </p:cNvPr>
          <p:cNvSpPr txBox="1"/>
          <p:nvPr/>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fld id="{700107A3-812D-4898-A944-4355C5049C9A}" type="slidenum">
              <a:rPr lang="en-US" smtClean="0"/>
              <a:t>19</a:t>
            </a:fld>
            <a:endParaRPr lang="en-US"/>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94829" cy="396636"/>
          </a:xfrm>
          <a:prstGeom prst="rect">
            <a:avLst/>
          </a:prstGeom>
          <a:noFill/>
          <a:effectLst/>
        </p:spPr>
        <p:txBody>
          <a:bodyPr wrap="square" rtlCol="0">
            <a:spAutoFit/>
          </a:bodyPr>
          <a:lstStyle/>
          <a:p>
            <a:pPr>
              <a:spcAft>
                <a:spcPts val="1200"/>
              </a:spcAft>
              <a:defRPr b="0" i="0"/>
            </a:pPr>
            <a:r>
              <a:rPr lang="1043"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Sta op voor veiligheid</a:t>
            </a:r>
          </a:p>
        </p:txBody>
      </p:sp>
      <p:sp>
        <p:nvSpPr>
          <p:cNvPr id="14" name="Rectangle 13">
            <a:extLst>
              <a:ext uri="{FF2B5EF4-FFF2-40B4-BE49-F238E27FC236}">
                <a16:creationId xmlns:a16="http://schemas.microsoft.com/office/drawing/2014/main" id="{CADB3204-155B-43F9-8F9F-B28A4BEB3462}"/>
              </a:ext>
            </a:extLst>
          </p:cNvPr>
          <p:cNvSpPr/>
          <p:nvPr/>
        </p:nvSpPr>
        <p:spPr>
          <a:xfrm>
            <a:off x="209549" y="1282804"/>
            <a:ext cx="7444608" cy="1311951"/>
          </a:xfrm>
          <a:prstGeom prst="rect">
            <a:avLst/>
          </a:prstGeom>
        </p:spPr>
        <p:txBody>
          <a:bodyPr wrap="square">
            <a:spAutoFit/>
          </a:bodyPr>
          <a:lstStyle/>
          <a:p>
            <a:pPr>
              <a:spcAft>
                <a:spcPts val="1200"/>
              </a:spcAft>
              <a:defRPr b="0" i="0"/>
            </a:pPr>
            <a:r>
              <a:rPr lang="1043" sz="2400" b="1">
                <a:solidFill>
                  <a:srgbClr val="0033A0"/>
                </a:solidFill>
                <a:latin typeface="Arial" panose="020B0604020202020204" pitchFamily="34" charset="0"/>
                <a:cs typeface="Arial" panose="020B0604020202020204" pitchFamily="34" charset="0"/>
              </a:rPr>
              <a:t>Iedereen is verantwoordelijk voor veiligheid</a:t>
            </a:r>
          </a:p>
          <a:p>
            <a:pPr marL="285750" indent="-285750">
              <a:spcAft>
                <a:spcPts val="1200"/>
              </a:spcAft>
              <a:buClr>
                <a:srgbClr val="84BD00"/>
              </a:buClr>
              <a:buFont typeface="Wingdings" panose="05000000000000000000" pitchFamily="2" charset="2"/>
              <a:buChar char="ü"/>
              <a:defRPr b="0" i="0"/>
            </a:pPr>
            <a:r>
              <a:rPr lang="1043">
                <a:latin typeface="Arial" panose="020B0604020202020204" pitchFamily="34" charset="0"/>
                <a:cs typeface="Arial" panose="020B0604020202020204" pitchFamily="34" charset="0"/>
              </a:rPr>
              <a:t>Volg procedures</a:t>
            </a:r>
          </a:p>
          <a:p>
            <a:pPr marL="285750" indent="-285750">
              <a:spcAft>
                <a:spcPts val="1200"/>
              </a:spcAft>
              <a:buClr>
                <a:srgbClr val="84BD00"/>
              </a:buClr>
              <a:buFont typeface="Wingdings" panose="05000000000000000000" pitchFamily="2" charset="2"/>
              <a:buChar char="ü"/>
              <a:defRPr b="0" i="0"/>
            </a:pPr>
            <a:r>
              <a:rPr lang="1043">
                <a:latin typeface="Arial" panose="020B0604020202020204" pitchFamily="34" charset="0"/>
                <a:cs typeface="Arial" panose="020B0604020202020204" pitchFamily="34" charset="0"/>
              </a:rPr>
              <a:t>Neem verantwoordelijkheid</a:t>
            </a:r>
          </a:p>
        </p:txBody>
      </p:sp>
      <p:cxnSp>
        <p:nvCxnSpPr>
          <p:cNvPr id="17" name="Straight Connector 16">
            <a:extLst>
              <a:ext uri="{FF2B5EF4-FFF2-40B4-BE49-F238E27FC236}">
                <a16:creationId xmlns:a16="http://schemas.microsoft.com/office/drawing/2014/main" id="{092EDB20-FC59-46DF-8EFF-A85BF0C97174}"/>
              </a:ext>
            </a:extLst>
          </p:cNvPr>
          <p:cNvCxnSpPr/>
          <p:nvPr/>
        </p:nvCxnSpPr>
        <p:spPr>
          <a:xfrm>
            <a:off x="0" y="6245683"/>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84DE6014-B219-4037-92AC-6765DC402175}"/>
              </a:ext>
            </a:extLst>
          </p:cNvPr>
          <p:cNvSpPr/>
          <p:nvPr/>
        </p:nvSpPr>
        <p:spPr>
          <a:xfrm>
            <a:off x="5447489" y="3297272"/>
            <a:ext cx="6359708" cy="1969770"/>
          </a:xfrm>
          <a:prstGeom prst="rect">
            <a:avLst/>
          </a:prstGeom>
        </p:spPr>
        <p:txBody>
          <a:bodyPr wrap="square">
            <a:spAutoFit/>
          </a:bodyPr>
          <a:lstStyle/>
          <a:p>
            <a:pPr>
              <a:spcAft>
                <a:spcPts val="1200"/>
              </a:spcAft>
              <a:defRPr b="0" i="0"/>
            </a:pPr>
            <a:r>
              <a:rPr lang="1043" sz="2000" b="1">
                <a:solidFill>
                  <a:srgbClr val="0033A0"/>
                </a:solidFill>
                <a:latin typeface="Arial" panose="020B0604020202020204" pitchFamily="34" charset="0"/>
                <a:cs typeface="Arial" panose="020B0604020202020204" pitchFamily="34" charset="0"/>
              </a:rPr>
              <a:t>Uw recht om te stoppen met werken en een melding te doen</a:t>
            </a:r>
          </a:p>
          <a:p>
            <a:pPr marL="285750" indent="-285750">
              <a:spcAft>
                <a:spcPts val="1200"/>
              </a:spcAft>
              <a:buClr>
                <a:srgbClr val="84BD00"/>
              </a:buClr>
              <a:buFont typeface="Wingdings" panose="05000000000000000000" pitchFamily="2" charset="2"/>
              <a:buChar char="ü"/>
              <a:defRPr b="0" i="0"/>
            </a:pPr>
            <a:r>
              <a:rPr lang="1043" sz="1600" b="1">
                <a:solidFill>
                  <a:srgbClr val="84BD00"/>
                </a:solidFill>
                <a:latin typeface="Arial" panose="020B0604020202020204" pitchFamily="34" charset="0"/>
                <a:cs typeface="Arial" panose="020B0604020202020204" pitchFamily="34" charset="0"/>
              </a:rPr>
              <a:t>Kom tussenbeide</a:t>
            </a:r>
            <a:r>
              <a:rPr lang="1043" sz="1600">
                <a:latin typeface="Arial" panose="020B0604020202020204" pitchFamily="34" charset="0"/>
                <a:cs typeface="Arial" panose="020B0604020202020204" pitchFamily="34" charset="0"/>
              </a:rPr>
              <a:t> als acties of de omgeving onveilig lijken</a:t>
            </a:r>
          </a:p>
          <a:p>
            <a:pPr marL="285750" indent="-285750">
              <a:spcAft>
                <a:spcPts val="1200"/>
              </a:spcAft>
              <a:buClr>
                <a:srgbClr val="84BD00"/>
              </a:buClr>
              <a:buFont typeface="Wingdings" panose="05000000000000000000" pitchFamily="2" charset="2"/>
              <a:buChar char="ü"/>
              <a:defRPr b="0" i="0"/>
            </a:pPr>
            <a:r>
              <a:rPr lang="1043" sz="1600" b="1">
                <a:solidFill>
                  <a:srgbClr val="84BD00"/>
                </a:solidFill>
                <a:latin typeface="Arial" panose="020B0604020202020204" pitchFamily="34" charset="0"/>
                <a:cs typeface="Arial" panose="020B0604020202020204" pitchFamily="34" charset="0"/>
              </a:rPr>
              <a:t>Stel</a:t>
            </a:r>
            <a:r>
              <a:rPr lang="1043" sz="1600" b="0">
                <a:solidFill>
                  <a:srgbClr val="84BD00"/>
                </a:solidFill>
                <a:latin typeface="Arial" panose="020B0604020202020204" pitchFamily="34" charset="0"/>
                <a:cs typeface="Arial" panose="020B0604020202020204" pitchFamily="34" charset="0"/>
              </a:rPr>
              <a:t> </a:t>
            </a:r>
            <a:r>
              <a:rPr lang="1043" sz="1600">
                <a:latin typeface="Arial" panose="020B0604020202020204" pitchFamily="34" charset="0"/>
                <a:cs typeface="Arial" panose="020B0604020202020204" pitchFamily="34" charset="0"/>
              </a:rPr>
              <a:t>vragen om te bepalen of de situatie onveilig is</a:t>
            </a:r>
          </a:p>
          <a:p>
            <a:pPr marL="285750" indent="-285750">
              <a:spcAft>
                <a:spcPts val="1200"/>
              </a:spcAft>
              <a:buClr>
                <a:srgbClr val="84BD00"/>
              </a:buClr>
              <a:buFont typeface="Wingdings" panose="05000000000000000000" pitchFamily="2" charset="2"/>
              <a:buChar char="ü"/>
              <a:defRPr b="0" i="0"/>
            </a:pPr>
            <a:r>
              <a:rPr lang="1043" sz="1600" b="1">
                <a:solidFill>
                  <a:srgbClr val="84BD00"/>
                </a:solidFill>
                <a:latin typeface="Arial" panose="020B0604020202020204" pitchFamily="34" charset="0"/>
                <a:cs typeface="Arial" panose="020B0604020202020204" pitchFamily="34" charset="0"/>
              </a:rPr>
              <a:t>Doe een melding</a:t>
            </a:r>
            <a:r>
              <a:rPr lang="1043" sz="1600">
                <a:latin typeface="Arial" panose="020B0604020202020204" pitchFamily="34" charset="0"/>
                <a:cs typeface="Arial" panose="020B0604020202020204" pitchFamily="34" charset="0"/>
              </a:rPr>
              <a:t> aan een manager of supervisor</a:t>
            </a:r>
          </a:p>
        </p:txBody>
      </p:sp>
      <p:sp>
        <p:nvSpPr>
          <p:cNvPr id="21" name="Rectangle 20">
            <a:extLst>
              <a:ext uri="{FF2B5EF4-FFF2-40B4-BE49-F238E27FC236}">
                <a16:creationId xmlns:a16="http://schemas.microsoft.com/office/drawing/2014/main" id="{920972AF-996A-44CF-B9BE-904936B9535D}"/>
              </a:ext>
            </a:extLst>
          </p:cNvPr>
          <p:cNvSpPr/>
          <p:nvPr/>
        </p:nvSpPr>
        <p:spPr>
          <a:xfrm>
            <a:off x="422950" y="5214683"/>
            <a:ext cx="11346100" cy="1067867"/>
          </a:xfrm>
          <a:prstGeom prst="rect">
            <a:avLst/>
          </a:prstGeom>
        </p:spPr>
        <p:txBody>
          <a:bodyPr wrap="square">
            <a:spAutoFit/>
          </a:bodyPr>
          <a:lstStyle/>
          <a:p>
            <a:pPr algn="ctr">
              <a:spcAft>
                <a:spcPts val="1200"/>
              </a:spcAft>
              <a:defRPr b="0" i="0"/>
            </a:pPr>
            <a:r>
              <a:rPr lang="1043" sz="3200" b="1">
                <a:solidFill>
                  <a:srgbClr val="0033A0"/>
                </a:solidFill>
                <a:latin typeface="Arial" panose="020B0604020202020204" pitchFamily="34" charset="0"/>
                <a:cs typeface="Arial" panose="020B0604020202020204" pitchFamily="34" charset="0"/>
              </a:rPr>
              <a:t>Veiligheid is </a:t>
            </a:r>
            <a:r>
              <a:rPr lang="1043" sz="3200" b="1">
                <a:solidFill>
                  <a:srgbClr val="84BD00"/>
                </a:solidFill>
                <a:latin typeface="Arial" panose="020B0604020202020204" pitchFamily="34" charset="0"/>
                <a:cs typeface="Arial" panose="020B0604020202020204" pitchFamily="34" charset="0"/>
              </a:rPr>
              <a:t>persoonlijk </a:t>
            </a:r>
            <a:r>
              <a:rPr lang="1043" sz="3200" b="1">
                <a:solidFill>
                  <a:srgbClr val="0033A0"/>
                </a:solidFill>
                <a:latin typeface="Arial" panose="020B0604020202020204" pitchFamily="34" charset="0"/>
                <a:cs typeface="Arial" panose="020B0604020202020204" pitchFamily="34" charset="0"/>
              </a:rPr>
              <a:t> – Breng veiligheid naar het werk en neem het mee naar huis! </a:t>
            </a:r>
            <a:endParaRPr lang="en-US" sz="2200" b="1">
              <a:solidFill>
                <a:srgbClr val="0033A0"/>
              </a:solidFill>
              <a:latin typeface="Arial" panose="020B0604020202020204" pitchFamily="34" charset="0"/>
              <a:cs typeface="Arial" panose="020B0604020202020204" pitchFamily="34" charset="0"/>
            </a:endParaRPr>
          </a:p>
        </p:txBody>
      </p:sp>
      <p:grpSp>
        <p:nvGrpSpPr>
          <p:cNvPr id="15" name="Group 14">
            <a:extLst>
              <a:ext uri="{FF2B5EF4-FFF2-40B4-BE49-F238E27FC236}">
                <a16:creationId xmlns:a16="http://schemas.microsoft.com/office/drawing/2014/main" id="{5590C04F-9884-4CC3-9B59-6241238B5DB4}"/>
              </a:ext>
            </a:extLst>
          </p:cNvPr>
          <p:cNvGrpSpPr/>
          <p:nvPr/>
        </p:nvGrpSpPr>
        <p:grpSpPr>
          <a:xfrm>
            <a:off x="0" y="3136115"/>
            <a:ext cx="3759779" cy="2114875"/>
            <a:chOff x="509970" y="3105688"/>
            <a:chExt cx="3969327" cy="2232746"/>
          </a:xfrm>
        </p:grpSpPr>
        <p:pic>
          <p:nvPicPr>
            <p:cNvPr id="12" name="Picture 11">
              <a:extLst>
                <a:ext uri="{FF2B5EF4-FFF2-40B4-BE49-F238E27FC236}">
                  <a16:creationId xmlns:a16="http://schemas.microsoft.com/office/drawing/2014/main" id="{246872DA-224F-49AF-A93B-044D0C8A3A15}"/>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09970" y="3105688"/>
              <a:ext cx="3969327" cy="2232746"/>
            </a:xfrm>
            <a:prstGeom prst="rect">
              <a:avLst/>
            </a:prstGeom>
          </p:spPr>
        </p:pic>
        <p:sp>
          <p:nvSpPr>
            <p:cNvPr id="26" name="Rectangle 25">
              <a:extLst>
                <a:ext uri="{FF2B5EF4-FFF2-40B4-BE49-F238E27FC236}">
                  <a16:creationId xmlns:a16="http://schemas.microsoft.com/office/drawing/2014/main" id="{91FD4A35-651B-49E9-BC03-0CED0A871436}"/>
                </a:ext>
              </a:extLst>
            </p:cNvPr>
            <p:cNvSpPr/>
            <p:nvPr/>
          </p:nvSpPr>
          <p:spPr>
            <a:xfrm>
              <a:off x="1736097" y="3106493"/>
              <a:ext cx="2743200" cy="2231136"/>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D9038892-7A7B-437F-8D34-4DE73695E805}"/>
              </a:ext>
            </a:extLst>
          </p:cNvPr>
          <p:cNvGrpSpPr/>
          <p:nvPr/>
        </p:nvGrpSpPr>
        <p:grpSpPr>
          <a:xfrm>
            <a:off x="8433816" y="1087903"/>
            <a:ext cx="3758184" cy="2113350"/>
            <a:chOff x="8254925" y="1077934"/>
            <a:chExt cx="3758184" cy="2113350"/>
          </a:xfrm>
        </p:grpSpPr>
        <p:pic>
          <p:nvPicPr>
            <p:cNvPr id="27" name="Picture 26">
              <a:extLst>
                <a:ext uri="{FF2B5EF4-FFF2-40B4-BE49-F238E27FC236}">
                  <a16:creationId xmlns:a16="http://schemas.microsoft.com/office/drawing/2014/main" id="{36FDBD34-50FE-4FA6-9B10-5C8D4239CF74}"/>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8254925" y="1077936"/>
              <a:ext cx="3758184" cy="2113347"/>
            </a:xfrm>
            <a:prstGeom prst="rect">
              <a:avLst/>
            </a:prstGeom>
          </p:spPr>
        </p:pic>
        <p:sp>
          <p:nvSpPr>
            <p:cNvPr id="28" name="Rectangle 27">
              <a:extLst>
                <a:ext uri="{FF2B5EF4-FFF2-40B4-BE49-F238E27FC236}">
                  <a16:creationId xmlns:a16="http://schemas.microsoft.com/office/drawing/2014/main" id="{91FDFE9A-E339-4085-960E-1C67A0B79590}"/>
                </a:ext>
              </a:extLst>
            </p:cNvPr>
            <p:cNvSpPr/>
            <p:nvPr/>
          </p:nvSpPr>
          <p:spPr>
            <a:xfrm flipH="1">
              <a:off x="8254925" y="1077934"/>
              <a:ext cx="2598381" cy="2113350"/>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8635498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Pentagon 4">
            <a:extLst>
              <a:ext uri="{FF2B5EF4-FFF2-40B4-BE49-F238E27FC236}">
                <a16:creationId xmlns:a16="http://schemas.microsoft.com/office/drawing/2014/main" id="{7FEB3E2A-D8E4-46B5-3538-31BD09D60911}"/>
              </a:ext>
            </a:extLst>
          </p:cNvPr>
          <p:cNvSpPr/>
          <p:nvPr/>
        </p:nvSpPr>
        <p:spPr>
          <a:xfrm>
            <a:off x="442451" y="1704284"/>
            <a:ext cx="45720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1043" sz="1400" b="1">
                <a:solidFill>
                  <a:schemeClr val="bg1"/>
                </a:solidFill>
                <a:latin typeface="Arial" panose="020B0604020202020204" pitchFamily="34" charset="0"/>
                <a:cs typeface="Arial" panose="020B0604020202020204" pitchFamily="34" charset="0"/>
              </a:rPr>
              <a:t>Onze inzet voor veiligheid</a:t>
            </a:r>
          </a:p>
        </p:txBody>
      </p:sp>
      <p:sp>
        <p:nvSpPr>
          <p:cNvPr id="6" name="Arrow: Pentagon 5">
            <a:extLst>
              <a:ext uri="{FF2B5EF4-FFF2-40B4-BE49-F238E27FC236}">
                <a16:creationId xmlns:a16="http://schemas.microsoft.com/office/drawing/2014/main" id="{ED40876D-AB57-D86F-1E44-1A4D83D57B3A}"/>
              </a:ext>
            </a:extLst>
          </p:cNvPr>
          <p:cNvSpPr/>
          <p:nvPr/>
        </p:nvSpPr>
        <p:spPr>
          <a:xfrm>
            <a:off x="442451" y="2244356"/>
            <a:ext cx="50292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1043" sz="1400" b="1">
                <a:solidFill>
                  <a:schemeClr val="bg1"/>
                </a:solidFill>
                <a:latin typeface="Arial" panose="020B0604020202020204" pitchFamily="34" charset="0"/>
                <a:cs typeface="Arial" panose="020B0604020202020204" pitchFamily="34" charset="0"/>
              </a:rPr>
              <a:t>Onze reis naar veiligheid</a:t>
            </a:r>
          </a:p>
        </p:txBody>
      </p:sp>
      <p:sp>
        <p:nvSpPr>
          <p:cNvPr id="7" name="Arrow: Pentagon 6">
            <a:extLst>
              <a:ext uri="{FF2B5EF4-FFF2-40B4-BE49-F238E27FC236}">
                <a16:creationId xmlns:a16="http://schemas.microsoft.com/office/drawing/2014/main" id="{5D5780F3-4B9B-7346-2C85-59069685659F}"/>
              </a:ext>
            </a:extLst>
          </p:cNvPr>
          <p:cNvSpPr/>
          <p:nvPr/>
        </p:nvSpPr>
        <p:spPr>
          <a:xfrm>
            <a:off x="442451" y="2784777"/>
            <a:ext cx="54864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1043" sz="1400" b="1">
                <a:solidFill>
                  <a:schemeClr val="bg1"/>
                </a:solidFill>
                <a:latin typeface="Arial" panose="020B0604020202020204" pitchFamily="34" charset="0"/>
                <a:cs typeface="Arial" panose="020B0604020202020204" pitchFamily="34" charset="0"/>
              </a:rPr>
              <a:t>Bouwstenen van veiligheidscultuur – Veiligheidsbeleidonze</a:t>
            </a:r>
          </a:p>
        </p:txBody>
      </p:sp>
      <p:sp>
        <p:nvSpPr>
          <p:cNvPr id="8" name="Arrow: Pentagon 7">
            <a:extLst>
              <a:ext uri="{FF2B5EF4-FFF2-40B4-BE49-F238E27FC236}">
                <a16:creationId xmlns:a16="http://schemas.microsoft.com/office/drawing/2014/main" id="{3155C707-374A-8AF6-711E-4052FD808BCD}"/>
              </a:ext>
            </a:extLst>
          </p:cNvPr>
          <p:cNvSpPr/>
          <p:nvPr/>
        </p:nvSpPr>
        <p:spPr>
          <a:xfrm>
            <a:off x="442451" y="3324500"/>
            <a:ext cx="59436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1043" sz="1400" b="1">
                <a:solidFill>
                  <a:schemeClr val="bg1"/>
                </a:solidFill>
                <a:latin typeface="Arial" panose="020B0604020202020204" pitchFamily="34" charset="0"/>
                <a:cs typeface="Arial" panose="020B0604020202020204" pitchFamily="34" charset="0"/>
              </a:rPr>
              <a:t>Bouwstenen van onze veiligheidscultuur – Levensreddende regels</a:t>
            </a:r>
          </a:p>
        </p:txBody>
      </p:sp>
      <p:sp>
        <p:nvSpPr>
          <p:cNvPr id="9" name="Arrow: Pentagon 8">
            <a:extLst>
              <a:ext uri="{FF2B5EF4-FFF2-40B4-BE49-F238E27FC236}">
                <a16:creationId xmlns:a16="http://schemas.microsoft.com/office/drawing/2014/main" id="{EB2C0E3A-CCB2-74F0-935A-A7CE609B8DD8}"/>
              </a:ext>
            </a:extLst>
          </p:cNvPr>
          <p:cNvSpPr/>
          <p:nvPr/>
        </p:nvSpPr>
        <p:spPr>
          <a:xfrm>
            <a:off x="442451" y="3864572"/>
            <a:ext cx="64008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1043" sz="1400" b="1">
                <a:solidFill>
                  <a:schemeClr val="bg1"/>
                </a:solidFill>
                <a:latin typeface="Arial" panose="020B0604020202020204" pitchFamily="34" charset="0"/>
                <a:cs typeface="Arial" panose="020B0604020202020204" pitchFamily="34" charset="0"/>
              </a:rPr>
              <a:t>Bouwstenen van onze veiligheidscultuur – Organisatie van de werkvloer</a:t>
            </a:r>
          </a:p>
        </p:txBody>
      </p:sp>
      <p:sp>
        <p:nvSpPr>
          <p:cNvPr id="10" name="Arrow: Pentagon 9">
            <a:extLst>
              <a:ext uri="{FF2B5EF4-FFF2-40B4-BE49-F238E27FC236}">
                <a16:creationId xmlns:a16="http://schemas.microsoft.com/office/drawing/2014/main" id="{2A1ADE7B-E79C-6B47-D544-E356DE9B3A4D}"/>
              </a:ext>
            </a:extLst>
          </p:cNvPr>
          <p:cNvSpPr/>
          <p:nvPr/>
        </p:nvSpPr>
        <p:spPr>
          <a:xfrm>
            <a:off x="442451" y="4404644"/>
            <a:ext cx="68580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1043" sz="1400" b="1">
                <a:solidFill>
                  <a:schemeClr val="bg1"/>
                </a:solidFill>
                <a:latin typeface="Arial" panose="020B0604020202020204" pitchFamily="34" charset="0"/>
                <a:cs typeface="Arial" panose="020B0604020202020204" pitchFamily="34" charset="0"/>
              </a:rPr>
              <a:t>Een veiligheidscultuur creëren</a:t>
            </a:r>
          </a:p>
        </p:txBody>
      </p:sp>
      <p:sp>
        <p:nvSpPr>
          <p:cNvPr id="11" name="Arrow: Pentagon 10">
            <a:extLst>
              <a:ext uri="{FF2B5EF4-FFF2-40B4-BE49-F238E27FC236}">
                <a16:creationId xmlns:a16="http://schemas.microsoft.com/office/drawing/2014/main" id="{BFD16266-15F8-DCA3-F15B-B4768683AB85}"/>
              </a:ext>
            </a:extLst>
          </p:cNvPr>
          <p:cNvSpPr/>
          <p:nvPr/>
        </p:nvSpPr>
        <p:spPr>
          <a:xfrm>
            <a:off x="442451" y="4942258"/>
            <a:ext cx="73152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1043" sz="1400" b="1">
                <a:solidFill>
                  <a:schemeClr val="bg1"/>
                </a:solidFill>
                <a:latin typeface="Arial" panose="020B0604020202020204" pitchFamily="34" charset="0"/>
                <a:cs typeface="Arial" panose="020B0604020202020204" pitchFamily="34" charset="0"/>
              </a:rPr>
              <a:t>Leiderschap op het vlak van veiligheid</a:t>
            </a:r>
          </a:p>
        </p:txBody>
      </p:sp>
      <p:cxnSp>
        <p:nvCxnSpPr>
          <p:cNvPr id="15" name="Straight Connector 14">
            <a:extLst>
              <a:ext uri="{FF2B5EF4-FFF2-40B4-BE49-F238E27FC236}">
                <a16:creationId xmlns:a16="http://schemas.microsoft.com/office/drawing/2014/main" id="{87CC7B33-BBA2-CA7D-9AED-3D48618A2545}"/>
              </a:ext>
            </a:extLst>
          </p:cNvPr>
          <p:cNvCxnSpPr/>
          <p:nvPr/>
        </p:nvCxnSpPr>
        <p:spPr>
          <a:xfrm>
            <a:off x="442451" y="1626329"/>
            <a:ext cx="38862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D259062-18D5-97B8-F567-4D1A17631F3E}"/>
              </a:ext>
            </a:extLst>
          </p:cNvPr>
          <p:cNvCxnSpPr/>
          <p:nvPr/>
        </p:nvCxnSpPr>
        <p:spPr>
          <a:xfrm>
            <a:off x="442451" y="3251460"/>
            <a:ext cx="52578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1082ED6-2DDE-72C6-F8D5-48C955587B67}"/>
              </a:ext>
            </a:extLst>
          </p:cNvPr>
          <p:cNvCxnSpPr/>
          <p:nvPr/>
        </p:nvCxnSpPr>
        <p:spPr>
          <a:xfrm>
            <a:off x="442451" y="4326687"/>
            <a:ext cx="61722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8FDC1B7-ACED-6FA2-F27B-2E4D43340A12}"/>
              </a:ext>
            </a:extLst>
          </p:cNvPr>
          <p:cNvCxnSpPr/>
          <p:nvPr/>
        </p:nvCxnSpPr>
        <p:spPr>
          <a:xfrm>
            <a:off x="442451" y="3786615"/>
            <a:ext cx="5715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6CDB822-B099-C3DD-B798-AD65EC7A378F}"/>
              </a:ext>
            </a:extLst>
          </p:cNvPr>
          <p:cNvCxnSpPr/>
          <p:nvPr/>
        </p:nvCxnSpPr>
        <p:spPr>
          <a:xfrm>
            <a:off x="442451" y="4870974"/>
            <a:ext cx="66294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DD4F403-FCAC-7965-69E5-D5B2BD5B6A6B}"/>
              </a:ext>
            </a:extLst>
          </p:cNvPr>
          <p:cNvCxnSpPr/>
          <p:nvPr/>
        </p:nvCxnSpPr>
        <p:spPr>
          <a:xfrm>
            <a:off x="442451" y="2171316"/>
            <a:ext cx="43434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A770481-1AAF-4714-8E1B-A2964D30FC22}"/>
              </a:ext>
            </a:extLst>
          </p:cNvPr>
          <p:cNvCxnSpPr/>
          <p:nvPr/>
        </p:nvCxnSpPr>
        <p:spPr>
          <a:xfrm>
            <a:off x="442451" y="2706472"/>
            <a:ext cx="48006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B056FC9-7A98-405B-2C7D-98065420962D}"/>
              </a:ext>
            </a:extLst>
          </p:cNvPr>
          <p:cNvCxnSpPr/>
          <p:nvPr/>
        </p:nvCxnSpPr>
        <p:spPr>
          <a:xfrm>
            <a:off x="442451" y="5406832"/>
            <a:ext cx="70866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563130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a:blip r:embed="rId3">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a:blip r:embed="rId4">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319255" cy="457657"/>
          </a:xfrm>
          <a:prstGeom prst="rect">
            <a:avLst/>
          </a:prstGeom>
          <a:noFill/>
          <a:effectLst/>
        </p:spPr>
        <p:txBody>
          <a:bodyPr wrap="square" rtlCol="0">
            <a:spAutoFit/>
          </a:bodyPr>
          <a:lstStyle/>
          <a:p>
            <a:pPr>
              <a:spcAft>
                <a:spcPts val="1200"/>
              </a:spcAft>
              <a:defRPr b="0" i="0"/>
            </a:pPr>
            <a:r>
              <a:rPr lang="1043" sz="2400" b="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GLOBALE VEILIGHEID STAND DOWN 2023</a:t>
            </a:r>
          </a:p>
        </p:txBody>
      </p:sp>
      <p:sp>
        <p:nvSpPr>
          <p:cNvPr id="6" name="Slide Number Placeholder 8">
            <a:extLst>
              <a:ext uri="{FF2B5EF4-FFF2-40B4-BE49-F238E27FC236}">
                <a16:creationId xmlns:a16="http://schemas.microsoft.com/office/drawing/2014/main" id="{9E3F1D4F-6C4D-432F-B212-D64953AA11B0}"/>
              </a:ext>
            </a:extLst>
          </p:cNvPr>
          <p:cNvSpPr txBox="1"/>
          <p:nvPr/>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fld id="{602A6C56-F2D0-431D-9BC2-830A1FDF3AD5}" type="slidenum">
              <a:rPr lang="en-US" smtClean="0"/>
              <a:t>20</a:t>
            </a:fld>
            <a:endParaRPr lang="en-US"/>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94829" cy="396636"/>
          </a:xfrm>
          <a:prstGeom prst="rect">
            <a:avLst/>
          </a:prstGeom>
          <a:noFill/>
          <a:effectLst/>
        </p:spPr>
        <p:txBody>
          <a:bodyPr wrap="square" rtlCol="0">
            <a:spAutoFit/>
          </a:bodyPr>
          <a:lstStyle/>
          <a:p>
            <a:pPr>
              <a:spcAft>
                <a:spcPts val="1200"/>
              </a:spcAft>
              <a:defRPr b="0" i="0"/>
            </a:pPr>
            <a:r>
              <a:rPr lang="1043"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Sta op voor veiligheid</a:t>
            </a:r>
          </a:p>
        </p:txBody>
      </p:sp>
      <p:cxnSp>
        <p:nvCxnSpPr>
          <p:cNvPr id="17" name="Straight Connector 16">
            <a:extLst>
              <a:ext uri="{FF2B5EF4-FFF2-40B4-BE49-F238E27FC236}">
                <a16:creationId xmlns:a16="http://schemas.microsoft.com/office/drawing/2014/main" id="{092EDB20-FC59-46DF-8EFF-A85BF0C97174}"/>
              </a:ext>
            </a:extLst>
          </p:cNvPr>
          <p:cNvCxnSpPr/>
          <p:nvPr/>
        </p:nvCxnSpPr>
        <p:spPr>
          <a:xfrm>
            <a:off x="0" y="6245683"/>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8C5A6CF2-F5F7-4283-A351-EECA7F9D8AB1}"/>
              </a:ext>
            </a:extLst>
          </p:cNvPr>
          <p:cNvSpPr/>
          <p:nvPr/>
        </p:nvSpPr>
        <p:spPr>
          <a:xfrm>
            <a:off x="323626" y="2724190"/>
            <a:ext cx="7125149" cy="2898496"/>
          </a:xfrm>
          <a:prstGeom prst="rect">
            <a:avLst/>
          </a:prstGeom>
        </p:spPr>
        <p:txBody>
          <a:bodyPr wrap="square">
            <a:spAutoFit/>
          </a:bodyPr>
          <a:lstStyle/>
          <a:p>
            <a:pPr algn="ctr">
              <a:spcAft>
                <a:spcPts val="1200"/>
              </a:spcAft>
              <a:defRPr b="0" i="0"/>
            </a:pPr>
            <a:r>
              <a:rPr lang="1043" sz="3600" b="1">
                <a:solidFill>
                  <a:srgbClr val="0033A0"/>
                </a:solidFill>
                <a:latin typeface="Arial" panose="020B0604020202020204" pitchFamily="34" charset="0"/>
                <a:cs typeface="Arial" panose="020B0604020202020204" pitchFamily="34" charset="0"/>
              </a:rPr>
              <a:t>Welke acties zul </a:t>
            </a:r>
            <a:r>
              <a:rPr lang="1043" sz="3600" b="1">
                <a:solidFill>
                  <a:srgbClr val="84BD00"/>
                </a:solidFill>
                <a:latin typeface="Arial" panose="020B0604020202020204" pitchFamily="34" charset="0"/>
                <a:cs typeface="Arial" panose="020B0604020202020204" pitchFamily="34" charset="0"/>
              </a:rPr>
              <a:t>JIJ</a:t>
            </a:r>
            <a:r>
              <a:rPr lang="1043" sz="3600" b="1">
                <a:solidFill>
                  <a:srgbClr val="0033A0"/>
                </a:solidFill>
                <a:latin typeface="Arial" panose="020B0604020202020204" pitchFamily="34" charset="0"/>
                <a:cs typeface="Arial" panose="020B0604020202020204" pitchFamily="34" charset="0"/>
              </a:rPr>
              <a:t> ondernemen?</a:t>
            </a:r>
            <a:br>
              <a:rPr lang="1043" sz="3600" b="1">
                <a:solidFill>
                  <a:srgbClr val="0033A0"/>
                </a:solidFill>
                <a:latin typeface="Arial" panose="020B0604020202020204" pitchFamily="34" charset="0"/>
                <a:cs typeface="Arial" panose="020B0604020202020204" pitchFamily="34" charset="0"/>
              </a:rPr>
            </a:br>
            <a:endParaRPr lang="en-US" sz="2000" b="1" i="1">
              <a:solidFill>
                <a:srgbClr val="0033A0"/>
              </a:solidFill>
              <a:latin typeface="Arial" panose="020B0604020202020204" pitchFamily="34" charset="0"/>
              <a:cs typeface="Arial" panose="020B0604020202020204" pitchFamily="34" charset="0"/>
            </a:endParaRPr>
          </a:p>
          <a:p>
            <a:pPr algn="ctr">
              <a:spcAft>
                <a:spcPts val="1200"/>
              </a:spcAft>
              <a:defRPr b="0" i="0"/>
            </a:pPr>
            <a:r>
              <a:rPr lang="1043" sz="3600" b="1">
                <a:solidFill>
                  <a:srgbClr val="0033A0"/>
                </a:solidFill>
                <a:latin typeface="Arial" panose="020B0604020202020204" pitchFamily="34" charset="0"/>
                <a:cs typeface="Arial" panose="020B0604020202020204" pitchFamily="34" charset="0"/>
              </a:rPr>
              <a:t>Het is tijd om…</a:t>
            </a:r>
          </a:p>
          <a:p>
            <a:pPr algn="ctr">
              <a:spcAft>
                <a:spcPts val="1200"/>
              </a:spcAft>
              <a:defRPr b="0" i="0"/>
            </a:pPr>
            <a:r>
              <a:rPr lang="1043" sz="3600" b="1" i="1">
                <a:solidFill>
                  <a:srgbClr val="84BD00"/>
                </a:solidFill>
                <a:latin typeface="Arial" panose="020B0604020202020204" pitchFamily="34" charset="0"/>
                <a:cs typeface="Arial" panose="020B0604020202020204" pitchFamily="34" charset="0"/>
              </a:rPr>
              <a:t>“Sta op voor veiligheid”</a:t>
            </a:r>
          </a:p>
        </p:txBody>
      </p:sp>
      <p:pic>
        <p:nvPicPr>
          <p:cNvPr id="2" name="Picture 1">
            <a:extLst>
              <a:ext uri="{FF2B5EF4-FFF2-40B4-BE49-F238E27FC236}">
                <a16:creationId xmlns:a16="http://schemas.microsoft.com/office/drawing/2014/main" id="{8E7EFE7C-9DD9-F920-8481-BD744CFE9037}"/>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797288" y="923924"/>
            <a:ext cx="4395019" cy="5312812"/>
          </a:xfrm>
          <a:prstGeom prst="rect">
            <a:avLst/>
          </a:prstGeom>
        </p:spPr>
      </p:pic>
      <p:sp>
        <p:nvSpPr>
          <p:cNvPr id="8" name="Rectangle 7">
            <a:extLst>
              <a:ext uri="{FF2B5EF4-FFF2-40B4-BE49-F238E27FC236}">
                <a16:creationId xmlns:a16="http://schemas.microsoft.com/office/drawing/2014/main" id="{A4CFECC5-76B7-865A-520A-0A0A3D43A83F}"/>
              </a:ext>
            </a:extLst>
          </p:cNvPr>
          <p:cNvSpPr/>
          <p:nvPr/>
        </p:nvSpPr>
        <p:spPr>
          <a:xfrm flipH="1">
            <a:off x="7797288" y="923925"/>
            <a:ext cx="2743200" cy="5312812"/>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BA78537F-B677-86E5-8589-A8C97B16DB69}"/>
              </a:ext>
            </a:extLst>
          </p:cNvPr>
          <p:cNvCxnSpPr/>
          <p:nvPr/>
        </p:nvCxnSpPr>
        <p:spPr>
          <a:xfrm>
            <a:off x="0" y="914092"/>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A2B7530-5012-135E-C949-689CB3E8D7C8}"/>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70635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BC5C22A-60FE-3F64-D330-03FD567B5D4F}"/>
              </a:ext>
            </a:extLst>
          </p:cNvPr>
          <p:cNvGrpSpPr/>
          <p:nvPr/>
        </p:nvGrpSpPr>
        <p:grpSpPr>
          <a:xfrm>
            <a:off x="918662" y="3429000"/>
            <a:ext cx="6016976" cy="2193109"/>
            <a:chOff x="2201532" y="2952144"/>
            <a:chExt cx="3935071" cy="2193109"/>
          </a:xfrm>
        </p:grpSpPr>
        <p:sp>
          <p:nvSpPr>
            <p:cNvPr id="8" name="Rectangle 7">
              <a:extLst>
                <a:ext uri="{FF2B5EF4-FFF2-40B4-BE49-F238E27FC236}">
                  <a16:creationId xmlns:a16="http://schemas.microsoft.com/office/drawing/2014/main" id="{67501866-3EC0-A386-C72C-867D7EB44ED5}"/>
                </a:ext>
              </a:extLst>
            </p:cNvPr>
            <p:cNvSpPr/>
            <p:nvPr/>
          </p:nvSpPr>
          <p:spPr>
            <a:xfrm rot="10800000">
              <a:off x="5250944" y="3223093"/>
              <a:ext cx="758750" cy="1922160"/>
            </a:xfrm>
            <a:prstGeom prst="rect">
              <a:avLst/>
            </a:prstGeom>
            <a:noFill/>
          </p:spPr>
          <p:txBody>
            <a:bodyPr wrap="square">
              <a:spAutoFit/>
            </a:bodyPr>
            <a:lstStyle/>
            <a:p>
              <a:pPr>
                <a:defRPr b="0" i="0"/>
              </a:pPr>
              <a:r>
                <a:rPr lang="1043" sz="12000" b="1">
                  <a:solidFill>
                    <a:srgbClr val="84BD00">
                      <a:alpha val="20000"/>
                    </a:srgbClr>
                  </a:solidFill>
                  <a:latin typeface="Acme Gothic" panose="00000500000000000000" pitchFamily="50" charset="0"/>
                  <a:cs typeface="Arial" panose="020B0604020202020204" pitchFamily="34" charset="0"/>
                </a:rPr>
                <a:t>“</a:t>
              </a:r>
            </a:p>
          </p:txBody>
        </p:sp>
        <p:sp>
          <p:nvSpPr>
            <p:cNvPr id="9" name="Rectangle 8">
              <a:extLst>
                <a:ext uri="{FF2B5EF4-FFF2-40B4-BE49-F238E27FC236}">
                  <a16:creationId xmlns:a16="http://schemas.microsoft.com/office/drawing/2014/main" id="{21B89D6E-3C00-42CA-3D06-0AB6A1C9218C}"/>
                </a:ext>
              </a:extLst>
            </p:cNvPr>
            <p:cNvSpPr/>
            <p:nvPr/>
          </p:nvSpPr>
          <p:spPr>
            <a:xfrm>
              <a:off x="2201532" y="2952144"/>
              <a:ext cx="758742" cy="1922160"/>
            </a:xfrm>
            <a:prstGeom prst="rect">
              <a:avLst/>
            </a:prstGeom>
            <a:noFill/>
          </p:spPr>
          <p:txBody>
            <a:bodyPr wrap="square">
              <a:spAutoFit/>
            </a:bodyPr>
            <a:lstStyle/>
            <a:p>
              <a:pPr>
                <a:defRPr b="0" i="0"/>
              </a:pPr>
              <a:r>
                <a:rPr lang="1043" sz="12000" b="1">
                  <a:solidFill>
                    <a:srgbClr val="84BD00">
                      <a:alpha val="20000"/>
                    </a:srgbClr>
                  </a:solidFill>
                  <a:latin typeface="Acme Gothic" panose="00000500000000000000" pitchFamily="50" charset="0"/>
                  <a:cs typeface="Arial" panose="020B0604020202020204" pitchFamily="34" charset="0"/>
                </a:rPr>
                <a:t>“</a:t>
              </a:r>
            </a:p>
          </p:txBody>
        </p:sp>
        <p:sp>
          <p:nvSpPr>
            <p:cNvPr id="10" name="Rectangle 9">
              <a:extLst>
                <a:ext uri="{FF2B5EF4-FFF2-40B4-BE49-F238E27FC236}">
                  <a16:creationId xmlns:a16="http://schemas.microsoft.com/office/drawing/2014/main" id="{6EE39A9F-B7DA-20FB-92B4-1F1072597373}"/>
                </a:ext>
              </a:extLst>
            </p:cNvPr>
            <p:cNvSpPr/>
            <p:nvPr/>
          </p:nvSpPr>
          <p:spPr>
            <a:xfrm>
              <a:off x="2256642" y="3483452"/>
              <a:ext cx="3879961" cy="1292662"/>
            </a:xfrm>
            <a:prstGeom prst="rect">
              <a:avLst/>
            </a:prstGeom>
          </p:spPr>
          <p:txBody>
            <a:bodyPr wrap="square">
              <a:spAutoFit/>
            </a:bodyPr>
            <a:lstStyle/>
            <a:p>
              <a:pPr algn="ctr">
                <a:defRPr b="0" i="0"/>
              </a:pPr>
              <a:r>
                <a:rPr lang="1043" sz="1600">
                  <a:solidFill>
                    <a:schemeClr val="tx1">
                      <a:lumMod val="50000"/>
                      <a:lumOff val="50000"/>
                    </a:schemeClr>
                  </a:solidFill>
                  <a:latin typeface="Arial" panose="020B0604020202020204" pitchFamily="34" charset="0"/>
                  <a:cs typeface="Arial" panose="020B0604020202020204" pitchFamily="34" charset="0"/>
                </a:rPr>
                <a:t>Als bedrijf is het onze ethische verantwoordelijkheid om ervoor te zorgen dat elke werknemer elke dag veilig naar huis gaat.</a:t>
              </a:r>
            </a:p>
            <a:p>
              <a:pPr algn="ctr">
                <a:defRPr b="0" i="0"/>
              </a:pPr>
              <a:r>
                <a:rPr lang="1043" sz="1600">
                  <a:solidFill>
                    <a:schemeClr val="tx1">
                      <a:lumMod val="50000"/>
                      <a:lumOff val="50000"/>
                    </a:schemeClr>
                  </a:solidFill>
                  <a:latin typeface="Arial" panose="020B0604020202020204" pitchFamily="34" charset="0"/>
                  <a:cs typeface="Arial" panose="020B0604020202020204" pitchFamily="34" charset="0"/>
                </a:rPr>
                <a:t>Veiligheid is een belangrijk element bij elke beslissing die we nemen.</a:t>
              </a:r>
            </a:p>
            <a:p>
              <a:pPr algn="ctr">
                <a:defRPr b="0" i="0"/>
              </a:pPr>
              <a:r>
                <a:rPr lang="1043" sz="1400" i="1">
                  <a:solidFill>
                    <a:schemeClr val="tx1">
                      <a:lumMod val="50000"/>
                      <a:lumOff val="50000"/>
                    </a:schemeClr>
                  </a:solidFill>
                  <a:latin typeface="Arial" panose="020B0604020202020204" pitchFamily="34" charset="0"/>
                  <a:cs typeface="Arial" panose="020B0604020202020204" pitchFamily="34" charset="0"/>
                </a:rPr>
                <a:t>– Mark Burgess, President en CEO</a:t>
              </a:r>
            </a:p>
          </p:txBody>
        </p:sp>
      </p:grpSp>
      <p:sp>
        <p:nvSpPr>
          <p:cNvPr id="11" name="TextBox 10">
            <a:extLst>
              <a:ext uri="{FF2B5EF4-FFF2-40B4-BE49-F238E27FC236}">
                <a16:creationId xmlns:a16="http://schemas.microsoft.com/office/drawing/2014/main" id="{7D069281-99D8-0643-5301-FC8ACE8238AC}"/>
              </a:ext>
            </a:extLst>
          </p:cNvPr>
          <p:cNvSpPr txBox="1"/>
          <p:nvPr/>
        </p:nvSpPr>
        <p:spPr>
          <a:xfrm>
            <a:off x="497711" y="1667439"/>
            <a:ext cx="7058003" cy="1739097"/>
          </a:xfrm>
          <a:prstGeom prst="rect">
            <a:avLst/>
          </a:prstGeom>
          <a:noFill/>
        </p:spPr>
        <p:txBody>
          <a:bodyPr wrap="square">
            <a:spAutoFit/>
          </a:bodyPr>
          <a:lstStyle/>
          <a:p>
            <a:pPr marL="285750" indent="-285750" algn="l">
              <a:lnSpc>
                <a:spcPct val="150000"/>
              </a:lnSpc>
              <a:buClr>
                <a:srgbClr val="84BD00"/>
              </a:buClr>
              <a:buSzPct val="125000"/>
              <a:buFont typeface="Wingdings" panose="05000000000000000000" pitchFamily="2" charset="2"/>
              <a:buChar char="ü"/>
              <a:defRPr b="0" i="0"/>
            </a:pPr>
            <a:r>
              <a:rPr lang="1043">
                <a:latin typeface="Arial" panose="020B0604020202020204" pitchFamily="34" charset="0"/>
                <a:cs typeface="Arial" panose="020B0604020202020204" pitchFamily="34" charset="0"/>
              </a:rPr>
              <a:t>Niets is het waard om gewond voor te raken.</a:t>
            </a:r>
          </a:p>
          <a:p>
            <a:pPr marL="285750" indent="-285750" algn="l">
              <a:lnSpc>
                <a:spcPct val="150000"/>
              </a:lnSpc>
              <a:buClr>
                <a:srgbClr val="84BD00"/>
              </a:buClr>
              <a:buSzPct val="125000"/>
              <a:buFont typeface="Wingdings" panose="05000000000000000000" pitchFamily="2" charset="2"/>
              <a:buChar char="ü"/>
              <a:defRPr b="0" i="0"/>
            </a:pPr>
            <a:r>
              <a:rPr lang="1043">
                <a:latin typeface="Arial" panose="020B0604020202020204" pitchFamily="34" charset="0"/>
                <a:cs typeface="Arial" panose="020B0604020202020204" pitchFamily="34" charset="0"/>
              </a:rPr>
              <a:t>Alle letsels kunnen worden voorkomen.</a:t>
            </a:r>
          </a:p>
          <a:p>
            <a:pPr marL="285750" indent="-285750" algn="l">
              <a:lnSpc>
                <a:spcPct val="150000"/>
              </a:lnSpc>
              <a:buClr>
                <a:srgbClr val="84BD00"/>
              </a:buClr>
              <a:buSzPct val="125000"/>
              <a:buFont typeface="Wingdings" panose="05000000000000000000" pitchFamily="2" charset="2"/>
              <a:buChar char="ü"/>
              <a:defRPr b="0" i="0"/>
            </a:pPr>
            <a:r>
              <a:rPr lang="1043">
                <a:latin typeface="Arial" panose="020B0604020202020204" pitchFamily="34" charset="0"/>
                <a:cs typeface="Arial" panose="020B0604020202020204" pitchFamily="34" charset="0"/>
              </a:rPr>
              <a:t>Veiligheid zal worden beheerd.</a:t>
            </a:r>
          </a:p>
          <a:p>
            <a:pPr marL="285750" indent="-285750" algn="l">
              <a:lnSpc>
                <a:spcPct val="150000"/>
              </a:lnSpc>
              <a:buClr>
                <a:srgbClr val="84BD00"/>
              </a:buClr>
              <a:buSzPct val="125000"/>
              <a:buFont typeface="Wingdings" panose="05000000000000000000" pitchFamily="2" charset="2"/>
              <a:buChar char="ü"/>
              <a:defRPr b="0" i="0"/>
            </a:pPr>
            <a:r>
              <a:rPr lang="1043">
                <a:latin typeface="Arial" panose="020B0604020202020204" pitchFamily="34" charset="0"/>
                <a:cs typeface="Arial" panose="020B0604020202020204" pitchFamily="34" charset="0"/>
              </a:rPr>
              <a:t>Veilig gedrag is een arbeidsvoorwaarde voor alle werknemers.</a:t>
            </a:r>
          </a:p>
        </p:txBody>
      </p:sp>
      <p:pic>
        <p:nvPicPr>
          <p:cNvPr id="2" name="Picture 1">
            <a:extLst>
              <a:ext uri="{FF2B5EF4-FFF2-40B4-BE49-F238E27FC236}">
                <a16:creationId xmlns:a16="http://schemas.microsoft.com/office/drawing/2014/main" id="{6A22E01F-33C6-416B-DD9A-2D4443821AF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020050" y="934258"/>
            <a:ext cx="4171949" cy="5311425"/>
          </a:xfrm>
          <a:prstGeom prst="rect">
            <a:avLst/>
          </a:prstGeom>
        </p:spPr>
      </p:pic>
      <p:sp>
        <p:nvSpPr>
          <p:cNvPr id="4" name="Rectangle 3">
            <a:extLst>
              <a:ext uri="{FF2B5EF4-FFF2-40B4-BE49-F238E27FC236}">
                <a16:creationId xmlns:a16="http://schemas.microsoft.com/office/drawing/2014/main" id="{A728602C-AF9A-06C8-1097-D858633E2663}"/>
              </a:ext>
            </a:extLst>
          </p:cNvPr>
          <p:cNvSpPr/>
          <p:nvPr/>
        </p:nvSpPr>
        <p:spPr>
          <a:xfrm flipH="1">
            <a:off x="8020047" y="934258"/>
            <a:ext cx="2377440" cy="5311425"/>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BE11BEBF-DF76-5E3D-C077-E90819D5F8D1}"/>
              </a:ext>
            </a:extLst>
          </p:cNvPr>
          <p:cNvCxnSpPr/>
          <p:nvPr/>
        </p:nvCxnSpPr>
        <p:spPr>
          <a:xfrm>
            <a:off x="0" y="914092"/>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67A89DE-3B68-91ED-1FE4-0206C868EFAC}"/>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107C2F1-C247-6520-EA6F-2E94F9662346}"/>
              </a:ext>
            </a:extLst>
          </p:cNvPr>
          <p:cNvSpPr txBox="1"/>
          <p:nvPr/>
        </p:nvSpPr>
        <p:spPr>
          <a:xfrm>
            <a:off x="497710" y="1048598"/>
            <a:ext cx="8318485" cy="461665"/>
          </a:xfrm>
          <a:prstGeom prst="rect">
            <a:avLst/>
          </a:prstGeom>
          <a:noFill/>
        </p:spPr>
        <p:txBody>
          <a:bodyPr wrap="square">
            <a:spAutoFit/>
          </a:bodyPr>
          <a:lstStyle/>
          <a:p>
            <a:pPr algn="l">
              <a:defRPr b="0" i="0"/>
            </a:pPr>
            <a:r>
              <a:rPr lang="1043" sz="2400" b="1">
                <a:solidFill>
                  <a:srgbClr val="0033A0"/>
                </a:solidFill>
                <a:latin typeface="Arial" panose="020B0604020202020204" pitchFamily="34" charset="0"/>
                <a:cs typeface="Arial" panose="020B0604020202020204" pitchFamily="34" charset="0"/>
              </a:rPr>
              <a:t>ONS INZET VOOR VEILIGHEID ALS EEN KERNWAARDE</a:t>
            </a:r>
          </a:p>
        </p:txBody>
      </p:sp>
    </p:spTree>
    <p:extLst>
      <p:ext uri="{BB962C8B-B14F-4D97-AF65-F5344CB8AC3E}">
        <p14:creationId xmlns:p14="http://schemas.microsoft.com/office/powerpoint/2010/main" val="373382097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 yellow&#10;&#10;Description automatically generated">
            <a:extLst>
              <a:ext uri="{FF2B5EF4-FFF2-40B4-BE49-F238E27FC236}">
                <a16:creationId xmlns:a16="http://schemas.microsoft.com/office/drawing/2014/main" id="{6F07B9C7-6D99-6CB9-A1E5-5090A25A813A}"/>
              </a:ext>
            </a:extLst>
          </p:cNvPr>
          <p:cNvPicPr>
            <a:picLocks noChangeAspect="1"/>
          </p:cNvPicPr>
          <p:nvPr/>
        </p:nvPicPr>
        <p:blipFill>
          <a:blip r:embed="rId3">
            <a:extLst>
              <a:ext uri="{28A0092B-C50C-407E-A947-70E740481C1C}">
                <a14:useLocalDpi xmlns:a14="http://schemas.microsoft.com/office/drawing/2010/main" val="0"/>
              </a:ext>
            </a:extLst>
          </a:blip>
          <a:srcRect t="45765" b="15022"/>
          <a:stretch>
            <a:fillRect/>
          </a:stretch>
        </p:blipFill>
        <p:spPr>
          <a:xfrm>
            <a:off x="0" y="1022554"/>
            <a:ext cx="12192000" cy="5202469"/>
          </a:xfrm>
          <a:prstGeom prst="rect">
            <a:avLst/>
          </a:prstGeom>
        </p:spPr>
      </p:pic>
      <p:sp>
        <p:nvSpPr>
          <p:cNvPr id="3" name="Rectangle 2">
            <a:extLst>
              <a:ext uri="{FF2B5EF4-FFF2-40B4-BE49-F238E27FC236}">
                <a16:creationId xmlns:a16="http://schemas.microsoft.com/office/drawing/2014/main" id="{4CBBF4E0-A25F-8458-473B-74D7FD95D09F}"/>
              </a:ext>
            </a:extLst>
          </p:cNvPr>
          <p:cNvSpPr/>
          <p:nvPr/>
        </p:nvSpPr>
        <p:spPr>
          <a:xfrm rot="5400000" flipH="1">
            <a:off x="3454930" y="-2512048"/>
            <a:ext cx="5282141" cy="12192000"/>
          </a:xfrm>
          <a:prstGeom prst="rect">
            <a:avLst/>
          </a:prstGeom>
          <a:gradFill>
            <a:gsLst>
              <a:gs pos="41000">
                <a:schemeClr val="bg1"/>
              </a:gs>
              <a:gs pos="100000">
                <a:schemeClr val="bg1">
                  <a:alpha val="2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8E6D042-154A-ED18-52CB-488C10EDC725}"/>
              </a:ext>
            </a:extLst>
          </p:cNvPr>
          <p:cNvSpPr/>
          <p:nvPr/>
        </p:nvSpPr>
        <p:spPr>
          <a:xfrm>
            <a:off x="1278636" y="1847304"/>
            <a:ext cx="9634727" cy="640720"/>
          </a:xfrm>
          <a:prstGeom prst="rect">
            <a:avLst/>
          </a:prstGeom>
        </p:spPr>
        <p:txBody>
          <a:bodyPr wrap="square">
            <a:spAutoFit/>
          </a:bodyPr>
          <a:lstStyle/>
          <a:p>
            <a:pPr algn="ctr">
              <a:spcAft>
                <a:spcPts val="1200"/>
              </a:spcAft>
              <a:defRPr b="0" i="0"/>
            </a:pPr>
            <a:r>
              <a:rPr lang="1043" sz="3600" b="1">
                <a:solidFill>
                  <a:srgbClr val="0033A0"/>
                </a:solidFill>
                <a:latin typeface="Arial" panose="020B0604020202020204" pitchFamily="34" charset="0"/>
                <a:cs typeface="Arial" panose="020B0604020202020204" pitchFamily="34" charset="0"/>
              </a:rPr>
              <a:t>Huidige situatie</a:t>
            </a:r>
            <a:endParaRPr lang="en-US" sz="3600" b="1" i="1">
              <a:solidFill>
                <a:srgbClr val="84BD00"/>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44FF03EA-D821-A1CF-4EB0-68523CF2D38E}"/>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702239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a:blip r:embed="rId3">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a:blip r:embed="rId4">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319255" cy="457657"/>
          </a:xfrm>
          <a:prstGeom prst="rect">
            <a:avLst/>
          </a:prstGeom>
          <a:noFill/>
          <a:effectLst/>
        </p:spPr>
        <p:txBody>
          <a:bodyPr wrap="square" rtlCol="0">
            <a:spAutoFit/>
          </a:bodyPr>
          <a:lstStyle/>
          <a:p>
            <a:pPr>
              <a:spcAft>
                <a:spcPts val="1200"/>
              </a:spcAft>
              <a:defRPr b="0" i="0"/>
            </a:pPr>
            <a:r>
              <a:rPr lang="1043" sz="2400" b="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GLOBALE VEILIGHEID STAND DOWN 2023</a:t>
            </a:r>
          </a:p>
        </p:txBody>
      </p:sp>
      <p:sp>
        <p:nvSpPr>
          <p:cNvPr id="6" name="Slide Number Placeholder 8">
            <a:extLst>
              <a:ext uri="{FF2B5EF4-FFF2-40B4-BE49-F238E27FC236}">
                <a16:creationId xmlns:a16="http://schemas.microsoft.com/office/drawing/2014/main" id="{9E3F1D4F-6C4D-432F-B212-D64953AA11B0}"/>
              </a:ext>
            </a:extLst>
          </p:cNvPr>
          <p:cNvSpPr txBox="1"/>
          <p:nvPr/>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fld id="{4A3AC2DD-0713-420A-B6D5-1938FAB229F8}" type="slidenum">
              <a:rPr lang="en-US" smtClean="0"/>
              <a:t>5</a:t>
            </a:fld>
            <a:endParaRPr lang="en-US"/>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94829" cy="396636"/>
          </a:xfrm>
          <a:prstGeom prst="rect">
            <a:avLst/>
          </a:prstGeom>
          <a:noFill/>
          <a:effectLst/>
        </p:spPr>
        <p:txBody>
          <a:bodyPr wrap="square" rtlCol="0">
            <a:spAutoFit/>
          </a:bodyPr>
          <a:lstStyle/>
          <a:p>
            <a:pPr>
              <a:spcAft>
                <a:spcPts val="1200"/>
              </a:spcAft>
              <a:defRPr b="0" i="0"/>
            </a:pPr>
            <a:r>
              <a:rPr lang="1043"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Sta op voor veiligheid</a:t>
            </a:r>
          </a:p>
        </p:txBody>
      </p:sp>
      <p:sp>
        <p:nvSpPr>
          <p:cNvPr id="15" name="Title 3">
            <a:extLst>
              <a:ext uri="{FF2B5EF4-FFF2-40B4-BE49-F238E27FC236}">
                <a16:creationId xmlns:a16="http://schemas.microsoft.com/office/drawing/2014/main" id="{F3E85788-075F-4E75-AAB5-12D34503189E}"/>
              </a:ext>
            </a:extLst>
          </p:cNvPr>
          <p:cNvSpPr>
            <a:spLocks noGrp="1"/>
          </p:cNvSpPr>
          <p:nvPr>
            <p:ph type="title" idx="4294967295"/>
          </p:nvPr>
        </p:nvSpPr>
        <p:spPr>
          <a:xfrm>
            <a:off x="209550" y="1094088"/>
            <a:ext cx="10728960" cy="908332"/>
          </a:xfrm>
        </p:spPr>
        <p:txBody>
          <a:bodyPr>
            <a:normAutofit/>
          </a:bodyPr>
          <a:lstStyle/>
          <a:p>
            <a:pPr>
              <a:spcBef>
                <a:spcPts val="1200"/>
              </a:spcBef>
              <a:spcAft>
                <a:spcPts val="1200"/>
              </a:spcAft>
              <a:defRPr b="0" i="0"/>
            </a:pPr>
            <a:r>
              <a:rPr lang="1043" sz="2400" b="1">
                <a:solidFill>
                  <a:srgbClr val="0033A0"/>
                </a:solidFill>
                <a:latin typeface="Arial" panose="020B0604020202020204" pitchFamily="34" charset="0"/>
                <a:ea typeface="+mn-ea"/>
                <a:cs typeface="Arial" panose="020B0604020202020204" pitchFamily="34" charset="0"/>
              </a:rPr>
              <a:t>ONZE REIS NAAR VEILIGHEID</a:t>
            </a:r>
            <a:br>
              <a:rPr lang="1043" sz="2400" b="1">
                <a:solidFill>
                  <a:srgbClr val="0033A0"/>
                </a:solidFill>
                <a:latin typeface="Arial" panose="020B0604020202020204" pitchFamily="34" charset="0"/>
                <a:ea typeface="+mn-ea"/>
                <a:cs typeface="Arial" panose="020B0604020202020204" pitchFamily="34" charset="0"/>
              </a:rPr>
            </a:br>
            <a:endParaRPr lang="en-US" sz="1800">
              <a:highlight>
                <a:srgbClr val="FFFF00"/>
              </a:highlight>
              <a:latin typeface="Arial" panose="020B0604020202020204" pitchFamily="34" charset="0"/>
              <a:ea typeface="+mn-ea"/>
              <a:cs typeface="Arial" panose="020B0604020202020204" pitchFamily="34" charset="0"/>
            </a:endParaRPr>
          </a:p>
        </p:txBody>
      </p:sp>
      <p:graphicFrame>
        <p:nvGraphicFramePr>
          <p:cNvPr id="12" name="Chart 11">
            <a:extLst>
              <a:ext uri="{FF2B5EF4-FFF2-40B4-BE49-F238E27FC236}">
                <a16:creationId xmlns:a16="http://schemas.microsoft.com/office/drawing/2014/main" id="{A4A7C3A7-27E6-0F66-9A79-3AD4485CFD2B}"/>
              </a:ext>
            </a:extLst>
          </p:cNvPr>
          <p:cNvGraphicFramePr/>
          <p:nvPr>
            <p:extLst>
              <p:ext uri="{D42A27DB-BD31-4B8C-83A1-F6EECF244321}">
                <p14:modId xmlns:p14="http://schemas.microsoft.com/office/powerpoint/2010/main" val="3324257044"/>
              </p:ext>
            </p:extLst>
          </p:nvPr>
        </p:nvGraphicFramePr>
        <p:xfrm>
          <a:off x="285144" y="2217571"/>
          <a:ext cx="3727733" cy="248515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Chart 13">
            <a:extLst>
              <a:ext uri="{FF2B5EF4-FFF2-40B4-BE49-F238E27FC236}">
                <a16:creationId xmlns:a16="http://schemas.microsoft.com/office/drawing/2014/main" id="{3482295F-985A-B6A5-9A8E-0A250BAC2660}"/>
              </a:ext>
            </a:extLst>
          </p:cNvPr>
          <p:cNvGraphicFramePr/>
          <p:nvPr>
            <p:extLst>
              <p:ext uri="{D42A27DB-BD31-4B8C-83A1-F6EECF244321}">
                <p14:modId xmlns:p14="http://schemas.microsoft.com/office/powerpoint/2010/main" val="896003216"/>
              </p:ext>
            </p:extLst>
          </p:nvPr>
        </p:nvGraphicFramePr>
        <p:xfrm>
          <a:off x="8186622" y="2217571"/>
          <a:ext cx="3727733" cy="2485155"/>
        </p:xfrm>
        <a:graphic>
          <a:graphicData uri="http://schemas.openxmlformats.org/drawingml/2006/chart">
            <c:chart xmlns:c="http://schemas.openxmlformats.org/drawingml/2006/chart" xmlns:r="http://schemas.openxmlformats.org/officeDocument/2006/relationships" r:id="rId7"/>
          </a:graphicData>
        </a:graphic>
      </p:graphicFrame>
      <p:sp>
        <p:nvSpPr>
          <p:cNvPr id="27" name="TextBox 26">
            <a:extLst>
              <a:ext uri="{FF2B5EF4-FFF2-40B4-BE49-F238E27FC236}">
                <a16:creationId xmlns:a16="http://schemas.microsoft.com/office/drawing/2014/main" id="{1B90EA53-4CE2-509E-0366-79D4AC1C9CAB}"/>
              </a:ext>
            </a:extLst>
          </p:cNvPr>
          <p:cNvSpPr txBox="1"/>
          <p:nvPr/>
        </p:nvSpPr>
        <p:spPr>
          <a:xfrm>
            <a:off x="4563895" y="2217571"/>
            <a:ext cx="2928021" cy="335615"/>
          </a:xfrm>
          <a:prstGeom prst="rect">
            <a:avLst/>
          </a:prstGeom>
          <a:noFill/>
        </p:spPr>
        <p:txBody>
          <a:bodyPr wrap="square">
            <a:spAutoFit/>
          </a:bodyPr>
          <a:lstStyle/>
          <a:p>
            <a:pPr algn="ctr" rtl="0">
              <a:defRPr sz="1862" b="0" i="0" u="none" strike="noStrike" kern="1200" spc="0" baseline="0">
                <a:solidFill>
                  <a:prstClr val="black">
                    <a:lumMod val="65000"/>
                    <a:lumOff val="35000"/>
                  </a:prstClr>
                </a:solidFill>
                <a:latin typeface="Arial" panose="020B0604020202020204" pitchFamily="34" charset="0"/>
                <a:ea typeface="+mn-ea"/>
                <a:cs typeface="Arial" panose="020B0604020202020204" pitchFamily="34" charset="0"/>
              </a:defRPr>
            </a:pPr>
            <a:r>
              <a:rPr lang="1043" sz="1600"/>
              <a:t>Huidige afname van 2020</a:t>
            </a:r>
          </a:p>
        </p:txBody>
      </p:sp>
      <p:grpSp>
        <p:nvGrpSpPr>
          <p:cNvPr id="23" name="Group 22">
            <a:extLst>
              <a:ext uri="{FF2B5EF4-FFF2-40B4-BE49-F238E27FC236}">
                <a16:creationId xmlns:a16="http://schemas.microsoft.com/office/drawing/2014/main" id="{DDBA3540-46CD-B7DB-3DE7-459F3927DEE4}"/>
              </a:ext>
            </a:extLst>
          </p:cNvPr>
          <p:cNvGrpSpPr/>
          <p:nvPr/>
        </p:nvGrpSpPr>
        <p:grpSpPr>
          <a:xfrm>
            <a:off x="4444320" y="2761272"/>
            <a:ext cx="1915821" cy="1337830"/>
            <a:chOff x="1332689" y="4512665"/>
            <a:chExt cx="1915821" cy="1337830"/>
          </a:xfrm>
        </p:grpSpPr>
        <p:sp>
          <p:nvSpPr>
            <p:cNvPr id="11" name="Arrow: Down 10">
              <a:extLst>
                <a:ext uri="{FF2B5EF4-FFF2-40B4-BE49-F238E27FC236}">
                  <a16:creationId xmlns:a16="http://schemas.microsoft.com/office/drawing/2014/main" id="{FB334E1F-88B4-1DA5-133B-ACE1ED5F206A}"/>
                </a:ext>
              </a:extLst>
            </p:cNvPr>
            <p:cNvSpPr/>
            <p:nvPr/>
          </p:nvSpPr>
          <p:spPr>
            <a:xfrm>
              <a:off x="2537182" y="4744337"/>
              <a:ext cx="669370" cy="1079338"/>
            </a:xfrm>
            <a:prstGeom prst="downArrow">
              <a:avLst>
                <a:gd name="adj1" fmla="val 50000"/>
                <a:gd name="adj2" fmla="val 59189"/>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ED22442-DB20-AEAB-1A7F-046B4ECBFC9C}"/>
                </a:ext>
              </a:extLst>
            </p:cNvPr>
            <p:cNvSpPr txBox="1"/>
            <p:nvPr/>
          </p:nvSpPr>
          <p:spPr>
            <a:xfrm>
              <a:off x="1329848" y="5204164"/>
              <a:ext cx="1422288" cy="1006846"/>
            </a:xfrm>
            <a:prstGeom prst="rect">
              <a:avLst/>
            </a:prstGeom>
            <a:noFill/>
          </p:spPr>
          <p:txBody>
            <a:bodyPr wrap="square" rtlCol="0">
              <a:spAutoFit/>
            </a:bodyPr>
            <a:lstStyle/>
            <a:p>
              <a:pPr algn="r">
                <a:defRPr b="0" i="0"/>
              </a:pPr>
              <a:r>
                <a:rPr lang="1043" sz="1200" b="1">
                  <a:solidFill>
                    <a:srgbClr val="0033A0"/>
                  </a:solidFill>
                  <a:latin typeface="Arial Black" panose="020B0A04020102020204" pitchFamily="34" charset="0"/>
                  <a:cs typeface="Arial" panose="020B0604020202020204" pitchFamily="34" charset="0"/>
                </a:rPr>
                <a:t>TRIR</a:t>
              </a:r>
            </a:p>
            <a:p>
              <a:pPr algn="r">
                <a:defRPr b="0" i="0"/>
              </a:pPr>
              <a:r>
                <a:rPr lang="1043" sz="1200" b="1">
                  <a:solidFill>
                    <a:srgbClr val="0033A0"/>
                  </a:solidFill>
                  <a:latin typeface="Arial" panose="020B0604020202020204" pitchFamily="34" charset="0"/>
                  <a:cs typeface="Arial" panose="020B0604020202020204" pitchFamily="34" charset="0"/>
                </a:rPr>
                <a:t>Totaal aantal vastgelegd</a:t>
              </a:r>
            </a:p>
            <a:p>
              <a:pPr algn="r">
                <a:defRPr b="0" i="0"/>
              </a:pPr>
              <a:r>
                <a:rPr lang="1043" sz="1200" b="1">
                  <a:solidFill>
                    <a:srgbClr val="0033A0"/>
                  </a:solidFill>
                  <a:latin typeface="Arial" panose="020B0604020202020204" pitchFamily="34" charset="0"/>
                  <a:cs typeface="Arial" panose="020B0604020202020204" pitchFamily="34" charset="0"/>
                </a:rPr>
                <a:t>Incidentenpercentage</a:t>
              </a:r>
            </a:p>
          </p:txBody>
        </p:sp>
        <p:sp>
          <p:nvSpPr>
            <p:cNvPr id="17" name="TextBox 16">
              <a:extLst>
                <a:ext uri="{FF2B5EF4-FFF2-40B4-BE49-F238E27FC236}">
                  <a16:creationId xmlns:a16="http://schemas.microsoft.com/office/drawing/2014/main" id="{CDB06A08-389B-F791-2CC3-0711035BA7C2}"/>
                </a:ext>
              </a:extLst>
            </p:cNvPr>
            <p:cNvSpPr txBox="1"/>
            <p:nvPr/>
          </p:nvSpPr>
          <p:spPr>
            <a:xfrm>
              <a:off x="1543293" y="4512665"/>
              <a:ext cx="1705217" cy="579699"/>
            </a:xfrm>
            <a:prstGeom prst="rect">
              <a:avLst/>
            </a:prstGeom>
            <a:noFill/>
          </p:spPr>
          <p:txBody>
            <a:bodyPr wrap="square" rtlCol="0">
              <a:spAutoFit/>
            </a:bodyPr>
            <a:lstStyle/>
            <a:p>
              <a:pPr algn="r">
                <a:defRPr b="0" i="0"/>
              </a:pPr>
              <a:r>
                <a:rPr lang="1043" sz="3200" b="1">
                  <a:ln>
                    <a:solidFill>
                      <a:schemeClr val="bg1"/>
                    </a:solidFill>
                  </a:ln>
                  <a:solidFill>
                    <a:srgbClr val="84BD00"/>
                  </a:solidFill>
                  <a:latin typeface="Arial" panose="020B0604020202020204" pitchFamily="34" charset="0"/>
                  <a:cs typeface="Arial" panose="020B0604020202020204" pitchFamily="34" charset="0"/>
                </a:rPr>
                <a:t>22,33%</a:t>
              </a:r>
            </a:p>
          </p:txBody>
        </p:sp>
      </p:grpSp>
      <p:grpSp>
        <p:nvGrpSpPr>
          <p:cNvPr id="21" name="Group 20">
            <a:extLst>
              <a:ext uri="{FF2B5EF4-FFF2-40B4-BE49-F238E27FC236}">
                <a16:creationId xmlns:a16="http://schemas.microsoft.com/office/drawing/2014/main" id="{96CC0107-5490-465C-09DE-88633170C5A3}"/>
              </a:ext>
            </a:extLst>
          </p:cNvPr>
          <p:cNvGrpSpPr/>
          <p:nvPr/>
        </p:nvGrpSpPr>
        <p:grpSpPr>
          <a:xfrm>
            <a:off x="6050189" y="3716790"/>
            <a:ext cx="1912522" cy="1337830"/>
            <a:chOff x="3660967" y="4491694"/>
            <a:chExt cx="1912522" cy="1337830"/>
          </a:xfrm>
        </p:grpSpPr>
        <p:sp>
          <p:nvSpPr>
            <p:cNvPr id="18" name="Arrow: Down 17">
              <a:extLst>
                <a:ext uri="{FF2B5EF4-FFF2-40B4-BE49-F238E27FC236}">
                  <a16:creationId xmlns:a16="http://schemas.microsoft.com/office/drawing/2014/main" id="{033F2624-31AD-31E9-9C95-980DE96B3B9E}"/>
                </a:ext>
              </a:extLst>
            </p:cNvPr>
            <p:cNvSpPr/>
            <p:nvPr/>
          </p:nvSpPr>
          <p:spPr>
            <a:xfrm>
              <a:off x="4862161" y="4723366"/>
              <a:ext cx="669370" cy="1079338"/>
            </a:xfrm>
            <a:prstGeom prst="downArrow">
              <a:avLst>
                <a:gd name="adj1" fmla="val 50000"/>
                <a:gd name="adj2" fmla="val 59189"/>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EC8C337-E687-59D7-8E17-CB23A0E4DE93}"/>
                </a:ext>
              </a:extLst>
            </p:cNvPr>
            <p:cNvSpPr txBox="1"/>
            <p:nvPr/>
          </p:nvSpPr>
          <p:spPr>
            <a:xfrm>
              <a:off x="3658133" y="5183193"/>
              <a:ext cx="1418981" cy="823783"/>
            </a:xfrm>
            <a:prstGeom prst="rect">
              <a:avLst/>
            </a:prstGeom>
            <a:noFill/>
          </p:spPr>
          <p:txBody>
            <a:bodyPr wrap="square" rtlCol="0">
              <a:spAutoFit/>
            </a:bodyPr>
            <a:lstStyle/>
            <a:p>
              <a:pPr algn="r">
                <a:defRPr b="0" i="0"/>
              </a:pPr>
              <a:r>
                <a:rPr lang="1043" sz="1200" b="1">
                  <a:solidFill>
                    <a:srgbClr val="0033A0"/>
                  </a:solidFill>
                  <a:latin typeface="Arial Black" panose="020B0A04020102020204" pitchFamily="34" charset="0"/>
                  <a:cs typeface="Arial" panose="020B0604020202020204" pitchFamily="34" charset="0"/>
                </a:rPr>
                <a:t>LTIR</a:t>
              </a:r>
            </a:p>
            <a:p>
              <a:pPr algn="r">
                <a:defRPr b="0" i="0"/>
              </a:pPr>
              <a:r>
                <a:rPr lang="1043" sz="1200" b="1">
                  <a:solidFill>
                    <a:srgbClr val="0033A0"/>
                  </a:solidFill>
                  <a:latin typeface="Arial" panose="020B0604020202020204" pitchFamily="34" charset="0"/>
                  <a:cs typeface="Arial" panose="020B0604020202020204" pitchFamily="34" charset="0"/>
                </a:rPr>
                <a:t>Verloren tijd</a:t>
              </a:r>
            </a:p>
            <a:p>
              <a:pPr algn="r">
                <a:defRPr b="0" i="0"/>
              </a:pPr>
              <a:r>
                <a:rPr lang="1043" sz="1200" b="1">
                  <a:solidFill>
                    <a:srgbClr val="0033A0"/>
                  </a:solidFill>
                  <a:latin typeface="Arial" panose="020B0604020202020204" pitchFamily="34" charset="0"/>
                  <a:cs typeface="Arial" panose="020B0604020202020204" pitchFamily="34" charset="0"/>
                </a:rPr>
                <a:t>Incidentenpercentage</a:t>
              </a:r>
            </a:p>
          </p:txBody>
        </p:sp>
        <p:sp>
          <p:nvSpPr>
            <p:cNvPr id="20" name="TextBox 19">
              <a:extLst>
                <a:ext uri="{FF2B5EF4-FFF2-40B4-BE49-F238E27FC236}">
                  <a16:creationId xmlns:a16="http://schemas.microsoft.com/office/drawing/2014/main" id="{F6252E08-B253-AB47-70D4-918C192DC3A3}"/>
                </a:ext>
              </a:extLst>
            </p:cNvPr>
            <p:cNvSpPr txBox="1"/>
            <p:nvPr/>
          </p:nvSpPr>
          <p:spPr>
            <a:xfrm>
              <a:off x="4009754" y="4491694"/>
              <a:ext cx="1563734" cy="579699"/>
            </a:xfrm>
            <a:prstGeom prst="rect">
              <a:avLst/>
            </a:prstGeom>
            <a:noFill/>
          </p:spPr>
          <p:txBody>
            <a:bodyPr wrap="square" rtlCol="0">
              <a:spAutoFit/>
            </a:bodyPr>
            <a:lstStyle/>
            <a:p>
              <a:pPr algn="r">
                <a:defRPr b="0" i="0"/>
              </a:pPr>
              <a:r>
                <a:rPr lang="1043" sz="3200" b="1">
                  <a:ln>
                    <a:solidFill>
                      <a:schemeClr val="bg1"/>
                    </a:solidFill>
                  </a:ln>
                  <a:solidFill>
                    <a:srgbClr val="84BD00"/>
                  </a:solidFill>
                  <a:latin typeface="Arial" panose="020B0604020202020204" pitchFamily="34" charset="0"/>
                  <a:cs typeface="Arial" panose="020B0604020202020204" pitchFamily="34" charset="0"/>
                </a:rPr>
                <a:t>18,18%</a:t>
              </a:r>
            </a:p>
          </p:txBody>
        </p:sp>
      </p:grpSp>
    </p:spTree>
    <p:extLst>
      <p:ext uri="{BB962C8B-B14F-4D97-AF65-F5344CB8AC3E}">
        <p14:creationId xmlns:p14="http://schemas.microsoft.com/office/powerpoint/2010/main" val="400089672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EBFE9A9-2933-E9C5-9B3F-277863C61BC2}"/>
              </a:ext>
            </a:extLst>
          </p:cNvPr>
          <p:cNvSpPr/>
          <p:nvPr/>
        </p:nvSpPr>
        <p:spPr>
          <a:xfrm>
            <a:off x="469490" y="1520784"/>
            <a:ext cx="5497378" cy="3081558"/>
          </a:xfrm>
          <a:prstGeom prst="rect">
            <a:avLst/>
          </a:prstGeom>
        </p:spPr>
        <p:txBody>
          <a:bodyPr wrap="square">
            <a:spAutoFit/>
          </a:bodyPr>
          <a:lstStyle/>
          <a:p>
            <a:pPr>
              <a:spcAft>
                <a:spcPts val="1200"/>
              </a:spcAft>
              <a:defRPr b="0" i="0"/>
            </a:pPr>
            <a:r>
              <a:rPr lang="1043" sz="2400" b="1">
                <a:solidFill>
                  <a:srgbClr val="0033A0"/>
                </a:solidFill>
                <a:latin typeface="Arial" panose="020B0604020202020204" pitchFamily="34" charset="0"/>
                <a:cs typeface="Arial" panose="020B0604020202020204" pitchFamily="34" charset="0"/>
              </a:rPr>
              <a:t>Bedrijfsinvesteringen in veiligheid</a:t>
            </a:r>
          </a:p>
          <a:p>
            <a:pPr marL="342900" indent="-342900">
              <a:spcAft>
                <a:spcPts val="1200"/>
              </a:spcAft>
              <a:buClr>
                <a:srgbClr val="84BD00"/>
              </a:buClr>
              <a:buSzPct val="126000"/>
              <a:buFont typeface="Wingdings" panose="05000000000000000000" pitchFamily="2" charset="2"/>
              <a:buChar char="ü"/>
              <a:defRPr b="0" i="0"/>
            </a:pPr>
            <a:r>
              <a:rPr lang="1043" sz="2000">
                <a:solidFill>
                  <a:srgbClr val="84BD00"/>
                </a:solidFill>
                <a:latin typeface="Arial" panose="020B0604020202020204" pitchFamily="34" charset="0"/>
                <a:cs typeface="Arial" panose="020B0604020202020204" pitchFamily="34" charset="0"/>
              </a:rPr>
              <a:t>Investeringen in infrastructuur</a:t>
            </a:r>
            <a:br>
              <a:rPr lang="1043" sz="2000">
                <a:solidFill>
                  <a:srgbClr val="84BD00"/>
                </a:solidFill>
                <a:latin typeface="Arial" panose="020B0604020202020204" pitchFamily="34" charset="0"/>
                <a:cs typeface="Arial" panose="020B0604020202020204" pitchFamily="34" charset="0"/>
              </a:rPr>
            </a:br>
            <a:r>
              <a:rPr lang="1043" sz="1600">
                <a:latin typeface="Arial" panose="020B0604020202020204" pitchFamily="34" charset="0"/>
                <a:cs typeface="Arial" panose="020B0604020202020204" pitchFamily="34" charset="0"/>
              </a:rPr>
              <a:t>Er werden  in de afgelopen jaren aanzienlijke CAPEX-investeringen gedaan om de veiligheidsinfrastructuur rechtstreeks te verbeteren.  </a:t>
            </a:r>
          </a:p>
          <a:p>
            <a:pPr marL="342900" lvl="0" indent="-342900">
              <a:spcAft>
                <a:spcPts val="1200"/>
              </a:spcAft>
              <a:buClr>
                <a:srgbClr val="84BD00"/>
              </a:buClr>
              <a:buSzPct val="126000"/>
              <a:buFont typeface="Wingdings" panose="05000000000000000000" pitchFamily="2" charset="2"/>
              <a:buChar char="ü"/>
              <a:defRPr b="0" i="0"/>
            </a:pPr>
            <a:r>
              <a:rPr lang="1043" sz="2000">
                <a:solidFill>
                  <a:srgbClr val="84BD00"/>
                </a:solidFill>
                <a:latin typeface="Arial" panose="020B0604020202020204" pitchFamily="34" charset="0"/>
                <a:cs typeface="Arial" panose="020B0604020202020204" pitchFamily="34" charset="0"/>
              </a:rPr>
              <a:t>Investeringen in training</a:t>
            </a:r>
            <a:br>
              <a:rPr lang="1043" sz="2000">
                <a:solidFill>
                  <a:srgbClr val="84BD00"/>
                </a:solidFill>
                <a:latin typeface="Arial" panose="020B0604020202020204" pitchFamily="34" charset="0"/>
                <a:cs typeface="Arial" panose="020B0604020202020204" pitchFamily="34" charset="0"/>
              </a:rPr>
            </a:br>
            <a:r>
              <a:rPr lang="1043" sz="1600">
                <a:solidFill>
                  <a:prstClr val="black"/>
                </a:solidFill>
                <a:latin typeface="Arial" panose="020B0604020202020204" pitchFamily="34" charset="0"/>
                <a:cs typeface="Arial" panose="020B0604020202020204" pitchFamily="34" charset="0"/>
              </a:rPr>
              <a:t>Aanvullende focus op en investering in veiligheidstrainingsprogramma's, waaronder training voor nieuwe werknemers en workshops voor supervisors over inzet voor veiligheid. </a:t>
            </a:r>
            <a:endParaRPr lang="en-US" sz="2000">
              <a:solidFill>
                <a:srgbClr val="84BD00"/>
              </a:solidFill>
              <a:latin typeface="Arial" panose="020B0604020202020204" pitchFamily="34" charset="0"/>
              <a:cs typeface="Arial" panose="020B0604020202020204" pitchFamily="34" charset="0"/>
            </a:endParaRPr>
          </a:p>
        </p:txBody>
      </p:sp>
      <p:pic>
        <p:nvPicPr>
          <p:cNvPr id="5" name="Picture 4" descr="A picture containing clothing, person&#10;&#10;Description automatically generated">
            <a:extLst>
              <a:ext uri="{FF2B5EF4-FFF2-40B4-BE49-F238E27FC236}">
                <a16:creationId xmlns:a16="http://schemas.microsoft.com/office/drawing/2014/main" id="{7D41C145-418B-7E86-1B4B-A958ADD9FA98}"/>
              </a:ext>
            </a:extLst>
          </p:cNvPr>
          <p:cNvPicPr>
            <a:picLocks noChangeAspect="1"/>
          </p:cNvPicPr>
          <p:nvPr/>
        </p:nvPicPr>
        <p:blipFill>
          <a:blip r:embed="rId3">
            <a:extLst>
              <a:ext uri="{28A0092B-C50C-407E-A947-70E740481C1C}">
                <a14:useLocalDpi xmlns:a14="http://schemas.microsoft.com/office/drawing/2010/main" val="0"/>
              </a:ext>
            </a:extLst>
          </a:blip>
          <a:srcRect l="37230" t="43736" r="12069" b="-29"/>
          <a:stretch>
            <a:fillRect/>
          </a:stretch>
        </p:blipFill>
        <p:spPr>
          <a:xfrm>
            <a:off x="7797288" y="924791"/>
            <a:ext cx="4394712" cy="5309754"/>
          </a:xfrm>
          <a:prstGeom prst="rect">
            <a:avLst/>
          </a:prstGeom>
        </p:spPr>
      </p:pic>
      <p:sp>
        <p:nvSpPr>
          <p:cNvPr id="6" name="Rectangle 5">
            <a:extLst>
              <a:ext uri="{FF2B5EF4-FFF2-40B4-BE49-F238E27FC236}">
                <a16:creationId xmlns:a16="http://schemas.microsoft.com/office/drawing/2014/main" id="{73BC8780-8097-F717-1133-7D243DFD6FEB}"/>
              </a:ext>
            </a:extLst>
          </p:cNvPr>
          <p:cNvSpPr/>
          <p:nvPr/>
        </p:nvSpPr>
        <p:spPr>
          <a:xfrm flipH="1">
            <a:off x="7797288" y="923925"/>
            <a:ext cx="2743200" cy="5312812"/>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9A463867-D2C7-790E-B7D3-63C277ECF046}"/>
              </a:ext>
            </a:extLst>
          </p:cNvPr>
          <p:cNvCxnSpPr/>
          <p:nvPr/>
        </p:nvCxnSpPr>
        <p:spPr>
          <a:xfrm>
            <a:off x="0" y="914092"/>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4574325-E38F-B340-DCDE-BFFDF59130C4}"/>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279729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a:blip r:embed="rId3">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a:blip r:embed="rId4">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319255" cy="457657"/>
          </a:xfrm>
          <a:prstGeom prst="rect">
            <a:avLst/>
          </a:prstGeom>
          <a:noFill/>
          <a:effectLst/>
        </p:spPr>
        <p:txBody>
          <a:bodyPr wrap="square" rtlCol="0">
            <a:spAutoFit/>
          </a:bodyPr>
          <a:lstStyle/>
          <a:p>
            <a:pPr>
              <a:spcAft>
                <a:spcPts val="1200"/>
              </a:spcAft>
              <a:defRPr b="0" i="0"/>
            </a:pPr>
            <a:r>
              <a:rPr lang="1043" sz="2400" b="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GLOBALE VEILIGHEID STAND DOWN 2023</a:t>
            </a:r>
          </a:p>
        </p:txBody>
      </p:sp>
      <p:sp>
        <p:nvSpPr>
          <p:cNvPr id="6" name="Slide Number Placeholder 8">
            <a:extLst>
              <a:ext uri="{FF2B5EF4-FFF2-40B4-BE49-F238E27FC236}">
                <a16:creationId xmlns:a16="http://schemas.microsoft.com/office/drawing/2014/main" id="{9E3F1D4F-6C4D-432F-B212-D64953AA11B0}"/>
              </a:ext>
            </a:extLst>
          </p:cNvPr>
          <p:cNvSpPr txBox="1"/>
          <p:nvPr/>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fld id="{64D52EA2-7EFF-43E2-88C3-229E402164DF}" type="slidenum">
              <a:rPr lang="en-US" smtClean="0"/>
              <a:t>7</a:t>
            </a:fld>
            <a:endParaRPr lang="en-US"/>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94829" cy="396636"/>
          </a:xfrm>
          <a:prstGeom prst="rect">
            <a:avLst/>
          </a:prstGeom>
          <a:noFill/>
          <a:effectLst/>
        </p:spPr>
        <p:txBody>
          <a:bodyPr wrap="square" rtlCol="0">
            <a:spAutoFit/>
          </a:bodyPr>
          <a:lstStyle/>
          <a:p>
            <a:pPr>
              <a:spcAft>
                <a:spcPts val="1200"/>
              </a:spcAft>
              <a:defRPr b="0" i="0"/>
            </a:pPr>
            <a:r>
              <a:rPr lang="1043"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Sta op voor veiligheid</a:t>
            </a:r>
          </a:p>
        </p:txBody>
      </p:sp>
      <p:sp>
        <p:nvSpPr>
          <p:cNvPr id="15" name="Title 3">
            <a:extLst>
              <a:ext uri="{FF2B5EF4-FFF2-40B4-BE49-F238E27FC236}">
                <a16:creationId xmlns:a16="http://schemas.microsoft.com/office/drawing/2014/main" id="{F3E85788-075F-4E75-AAB5-12D34503189E}"/>
              </a:ext>
            </a:extLst>
          </p:cNvPr>
          <p:cNvSpPr>
            <a:spLocks noGrp="1"/>
          </p:cNvSpPr>
          <p:nvPr>
            <p:ph type="title" idx="4294967295"/>
          </p:nvPr>
        </p:nvSpPr>
        <p:spPr>
          <a:xfrm>
            <a:off x="209550" y="1094088"/>
            <a:ext cx="10728960" cy="908332"/>
          </a:xfrm>
        </p:spPr>
        <p:txBody>
          <a:bodyPr>
            <a:normAutofit/>
          </a:bodyPr>
          <a:lstStyle/>
          <a:p>
            <a:pPr>
              <a:spcBef>
                <a:spcPts val="1200"/>
              </a:spcBef>
              <a:spcAft>
                <a:spcPts val="1200"/>
              </a:spcAft>
              <a:defRPr b="0" i="0"/>
            </a:pPr>
            <a:r>
              <a:rPr lang="1043" sz="2400" b="1">
                <a:solidFill>
                  <a:srgbClr val="0033A0"/>
                </a:solidFill>
                <a:latin typeface="Arial" panose="020B0604020202020204" pitchFamily="34" charset="0"/>
                <a:ea typeface="+mn-ea"/>
                <a:cs typeface="Arial" panose="020B0604020202020204" pitchFamily="34" charset="0"/>
              </a:rPr>
              <a:t>2023 KWARTAAL 1 LETSELS</a:t>
            </a:r>
            <a:br>
              <a:rPr lang="1043" sz="2400" b="1">
                <a:solidFill>
                  <a:srgbClr val="0033A0"/>
                </a:solidFill>
                <a:latin typeface="Arial" panose="020B0604020202020204" pitchFamily="34" charset="0"/>
                <a:ea typeface="+mn-ea"/>
                <a:cs typeface="Arial" panose="020B0604020202020204" pitchFamily="34" charset="0"/>
              </a:rPr>
            </a:br>
            <a:endParaRPr lang="en-US" sz="1800">
              <a:highlight>
                <a:srgbClr val="FFFF00"/>
              </a:highlight>
              <a:latin typeface="Arial" panose="020B0604020202020204" pitchFamily="34" charset="0"/>
              <a:ea typeface="+mn-ea"/>
              <a:cs typeface="Arial" panose="020B0604020202020204" pitchFamily="34" charset="0"/>
            </a:endParaRPr>
          </a:p>
        </p:txBody>
      </p:sp>
      <p:pic>
        <p:nvPicPr>
          <p:cNvPr id="14" name="Graphic 13">
            <a:extLst>
              <a:ext uri="{FF2B5EF4-FFF2-40B4-BE49-F238E27FC236}">
                <a16:creationId xmlns:a16="http://schemas.microsoft.com/office/drawing/2014/main" id="{209930D1-59AD-AC78-E2AE-38F567F45CE4}"/>
              </a:ext>
            </a:extLst>
          </p:cNvPr>
          <p:cNvPicPr>
            <a:picLocks noChangeAspect="1"/>
          </p:cNvPicPr>
          <p:nvPr/>
        </p:nvPicPr>
        <p:blipFill>
          <a:blip r:embed="rId6">
            <a:extLst>
              <a:ext uri="{96DAC541-7B7A-43D3-8B79-37D633B846F1}">
                <asvg:svgBlip xmlns:asvg="http://schemas.microsoft.com/office/drawing/2016/SVG/main" r:embed="rId7"/>
              </a:ext>
            </a:extLst>
          </a:blip>
          <a:srcRect r="47853"/>
          <a:stretch>
            <a:fillRect/>
          </a:stretch>
        </p:blipFill>
        <p:spPr>
          <a:xfrm>
            <a:off x="398104" y="1948940"/>
            <a:ext cx="3653268" cy="3815490"/>
          </a:xfrm>
          <a:prstGeom prst="rect">
            <a:avLst/>
          </a:prstGeom>
        </p:spPr>
      </p:pic>
      <p:pic>
        <p:nvPicPr>
          <p:cNvPr id="17" name="Graphic 16">
            <a:extLst>
              <a:ext uri="{FF2B5EF4-FFF2-40B4-BE49-F238E27FC236}">
                <a16:creationId xmlns:a16="http://schemas.microsoft.com/office/drawing/2014/main" id="{312E4A39-9E48-7A1F-08D6-A33A7D1C812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593054" y="1948940"/>
            <a:ext cx="3190209" cy="3585795"/>
          </a:xfrm>
          <a:prstGeom prst="rect">
            <a:avLst/>
          </a:prstGeom>
        </p:spPr>
      </p:pic>
      <p:sp>
        <p:nvSpPr>
          <p:cNvPr id="18" name="TextBox 17">
            <a:extLst>
              <a:ext uri="{FF2B5EF4-FFF2-40B4-BE49-F238E27FC236}">
                <a16:creationId xmlns:a16="http://schemas.microsoft.com/office/drawing/2014/main" id="{D423112C-DBFB-CC08-D7A1-6BAFF998EF97}"/>
              </a:ext>
            </a:extLst>
          </p:cNvPr>
          <p:cNvSpPr txBox="1"/>
          <p:nvPr/>
        </p:nvSpPr>
        <p:spPr>
          <a:xfrm>
            <a:off x="8344929" y="3256520"/>
            <a:ext cx="3557896" cy="1464503"/>
          </a:xfrm>
          <a:prstGeom prst="rect">
            <a:avLst/>
          </a:prstGeom>
          <a:noFill/>
        </p:spPr>
        <p:txBody>
          <a:bodyPr wrap="square">
            <a:spAutoFit/>
          </a:bodyPr>
          <a:lstStyle/>
          <a:p>
            <a:pPr rtl="0">
              <a:defRPr b="0" i="0"/>
            </a:pPr>
            <a:r>
              <a:rPr lang="1043">
                <a:latin typeface="Arial" panose="020B0604020202020204" pitchFamily="34" charset="0"/>
                <a:cs typeface="Arial" panose="020B0604020202020204" pitchFamily="34" charset="0"/>
              </a:rPr>
              <a:t>Onze reis naar veiligheid doet het beter maar werknemers ervaren nog steeds levensveranderende letsels </a:t>
            </a:r>
          </a:p>
          <a:p>
            <a:pPr rtl="0"/>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710136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a:blip r:embed="rId3">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a:blip r:embed="rId4">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319255" cy="457657"/>
          </a:xfrm>
          <a:prstGeom prst="rect">
            <a:avLst/>
          </a:prstGeom>
          <a:noFill/>
          <a:effectLst/>
        </p:spPr>
        <p:txBody>
          <a:bodyPr wrap="square" rtlCol="0">
            <a:spAutoFit/>
          </a:bodyPr>
          <a:lstStyle/>
          <a:p>
            <a:pPr>
              <a:spcAft>
                <a:spcPts val="1200"/>
              </a:spcAft>
              <a:defRPr b="0" i="0"/>
            </a:pPr>
            <a:r>
              <a:rPr lang="1043" sz="2400" b="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GLOBALE VEILIGHEID STAND DOWN 2023</a:t>
            </a:r>
          </a:p>
        </p:txBody>
      </p:sp>
      <p:sp>
        <p:nvSpPr>
          <p:cNvPr id="6" name="Slide Number Placeholder 8">
            <a:extLst>
              <a:ext uri="{FF2B5EF4-FFF2-40B4-BE49-F238E27FC236}">
                <a16:creationId xmlns:a16="http://schemas.microsoft.com/office/drawing/2014/main" id="{9E3F1D4F-6C4D-432F-B212-D64953AA11B0}"/>
              </a:ext>
            </a:extLst>
          </p:cNvPr>
          <p:cNvSpPr txBox="1"/>
          <p:nvPr/>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fld id="{63239074-5202-40C1-8A29-BBAE9A4839DF}" type="slidenum">
              <a:rPr lang="en-US" smtClean="0"/>
              <a:t>8</a:t>
            </a:fld>
            <a:endParaRPr lang="en-US"/>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94829" cy="396636"/>
          </a:xfrm>
          <a:prstGeom prst="rect">
            <a:avLst/>
          </a:prstGeom>
          <a:noFill/>
          <a:effectLst/>
        </p:spPr>
        <p:txBody>
          <a:bodyPr wrap="square" rtlCol="0">
            <a:spAutoFit/>
          </a:bodyPr>
          <a:lstStyle/>
          <a:p>
            <a:pPr>
              <a:spcAft>
                <a:spcPts val="1200"/>
              </a:spcAft>
              <a:defRPr b="0" i="0"/>
            </a:pPr>
            <a:r>
              <a:rPr lang="1043"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Sta op voor veiligheid</a:t>
            </a:r>
          </a:p>
        </p:txBody>
      </p:sp>
      <p:cxnSp>
        <p:nvCxnSpPr>
          <p:cNvPr id="17" name="Straight Connector 16">
            <a:extLst>
              <a:ext uri="{FF2B5EF4-FFF2-40B4-BE49-F238E27FC236}">
                <a16:creationId xmlns:a16="http://schemas.microsoft.com/office/drawing/2014/main" id="{092EDB20-FC59-46DF-8EFF-A85BF0C97174}"/>
              </a:ext>
            </a:extLst>
          </p:cNvPr>
          <p:cNvCxnSpPr/>
          <p:nvPr/>
        </p:nvCxnSpPr>
        <p:spPr>
          <a:xfrm>
            <a:off x="0" y="6245683"/>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5" name="Title 3">
            <a:extLst>
              <a:ext uri="{FF2B5EF4-FFF2-40B4-BE49-F238E27FC236}">
                <a16:creationId xmlns:a16="http://schemas.microsoft.com/office/drawing/2014/main" id="{F3E85788-075F-4E75-AAB5-12D34503189E}"/>
              </a:ext>
            </a:extLst>
          </p:cNvPr>
          <p:cNvSpPr>
            <a:spLocks noGrp="1"/>
          </p:cNvSpPr>
          <p:nvPr>
            <p:ph type="title" idx="4294967295"/>
          </p:nvPr>
        </p:nvSpPr>
        <p:spPr>
          <a:xfrm>
            <a:off x="209550" y="1094088"/>
            <a:ext cx="10728960" cy="731520"/>
          </a:xfrm>
        </p:spPr>
        <p:txBody>
          <a:bodyPr>
            <a:normAutofit/>
          </a:bodyPr>
          <a:lstStyle/>
          <a:p>
            <a:pPr>
              <a:defRPr b="0" i="0"/>
            </a:pPr>
            <a:r>
              <a:rPr lang="1043" sz="2400" b="1">
                <a:solidFill>
                  <a:srgbClr val="0033A0"/>
                </a:solidFill>
                <a:latin typeface="Arial" panose="020B0604020202020204" pitchFamily="34" charset="0"/>
                <a:ea typeface="+mn-ea"/>
                <a:cs typeface="Arial" panose="020B0604020202020204" pitchFamily="34" charset="0"/>
              </a:rPr>
              <a:t>Mauser’s reis naar veiligheid</a:t>
            </a:r>
          </a:p>
        </p:txBody>
      </p:sp>
      <p:grpSp>
        <p:nvGrpSpPr>
          <p:cNvPr id="2" name="Group 1">
            <a:extLst>
              <a:ext uri="{FF2B5EF4-FFF2-40B4-BE49-F238E27FC236}">
                <a16:creationId xmlns:a16="http://schemas.microsoft.com/office/drawing/2014/main" id="{CC49FE52-CE7C-A365-D104-343658F02FD2}"/>
              </a:ext>
            </a:extLst>
          </p:cNvPr>
          <p:cNvGrpSpPr/>
          <p:nvPr/>
        </p:nvGrpSpPr>
        <p:grpSpPr>
          <a:xfrm>
            <a:off x="796208" y="1609718"/>
            <a:ext cx="10012923" cy="3940644"/>
            <a:chOff x="796208" y="1824461"/>
            <a:chExt cx="10012923" cy="3940644"/>
          </a:xfrm>
        </p:grpSpPr>
        <p:grpSp>
          <p:nvGrpSpPr>
            <p:cNvPr id="36" name="Group 35">
              <a:extLst>
                <a:ext uri="{FF2B5EF4-FFF2-40B4-BE49-F238E27FC236}">
                  <a16:creationId xmlns:a16="http://schemas.microsoft.com/office/drawing/2014/main" id="{60D16AFE-A2E4-40E3-97B7-700A0BF537BA}"/>
                </a:ext>
              </a:extLst>
            </p:cNvPr>
            <p:cNvGrpSpPr/>
            <p:nvPr/>
          </p:nvGrpSpPr>
          <p:grpSpPr>
            <a:xfrm>
              <a:off x="1382868" y="1824461"/>
              <a:ext cx="9426263" cy="3940644"/>
              <a:chOff x="815038" y="1131698"/>
              <a:chExt cx="10445157" cy="4305538"/>
            </a:xfrm>
          </p:grpSpPr>
          <p:sp>
            <p:nvSpPr>
              <p:cNvPr id="18" name="Rectangle: Rounded Corners 17">
                <a:extLst>
                  <a:ext uri="{FF2B5EF4-FFF2-40B4-BE49-F238E27FC236}">
                    <a16:creationId xmlns:a16="http://schemas.microsoft.com/office/drawing/2014/main" id="{14C0FB4B-07A0-4629-973A-9C2E2DB85067}"/>
                  </a:ext>
                </a:extLst>
              </p:cNvPr>
              <p:cNvSpPr/>
              <p:nvPr/>
            </p:nvSpPr>
            <p:spPr>
              <a:xfrm>
                <a:off x="887186" y="2770963"/>
                <a:ext cx="2318657" cy="914400"/>
              </a:xfrm>
              <a:prstGeom prst="round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spcAft>
                    <a:spcPts val="600"/>
                  </a:spcAft>
                  <a:defRPr b="0" i="0"/>
                </a:pPr>
                <a:r>
                  <a:rPr lang="1043" sz="1400" b="1">
                    <a:solidFill>
                      <a:srgbClr val="84BD00"/>
                    </a:solidFill>
                    <a:latin typeface="Arial" panose="020B0604020202020204" pitchFamily="34" charset="0"/>
                    <a:cs typeface="Arial" panose="020B0604020202020204" pitchFamily="34" charset="0"/>
                  </a:rPr>
                  <a:t>Regels en richtlijnen van de overheid en het bedrijf</a:t>
                </a:r>
              </a:p>
            </p:txBody>
          </p:sp>
          <p:sp>
            <p:nvSpPr>
              <p:cNvPr id="19" name="Rectangle: Rounded Corners 18">
                <a:extLst>
                  <a:ext uri="{FF2B5EF4-FFF2-40B4-BE49-F238E27FC236}">
                    <a16:creationId xmlns:a16="http://schemas.microsoft.com/office/drawing/2014/main" id="{62A2C56D-9F24-40D0-B9AD-102CE86B2C25}"/>
                  </a:ext>
                </a:extLst>
              </p:cNvPr>
              <p:cNvSpPr/>
              <p:nvPr/>
            </p:nvSpPr>
            <p:spPr>
              <a:xfrm>
                <a:off x="4620986" y="1131698"/>
                <a:ext cx="2318657" cy="914400"/>
              </a:xfrm>
              <a:prstGeom prst="round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spcAft>
                    <a:spcPts val="600"/>
                  </a:spcAft>
                  <a:defRPr b="0" i="0"/>
                </a:pPr>
                <a:r>
                  <a:rPr lang="1043" sz="1400" b="1">
                    <a:solidFill>
                      <a:srgbClr val="84BD00"/>
                    </a:solidFill>
                    <a:latin typeface="Arial" panose="020B0604020202020204" pitchFamily="34" charset="0"/>
                    <a:cs typeface="Arial" panose="020B0604020202020204" pitchFamily="34" charset="0"/>
                  </a:rPr>
                  <a:t>Een veilige werkomgeving bouwen</a:t>
                </a:r>
              </a:p>
            </p:txBody>
          </p:sp>
          <p:sp>
            <p:nvSpPr>
              <p:cNvPr id="20" name="Rectangle: Rounded Corners 19">
                <a:extLst>
                  <a:ext uri="{FF2B5EF4-FFF2-40B4-BE49-F238E27FC236}">
                    <a16:creationId xmlns:a16="http://schemas.microsoft.com/office/drawing/2014/main" id="{7473FF11-22DE-42F1-BE31-25945EE2CFC0}"/>
                  </a:ext>
                </a:extLst>
              </p:cNvPr>
              <p:cNvSpPr/>
              <p:nvPr/>
            </p:nvSpPr>
            <p:spPr>
              <a:xfrm>
                <a:off x="4631849" y="2770963"/>
                <a:ext cx="2318657" cy="914400"/>
              </a:xfrm>
              <a:prstGeom prst="round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spcAft>
                    <a:spcPts val="600"/>
                  </a:spcAft>
                  <a:defRPr b="0" i="0"/>
                </a:pPr>
                <a:r>
                  <a:rPr lang="1043" sz="1400" b="1">
                    <a:solidFill>
                      <a:srgbClr val="84BD00"/>
                    </a:solidFill>
                    <a:latin typeface="Arial" panose="020B0604020202020204" pitchFamily="34" charset="0"/>
                    <a:cs typeface="Arial" panose="020B0604020202020204" pitchFamily="34" charset="0"/>
                  </a:rPr>
                  <a:t>Technische maatregelen</a:t>
                </a:r>
              </a:p>
            </p:txBody>
          </p:sp>
          <p:sp>
            <p:nvSpPr>
              <p:cNvPr id="21" name="Rectangle: Rounded Corners 20">
                <a:extLst>
                  <a:ext uri="{FF2B5EF4-FFF2-40B4-BE49-F238E27FC236}">
                    <a16:creationId xmlns:a16="http://schemas.microsoft.com/office/drawing/2014/main" id="{39A82F5B-EB71-4952-9244-F0D1FC317808}"/>
                  </a:ext>
                </a:extLst>
              </p:cNvPr>
              <p:cNvSpPr/>
              <p:nvPr/>
            </p:nvSpPr>
            <p:spPr>
              <a:xfrm>
                <a:off x="8363929" y="2770963"/>
                <a:ext cx="2318657" cy="914400"/>
              </a:xfrm>
              <a:prstGeom prst="round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spcAft>
                    <a:spcPts val="600"/>
                  </a:spcAft>
                  <a:defRPr b="0" i="0"/>
                </a:pPr>
                <a:r>
                  <a:rPr lang="1043" sz="1400" b="1">
                    <a:solidFill>
                      <a:srgbClr val="84BD00"/>
                    </a:solidFill>
                    <a:latin typeface="Arial" panose="020B0604020202020204" pitchFamily="34" charset="0"/>
                    <a:cs typeface="Arial" panose="020B0604020202020204" pitchFamily="34" charset="0"/>
                  </a:rPr>
                  <a:t>Leiderschap</a:t>
                </a:r>
              </a:p>
            </p:txBody>
          </p:sp>
          <p:sp>
            <p:nvSpPr>
              <p:cNvPr id="22" name="TextBox 21">
                <a:extLst>
                  <a:ext uri="{FF2B5EF4-FFF2-40B4-BE49-F238E27FC236}">
                    <a16:creationId xmlns:a16="http://schemas.microsoft.com/office/drawing/2014/main" id="{E35CCE02-048E-42A5-AC9C-3EEA70D46DA3}"/>
                  </a:ext>
                </a:extLst>
              </p:cNvPr>
              <p:cNvSpPr txBox="1"/>
              <p:nvPr/>
            </p:nvSpPr>
            <p:spPr>
              <a:xfrm>
                <a:off x="4626773" y="3974155"/>
                <a:ext cx="2748690" cy="1610113"/>
              </a:xfrm>
              <a:prstGeom prst="rect">
                <a:avLst/>
              </a:prstGeom>
              <a:noFill/>
            </p:spPr>
            <p:txBody>
              <a:bodyPr wrap="square" rtlCol="0">
                <a:spAutoFit/>
              </a:bodyPr>
              <a:lstStyle/>
              <a:p>
                <a:pPr algn="l">
                  <a:lnSpc>
                    <a:spcPct val="90000"/>
                  </a:lnSpc>
                  <a:spcBef>
                    <a:spcPts val="1200"/>
                  </a:spcBef>
                  <a:spcAft>
                    <a:spcPts val="600"/>
                  </a:spcAft>
                  <a:buClr>
                    <a:schemeClr val="tx1"/>
                  </a:buClr>
                  <a:defRPr b="0" i="0"/>
                </a:pPr>
                <a:r>
                  <a:rPr lang="1043" sz="1200">
                    <a:latin typeface="Arial" panose="020B0604020202020204" pitchFamily="34" charset="0"/>
                    <a:cs typeface="Arial" panose="020B0604020202020204" pitchFamily="34" charset="0"/>
                  </a:rPr>
                  <a:t>De afgelopen jaren, identificeren van knelpunten van risicovolle activa, ontwerpen en installatie van noodzakelijke machinebeveiliging.</a:t>
                </a:r>
              </a:p>
              <a:p>
                <a:pPr>
                  <a:lnSpc>
                    <a:spcPct val="90000"/>
                  </a:lnSpc>
                  <a:spcBef>
                    <a:spcPts val="1200"/>
                  </a:spcBef>
                  <a:spcAft>
                    <a:spcPts val="600"/>
                  </a:spcAft>
                  <a:buClr>
                    <a:schemeClr val="tx1"/>
                  </a:buClr>
                  <a:defRPr b="0" i="0"/>
                </a:pPr>
                <a:r>
                  <a:rPr lang="1043" sz="1200" b="1">
                    <a:latin typeface="Arial" panose="020B0604020202020204" pitchFamily="34" charset="0"/>
                    <a:cs typeface="Arial" panose="020B0604020202020204" pitchFamily="34" charset="0"/>
                  </a:rPr>
                  <a:t>Focus: Elimineren van                                      veiligheidsgevaren</a:t>
                </a:r>
                <a:endParaRPr lang="en-US" sz="120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EE3BE91F-FB2C-4850-86B5-F24A7D559B57}"/>
                  </a:ext>
                </a:extLst>
              </p:cNvPr>
              <p:cNvSpPr txBox="1"/>
              <p:nvPr/>
            </p:nvSpPr>
            <p:spPr>
              <a:xfrm>
                <a:off x="7108368" y="1162953"/>
                <a:ext cx="2745944" cy="940066"/>
              </a:xfrm>
              <a:prstGeom prst="rect">
                <a:avLst/>
              </a:prstGeom>
              <a:noFill/>
            </p:spPr>
            <p:txBody>
              <a:bodyPr wrap="square" rtlCol="0">
                <a:spAutoFit/>
              </a:bodyPr>
              <a:lstStyle/>
              <a:p>
                <a:pPr algn="l">
                  <a:lnSpc>
                    <a:spcPct val="90000"/>
                  </a:lnSpc>
                  <a:spcBef>
                    <a:spcPts val="1200"/>
                  </a:spcBef>
                  <a:spcAft>
                    <a:spcPts val="600"/>
                  </a:spcAft>
                  <a:buClr>
                    <a:schemeClr val="tx1"/>
                  </a:buClr>
                  <a:defRPr b="0" i="0"/>
                </a:pPr>
                <a:r>
                  <a:rPr lang="1043" sz="1400">
                    <a:latin typeface="Arial" panose="020B0604020202020204" pitchFamily="34" charset="0"/>
                    <a:cs typeface="Arial" panose="020B0604020202020204" pitchFamily="34" charset="0"/>
                  </a:rPr>
                  <a:t>De belangrijkste elementen om een veilige werkomgeving te bouwen en te onderhouden</a:t>
                </a:r>
              </a:p>
            </p:txBody>
          </p:sp>
          <p:sp>
            <p:nvSpPr>
              <p:cNvPr id="24" name="TextBox 23">
                <a:extLst>
                  <a:ext uri="{FF2B5EF4-FFF2-40B4-BE49-F238E27FC236}">
                    <a16:creationId xmlns:a16="http://schemas.microsoft.com/office/drawing/2014/main" id="{4BBD237D-8360-49B5-8D42-E979C2737F58}"/>
                  </a:ext>
                </a:extLst>
              </p:cNvPr>
              <p:cNvSpPr txBox="1"/>
              <p:nvPr/>
            </p:nvSpPr>
            <p:spPr>
              <a:xfrm>
                <a:off x="892629" y="4011456"/>
                <a:ext cx="2793374" cy="1430100"/>
              </a:xfrm>
              <a:prstGeom prst="rect">
                <a:avLst/>
              </a:prstGeom>
              <a:noFill/>
            </p:spPr>
            <p:txBody>
              <a:bodyPr wrap="square" rtlCol="0">
                <a:spAutoFit/>
              </a:bodyPr>
              <a:lstStyle/>
              <a:p>
                <a:pPr>
                  <a:lnSpc>
                    <a:spcPct val="90000"/>
                  </a:lnSpc>
                  <a:spcBef>
                    <a:spcPts val="1200"/>
                  </a:spcBef>
                  <a:spcAft>
                    <a:spcPts val="600"/>
                  </a:spcAft>
                  <a:buClr>
                    <a:schemeClr val="tx1"/>
                  </a:buClr>
                  <a:defRPr b="0" i="0"/>
                </a:pPr>
                <a:r>
                  <a:rPr lang="1043" sz="1200">
                    <a:latin typeface="Arial" panose="020B0604020202020204" pitchFamily="34" charset="0"/>
                    <a:cs typeface="Arial" panose="020B0604020202020204" pitchFamily="34" charset="0"/>
                  </a:rPr>
                  <a:t>Mauser heeft in de afgelopen vijf jaar zijn inzett ten aanzien van de OSHA-voorschriften versterkt en 'Onze levensreddende regels' geïntroduceerd.</a:t>
                </a:r>
              </a:p>
              <a:p>
                <a:pPr>
                  <a:lnSpc>
                    <a:spcPct val="90000"/>
                  </a:lnSpc>
                  <a:spcBef>
                    <a:spcPts val="1200"/>
                  </a:spcBef>
                  <a:spcAft>
                    <a:spcPts val="600"/>
                  </a:spcAft>
                  <a:buClr>
                    <a:schemeClr val="tx1"/>
                  </a:buClr>
                  <a:defRPr b="0" i="0"/>
                </a:pPr>
                <a:r>
                  <a:rPr lang="1043" sz="1200" b="1">
                    <a:latin typeface="Arial" panose="020B0604020202020204" pitchFamily="34" charset="0"/>
                    <a:cs typeface="Arial" panose="020B0604020202020204" pitchFamily="34" charset="0"/>
                  </a:rPr>
                  <a:t>Focus: Naleving</a:t>
                </a:r>
                <a:endParaRPr lang="en-US" sz="120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BC0C7589-0E66-4D48-B611-5FF233E8DED8}"/>
                  </a:ext>
                </a:extLst>
              </p:cNvPr>
              <p:cNvSpPr txBox="1"/>
              <p:nvPr/>
            </p:nvSpPr>
            <p:spPr>
              <a:xfrm>
                <a:off x="8349344" y="4001112"/>
                <a:ext cx="2748690" cy="1430100"/>
              </a:xfrm>
              <a:prstGeom prst="rect">
                <a:avLst/>
              </a:prstGeom>
              <a:noFill/>
            </p:spPr>
            <p:txBody>
              <a:bodyPr wrap="square" rtlCol="0">
                <a:spAutoFit/>
              </a:bodyPr>
              <a:lstStyle/>
              <a:p>
                <a:pPr algn="l">
                  <a:lnSpc>
                    <a:spcPct val="90000"/>
                  </a:lnSpc>
                  <a:spcBef>
                    <a:spcPts val="1200"/>
                  </a:spcBef>
                  <a:spcAft>
                    <a:spcPts val="600"/>
                  </a:spcAft>
                  <a:buClr>
                    <a:schemeClr val="tx1"/>
                  </a:buClr>
                  <a:defRPr b="0" i="0"/>
                </a:pPr>
                <a:r>
                  <a:rPr lang="1043" sz="1200">
                    <a:latin typeface="Arial" panose="020B0604020202020204" pitchFamily="34" charset="0"/>
                    <a:cs typeface="Arial" panose="020B0604020202020204" pitchFamily="34" charset="0"/>
                  </a:rPr>
                  <a:t>Onze leiders ontwikkelen met het gedrag en de acties om een cultuur te bekrachtigen waarin werknemers betrokken zijn bij veiligheid.</a:t>
                </a:r>
              </a:p>
              <a:p>
                <a:pPr>
                  <a:lnSpc>
                    <a:spcPct val="90000"/>
                  </a:lnSpc>
                  <a:spcBef>
                    <a:spcPts val="1200"/>
                  </a:spcBef>
                  <a:spcAft>
                    <a:spcPts val="600"/>
                  </a:spcAft>
                  <a:buClr>
                    <a:schemeClr val="tx1"/>
                  </a:buClr>
                  <a:defRPr b="0" i="0"/>
                </a:pPr>
                <a:r>
                  <a:rPr lang="1043" sz="1200" b="1">
                    <a:latin typeface="Arial" panose="020B0604020202020204" pitchFamily="34" charset="0"/>
                    <a:cs typeface="Arial" panose="020B0604020202020204" pitchFamily="34" charset="0"/>
                  </a:rPr>
                  <a:t>Focus: Inzet</a:t>
                </a:r>
                <a:endParaRPr lang="en-US" sz="1200">
                  <a:latin typeface="Arial" panose="020B0604020202020204" pitchFamily="34" charset="0"/>
                  <a:cs typeface="Arial" panose="020B0604020202020204" pitchFamily="34" charset="0"/>
                </a:endParaRPr>
              </a:p>
            </p:txBody>
          </p:sp>
          <p:cxnSp>
            <p:nvCxnSpPr>
              <p:cNvPr id="26" name="Connector: Elbow 25">
                <a:extLst>
                  <a:ext uri="{FF2B5EF4-FFF2-40B4-BE49-F238E27FC236}">
                    <a16:creationId xmlns:a16="http://schemas.microsoft.com/office/drawing/2014/main" id="{5D9EF503-89DD-4899-BA35-1002F4003B2C}"/>
                  </a:ext>
                </a:extLst>
              </p:cNvPr>
              <p:cNvCxnSpPr>
                <a:stCxn id="18" idx="0"/>
              </p:cNvCxnSpPr>
              <p:nvPr/>
            </p:nvCxnSpPr>
            <p:spPr>
              <a:xfrm rot="5400000" flipH="1" flipV="1">
                <a:off x="1867987" y="2592435"/>
                <a:ext cx="369757" cy="0"/>
              </a:xfrm>
              <a:prstGeom prst="bentConnector3">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Connector: Elbow 26">
                <a:extLst>
                  <a:ext uri="{FF2B5EF4-FFF2-40B4-BE49-F238E27FC236}">
                    <a16:creationId xmlns:a16="http://schemas.microsoft.com/office/drawing/2014/main" id="{E4008799-072F-4603-8314-F648C8F2D0C1}"/>
                  </a:ext>
                </a:extLst>
              </p:cNvPr>
              <p:cNvCxnSpPr/>
              <p:nvPr/>
            </p:nvCxnSpPr>
            <p:spPr>
              <a:xfrm rot="5400000" flipH="1" flipV="1">
                <a:off x="9294582" y="2599873"/>
                <a:ext cx="397333" cy="0"/>
              </a:xfrm>
              <a:prstGeom prst="bentConnector3">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43E73CE7-DDD7-48B2-BF1B-0FB818A7352D}"/>
                  </a:ext>
                </a:extLst>
              </p:cNvPr>
              <p:cNvGrpSpPr/>
              <p:nvPr/>
            </p:nvGrpSpPr>
            <p:grpSpPr>
              <a:xfrm>
                <a:off x="2051959" y="2046098"/>
                <a:ext cx="7434939" cy="740846"/>
                <a:chOff x="2051959" y="2046098"/>
                <a:chExt cx="7434939" cy="740846"/>
              </a:xfrm>
            </p:grpSpPr>
            <p:cxnSp>
              <p:nvCxnSpPr>
                <p:cNvPr id="29" name="Connector: Elbow 28">
                  <a:extLst>
                    <a:ext uri="{FF2B5EF4-FFF2-40B4-BE49-F238E27FC236}">
                      <a16:creationId xmlns:a16="http://schemas.microsoft.com/office/drawing/2014/main" id="{F5D2DD35-7077-4EB1-B304-7423557EDC98}"/>
                    </a:ext>
                  </a:extLst>
                </p:cNvPr>
                <p:cNvCxnSpPr>
                  <a:endCxn id="19" idx="2"/>
                </p:cNvCxnSpPr>
                <p:nvPr/>
              </p:nvCxnSpPr>
              <p:spPr>
                <a:xfrm rot="5400000" flipH="1" flipV="1">
                  <a:off x="5409892" y="2416521"/>
                  <a:ext cx="740846" cy="0"/>
                </a:xfrm>
                <a:prstGeom prst="bentConnector3">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57DB116-1986-4A11-824A-21A5177A3D25}"/>
                    </a:ext>
                  </a:extLst>
                </p:cNvPr>
                <p:cNvCxnSpPr/>
                <p:nvPr/>
              </p:nvCxnSpPr>
              <p:spPr>
                <a:xfrm flipV="1">
                  <a:off x="2051959" y="2400643"/>
                  <a:ext cx="743493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1" name="TextBox 30">
                <a:extLst>
                  <a:ext uri="{FF2B5EF4-FFF2-40B4-BE49-F238E27FC236}">
                    <a16:creationId xmlns:a16="http://schemas.microsoft.com/office/drawing/2014/main" id="{0C347985-10CA-45EA-8C63-674042940224}"/>
                  </a:ext>
                </a:extLst>
              </p:cNvPr>
              <p:cNvSpPr txBox="1"/>
              <p:nvPr/>
            </p:nvSpPr>
            <p:spPr>
              <a:xfrm>
                <a:off x="815038" y="5090675"/>
                <a:ext cx="2462953" cy="286232"/>
              </a:xfrm>
              <a:prstGeom prst="rect">
                <a:avLst/>
              </a:prstGeom>
              <a:noFill/>
            </p:spPr>
            <p:txBody>
              <a:bodyPr wrap="square">
                <a:spAutoFit/>
              </a:bodyPr>
              <a:lstStyle/>
              <a:p>
                <a:pPr algn="l">
                  <a:lnSpc>
                    <a:spcPct val="90000"/>
                  </a:lnSpc>
                  <a:spcBef>
                    <a:spcPts val="1200"/>
                  </a:spcBef>
                  <a:spcAft>
                    <a:spcPts val="600"/>
                  </a:spcAft>
                  <a:buClr>
                    <a:schemeClr val="tx1"/>
                  </a:buClr>
                </a:pPr>
                <a:endParaRPr lang="en-US" sz="1200">
                  <a:solidFill>
                    <a:schemeClr val="bg1">
                      <a:lumMod val="50000"/>
                    </a:schemeClr>
                  </a:solidFill>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238913BD-E38E-4B18-9C50-1D376CDA0EF8}"/>
                  </a:ext>
                </a:extLst>
              </p:cNvPr>
              <p:cNvSpPr/>
              <p:nvPr/>
            </p:nvSpPr>
            <p:spPr>
              <a:xfrm>
                <a:off x="8109836" y="2302022"/>
                <a:ext cx="3150359" cy="3133911"/>
              </a:xfrm>
              <a:prstGeom prst="rect">
                <a:avLst/>
              </a:prstGeom>
              <a:noFill/>
              <a:ln w="19050">
                <a:solidFill>
                  <a:srgbClr val="84BD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spcAft>
                    <a:spcPts val="600"/>
                  </a:spcAft>
                </a:pPr>
                <a:endParaRPr lang="en-US">
                  <a:solidFill>
                    <a:schemeClr val="bg1">
                      <a:lumMod val="95000"/>
                    </a:schemeClr>
                  </a:solidFill>
                </a:endParaRPr>
              </a:p>
            </p:txBody>
          </p:sp>
        </p:grpSp>
        <p:sp>
          <p:nvSpPr>
            <p:cNvPr id="37" name="TextBox 36">
              <a:extLst>
                <a:ext uri="{FF2B5EF4-FFF2-40B4-BE49-F238E27FC236}">
                  <a16:creationId xmlns:a16="http://schemas.microsoft.com/office/drawing/2014/main" id="{392682B3-E10F-4DC5-B3ED-9FA67D1FF4AC}"/>
                </a:ext>
              </a:extLst>
            </p:cNvPr>
            <p:cNvSpPr txBox="1"/>
            <p:nvPr/>
          </p:nvSpPr>
          <p:spPr>
            <a:xfrm>
              <a:off x="792983" y="3067893"/>
              <a:ext cx="1614904" cy="256288"/>
            </a:xfrm>
            <a:prstGeom prst="rect">
              <a:avLst/>
            </a:prstGeom>
            <a:noFill/>
          </p:spPr>
          <p:txBody>
            <a:bodyPr wrap="square" rtlCol="0">
              <a:spAutoFit/>
            </a:bodyPr>
            <a:lstStyle/>
            <a:p>
              <a:pPr algn="r">
                <a:lnSpc>
                  <a:spcPct val="90000"/>
                </a:lnSpc>
                <a:spcBef>
                  <a:spcPts val="1200"/>
                </a:spcBef>
                <a:spcAft>
                  <a:spcPts val="600"/>
                </a:spcAft>
                <a:buClr>
                  <a:schemeClr val="tx1"/>
                </a:buClr>
                <a:defRPr b="0" i="0"/>
              </a:pPr>
              <a:r>
                <a:rPr lang="1043" sz="1200" b="1">
                  <a:solidFill>
                    <a:srgbClr val="84BD00"/>
                  </a:solidFill>
                  <a:latin typeface="Arial" panose="020B0604020202020204" pitchFamily="34" charset="0"/>
                  <a:cs typeface="Arial" panose="020B0604020202020204" pitchFamily="34" charset="0"/>
                </a:rPr>
                <a:t>Waar we begonnen</a:t>
              </a:r>
            </a:p>
          </p:txBody>
        </p:sp>
        <p:sp>
          <p:nvSpPr>
            <p:cNvPr id="38" name="TextBox 37">
              <a:extLst>
                <a:ext uri="{FF2B5EF4-FFF2-40B4-BE49-F238E27FC236}">
                  <a16:creationId xmlns:a16="http://schemas.microsoft.com/office/drawing/2014/main" id="{5B1E9E3E-C645-4497-BD56-826D839E4769}"/>
                </a:ext>
              </a:extLst>
            </p:cNvPr>
            <p:cNvSpPr txBox="1"/>
            <p:nvPr/>
          </p:nvSpPr>
          <p:spPr>
            <a:xfrm>
              <a:off x="4397623" y="3067893"/>
              <a:ext cx="1466174" cy="256288"/>
            </a:xfrm>
            <a:prstGeom prst="rect">
              <a:avLst/>
            </a:prstGeom>
            <a:noFill/>
          </p:spPr>
          <p:txBody>
            <a:bodyPr wrap="square" rtlCol="0">
              <a:spAutoFit/>
            </a:bodyPr>
            <a:lstStyle/>
            <a:p>
              <a:pPr algn="r">
                <a:lnSpc>
                  <a:spcPct val="90000"/>
                </a:lnSpc>
                <a:spcBef>
                  <a:spcPts val="1200"/>
                </a:spcBef>
                <a:spcAft>
                  <a:spcPts val="600"/>
                </a:spcAft>
                <a:buClr>
                  <a:schemeClr val="tx1"/>
                </a:buClr>
                <a:defRPr b="0" i="0"/>
              </a:pPr>
              <a:r>
                <a:rPr lang="1043" sz="1200" b="1">
                  <a:solidFill>
                    <a:srgbClr val="84BD00"/>
                  </a:solidFill>
                  <a:latin typeface="Arial" panose="020B0604020202020204" pitchFamily="34" charset="0"/>
                  <a:cs typeface="Arial" panose="020B0604020202020204" pitchFamily="34" charset="0"/>
                </a:rPr>
                <a:t>Wat we doen</a:t>
              </a:r>
            </a:p>
          </p:txBody>
        </p:sp>
        <p:sp>
          <p:nvSpPr>
            <p:cNvPr id="39" name="TextBox 38">
              <a:extLst>
                <a:ext uri="{FF2B5EF4-FFF2-40B4-BE49-F238E27FC236}">
                  <a16:creationId xmlns:a16="http://schemas.microsoft.com/office/drawing/2014/main" id="{0DADD61F-2D9E-436E-A7FC-B7FBB1A8ED6B}"/>
                </a:ext>
              </a:extLst>
            </p:cNvPr>
            <p:cNvSpPr txBox="1"/>
            <p:nvPr/>
          </p:nvSpPr>
          <p:spPr>
            <a:xfrm>
              <a:off x="7853755" y="3067893"/>
              <a:ext cx="1355059" cy="256288"/>
            </a:xfrm>
            <a:prstGeom prst="rect">
              <a:avLst/>
            </a:prstGeom>
            <a:noFill/>
          </p:spPr>
          <p:txBody>
            <a:bodyPr wrap="square" rtlCol="0">
              <a:spAutoFit/>
            </a:bodyPr>
            <a:lstStyle/>
            <a:p>
              <a:pPr algn="r">
                <a:lnSpc>
                  <a:spcPct val="90000"/>
                </a:lnSpc>
                <a:spcBef>
                  <a:spcPts val="1200"/>
                </a:spcBef>
                <a:spcAft>
                  <a:spcPts val="600"/>
                </a:spcAft>
                <a:buClr>
                  <a:schemeClr val="tx1"/>
                </a:buClr>
                <a:defRPr b="0" i="0"/>
              </a:pPr>
              <a:r>
                <a:rPr lang="1043" sz="1200" b="1">
                  <a:solidFill>
                    <a:srgbClr val="84BD00"/>
                  </a:solidFill>
                  <a:latin typeface="Arial" panose="020B0604020202020204" pitchFamily="34" charset="0"/>
                  <a:cs typeface="Arial" panose="020B0604020202020204" pitchFamily="34" charset="0"/>
                </a:rPr>
                <a:t>Waar we zijn</a:t>
              </a:r>
            </a:p>
          </p:txBody>
        </p:sp>
      </p:grpSp>
    </p:spTree>
    <p:extLst>
      <p:ext uri="{BB962C8B-B14F-4D97-AF65-F5344CB8AC3E}">
        <p14:creationId xmlns:p14="http://schemas.microsoft.com/office/powerpoint/2010/main" val="172568773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 yellow&#10;&#10;Description automatically generated">
            <a:extLst>
              <a:ext uri="{FF2B5EF4-FFF2-40B4-BE49-F238E27FC236}">
                <a16:creationId xmlns:a16="http://schemas.microsoft.com/office/drawing/2014/main" id="{6F07B9C7-6D99-6CB9-A1E5-5090A25A813A}"/>
              </a:ext>
            </a:extLst>
          </p:cNvPr>
          <p:cNvPicPr>
            <a:picLocks noChangeAspect="1"/>
          </p:cNvPicPr>
          <p:nvPr/>
        </p:nvPicPr>
        <p:blipFill>
          <a:blip r:embed="rId3">
            <a:extLst>
              <a:ext uri="{28A0092B-C50C-407E-A947-70E740481C1C}">
                <a14:useLocalDpi xmlns:a14="http://schemas.microsoft.com/office/drawing/2010/main" val="0"/>
              </a:ext>
            </a:extLst>
          </a:blip>
          <a:srcRect t="45765" b="15022"/>
          <a:stretch>
            <a:fillRect/>
          </a:stretch>
        </p:blipFill>
        <p:spPr>
          <a:xfrm>
            <a:off x="0" y="1022554"/>
            <a:ext cx="12192000" cy="5202469"/>
          </a:xfrm>
          <a:prstGeom prst="rect">
            <a:avLst/>
          </a:prstGeom>
        </p:spPr>
      </p:pic>
      <p:sp>
        <p:nvSpPr>
          <p:cNvPr id="3" name="Rectangle 2">
            <a:extLst>
              <a:ext uri="{FF2B5EF4-FFF2-40B4-BE49-F238E27FC236}">
                <a16:creationId xmlns:a16="http://schemas.microsoft.com/office/drawing/2014/main" id="{4CBBF4E0-A25F-8458-473B-74D7FD95D09F}"/>
              </a:ext>
            </a:extLst>
          </p:cNvPr>
          <p:cNvSpPr/>
          <p:nvPr/>
        </p:nvSpPr>
        <p:spPr>
          <a:xfrm rot="5400000" flipH="1">
            <a:off x="3454930" y="-2512048"/>
            <a:ext cx="5282141" cy="12192000"/>
          </a:xfrm>
          <a:prstGeom prst="rect">
            <a:avLst/>
          </a:prstGeom>
          <a:gradFill>
            <a:gsLst>
              <a:gs pos="41000">
                <a:schemeClr val="bg1"/>
              </a:gs>
              <a:gs pos="100000">
                <a:schemeClr val="bg1">
                  <a:alpha val="2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8E6D042-154A-ED18-52CB-488C10EDC725}"/>
              </a:ext>
            </a:extLst>
          </p:cNvPr>
          <p:cNvSpPr/>
          <p:nvPr/>
        </p:nvSpPr>
        <p:spPr>
          <a:xfrm>
            <a:off x="1278636" y="1847304"/>
            <a:ext cx="9634727" cy="1189909"/>
          </a:xfrm>
          <a:prstGeom prst="rect">
            <a:avLst/>
          </a:prstGeom>
        </p:spPr>
        <p:txBody>
          <a:bodyPr wrap="square">
            <a:spAutoFit/>
          </a:bodyPr>
          <a:lstStyle/>
          <a:p>
            <a:pPr algn="ctr">
              <a:spcAft>
                <a:spcPts val="1200"/>
              </a:spcAft>
              <a:defRPr b="0" i="0"/>
            </a:pPr>
            <a:r>
              <a:rPr lang="1043" sz="3600" b="1">
                <a:solidFill>
                  <a:srgbClr val="0033A0"/>
                </a:solidFill>
                <a:latin typeface="Arial" panose="020B0604020202020204" pitchFamily="34" charset="0"/>
                <a:cs typeface="Arial" panose="020B0604020202020204" pitchFamily="34" charset="0"/>
              </a:rPr>
              <a:t>De bouwstenen van onze veiligheidscultuur</a:t>
            </a:r>
            <a:endParaRPr lang="en-US" sz="3600" b="1" i="1">
              <a:solidFill>
                <a:srgbClr val="84BD00"/>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44FF03EA-D821-A1CF-4EB0-68523CF2D38E}"/>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5534134"/>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8.04.09"/>
  <p:tag name="AS_TITLE" val="Aspose.Slides for .NET 4.0 Client Profile"/>
  <p:tag name="AS_VERSION" val="18.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ACDEA71464AC46B3B85C179C12A65F" ma:contentTypeVersion="16" ma:contentTypeDescription="Create a new document." ma:contentTypeScope="" ma:versionID="567d86a56796cb6bfaada5efc241091a">
  <xsd:schema xmlns:xsd="http://www.w3.org/2001/XMLSchema" xmlns:xs="http://www.w3.org/2001/XMLSchema" xmlns:p="http://schemas.microsoft.com/office/2006/metadata/properties" xmlns:ns2="acfbbe8b-0315-4333-80c0-0d9bf9bb1cae" xmlns:ns3="16a9e357-cab0-4ee7-b340-887158dfc22e" targetNamespace="http://schemas.microsoft.com/office/2006/metadata/properties" ma:root="true" ma:fieldsID="aacd2eda064a7a65f1eea34cd907d275" ns2:_="" ns3:_="">
    <xsd:import namespace="acfbbe8b-0315-4333-80c0-0d9bf9bb1cae"/>
    <xsd:import namespace="16a9e357-cab0-4ee7-b340-887158dfc22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fbbe8b-0315-4333-80c0-0d9bf9bb1c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6d99dcb-4bd7-428e-ad5a-507112b7cd2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a9e357-cab0-4ee7-b340-887158dfc22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cbc4bfc-ca6c-45c9-a64f-598e809ef649}" ma:internalName="TaxCatchAll" ma:showField="CatchAllData" ma:web="16a9e357-cab0-4ee7-b340-887158dfc22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cfbbe8b-0315-4333-80c0-0d9bf9bb1cae">
      <Terms xmlns="http://schemas.microsoft.com/office/infopath/2007/PartnerControls"/>
    </lcf76f155ced4ddcb4097134ff3c332f>
    <TaxCatchAll xmlns="16a9e357-cab0-4ee7-b340-887158dfc22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29F8BDE-99A5-44E8-84E8-A16A87BF42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fbbe8b-0315-4333-80c0-0d9bf9bb1cae"/>
    <ds:schemaRef ds:uri="16a9e357-cab0-4ee7-b340-887158dfc2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B66813D-6232-40F0-9F7C-BA6AEA24E3F4}">
  <ds:schemaRefs>
    <ds:schemaRef ds:uri="http://schemas.microsoft.com/office/2006/documentManagement/types"/>
    <ds:schemaRef ds:uri="http://schemas.openxmlformats.org/package/2006/metadata/core-properties"/>
    <ds:schemaRef ds:uri="http://purl.org/dc/terms/"/>
    <ds:schemaRef ds:uri="http://purl.org/dc/elements/1.1/"/>
    <ds:schemaRef ds:uri="http://schemas.microsoft.com/office/2006/metadata/properties"/>
    <ds:schemaRef ds:uri="http://www.w3.org/XML/1998/namespace"/>
    <ds:schemaRef ds:uri="http://schemas.microsoft.com/office/infopath/2007/PartnerControls"/>
    <ds:schemaRef ds:uri="ad3e4727-7ad3-4a65-8c44-edac83bc2c63"/>
    <ds:schemaRef ds:uri="2b8b6fed-c2ad-4ded-97a7-77fb88559370"/>
    <ds:schemaRef ds:uri="http://purl.org/dc/dcmitype/"/>
    <ds:schemaRef ds:uri="acfbbe8b-0315-4333-80c0-0d9bf9bb1cae"/>
    <ds:schemaRef ds:uri="16a9e357-cab0-4ee7-b340-887158dfc22e"/>
  </ds:schemaRefs>
</ds:datastoreItem>
</file>

<file path=customXml/itemProps3.xml><?xml version="1.0" encoding="utf-8"?>
<ds:datastoreItem xmlns:ds="http://schemas.openxmlformats.org/officeDocument/2006/customXml" ds:itemID="{5948726E-8085-43C5-8757-4AC240FAC92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13349</TotalTime>
  <Words>2874</Words>
  <Application>Microsoft Office PowerPoint</Application>
  <PresentationFormat>Widescreen</PresentationFormat>
  <Paragraphs>326</Paragraphs>
  <Slides>20</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Acme Gothic</vt:lpstr>
      <vt:lpstr>Arial</vt:lpstr>
      <vt:lpstr>Arial Black</vt:lpstr>
      <vt:lpstr>Calibri</vt:lpstr>
      <vt:lpstr>Calibri Light</vt:lpstr>
      <vt:lpstr>DIN Pro</vt:lpstr>
      <vt:lpstr>Wingdings</vt:lpstr>
      <vt:lpstr>Office Theme</vt:lpstr>
      <vt:lpstr>PowerPoint Presentation</vt:lpstr>
      <vt:lpstr>PowerPoint Presentation</vt:lpstr>
      <vt:lpstr>PowerPoint Presentation</vt:lpstr>
      <vt:lpstr>PowerPoint Presentation</vt:lpstr>
      <vt:lpstr>ONZE REIS NAAR VEILIGHEID </vt:lpstr>
      <vt:lpstr>PowerPoint Presentation</vt:lpstr>
      <vt:lpstr>2023 KWARTAAL 1 LETSELS </vt:lpstr>
      <vt:lpstr>Mauser’s reis naar veiligheid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Machen</dc:creator>
  <cp:lastModifiedBy>Melissa DeLorenzo</cp:lastModifiedBy>
  <cp:revision>33</cp:revision>
  <dcterms:created xsi:type="dcterms:W3CDTF">2023-04-05T19:27:26Z</dcterms:created>
  <dcterms:modified xsi:type="dcterms:W3CDTF">2023-05-23T20:32:52Z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0x010100B3D3BBDE03C62B42B7D1AAD33A91D428</vt:lpwstr>
  </property>
  <property fmtid="{D5CDD505-2E9C-101B-9397-08002B2CF9AE}" pid="3" name="MediaServiceImageTags">
    <vt:lpwstr/>
  </property>
</Properties>
</file>