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2" r:id="rId5"/>
    <p:sldId id="271" r:id="rId6"/>
    <p:sldId id="273" r:id="rId7"/>
    <p:sldId id="274" r:id="rId8"/>
    <p:sldId id="282" r:id="rId9"/>
    <p:sldId id="283" r:id="rId10"/>
    <p:sldId id="288" r:id="rId11"/>
    <p:sldId id="291" r:id="rId12"/>
    <p:sldId id="294" r:id="rId13"/>
    <p:sldId id="295" r:id="rId14"/>
    <p:sldId id="301" r:id="rId15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C6"/>
    <a:srgbClr val="009EE5"/>
    <a:srgbClr val="2E2E2E"/>
    <a:srgbClr val="E94047"/>
    <a:srgbClr val="E66C39"/>
    <a:srgbClr val="96BA56"/>
    <a:srgbClr val="4BA299"/>
    <a:srgbClr val="3A5685"/>
    <a:srgbClr val="89C6DA"/>
    <a:srgbClr val="A7FC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8957" autoAdjust="0"/>
  </p:normalViewPr>
  <p:slideViewPr>
    <p:cSldViewPr>
      <p:cViewPr varScale="1">
        <p:scale>
          <a:sx n="101" d="100"/>
          <a:sy n="101" d="100"/>
        </p:scale>
        <p:origin x="95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39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6E556-476C-4376-A87C-AB9E1C63D84D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39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93428-6614-4FDD-8914-AEBCF3583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05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93428-6614-4FDD-8914-AEBCF35833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18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Standardize makes it easy to train new hires on 5S and helps maintain principles past implementation.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93428-6614-4FDD-8914-AEBCF35833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87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steps to maintain processes and standard set forth in the last stage of 5S.</a:t>
            </a:r>
          </a:p>
          <a:p>
            <a:r>
              <a:rPr lang="en-US" dirty="0"/>
              <a:t>Periodically perform audits on work areas to ensure 5S practices are being maintained.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93428-6614-4FDD-8914-AEBCF35833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71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deck will get you and your team on the path toward efficiency, safety and improved production. The ideas presented here are meant to build a foundation of knowledge about 5S so that you may be successful in implementing 5S into your facility. </a:t>
            </a:r>
          </a:p>
          <a:p>
            <a:endParaRPr lang="en-US" dirty="0"/>
          </a:p>
          <a:p>
            <a:r>
              <a:rPr lang="en-US" dirty="0"/>
              <a:t>Change is difficult, but don’t worry. This information will help to dispel any anxiety and uncertainty and give you the confidence to embark on the journey toward a better and safer production process.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93428-6614-4FDD-8914-AEBCF35833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23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developed at Toyota in the 1950s, 5S is a foundational method of Lean manufacturing. It revolutionized the way industries conduct production.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93428-6614-4FDD-8914-AEBCF35833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83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Implementing a good 5S program will: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93428-6614-4FDD-8914-AEBCF35833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17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93428-6614-4FDD-8914-AEBCF35833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62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Can’t decide if something should stay? </a:t>
            </a:r>
          </a:p>
          <a:p>
            <a:endParaRPr lang="en-US" dirty="0"/>
          </a:p>
          <a:p>
            <a:r>
              <a:rPr lang="en-US" dirty="0"/>
              <a:t>Use 5S’s Red Tag System to document how often the tool in question is used. </a:t>
            </a:r>
          </a:p>
          <a:p>
            <a:r>
              <a:rPr lang="en-US" dirty="0"/>
              <a:t>Red Tag systems are simple: you place the tags on undecided items and notate on the tag when the item is used. </a:t>
            </a:r>
          </a:p>
          <a:p>
            <a:r>
              <a:rPr lang="en-US" dirty="0"/>
              <a:t>Once you have an idea of how often a tool is used overtime, you can decide whether it should stay. </a:t>
            </a:r>
          </a:p>
          <a:p>
            <a:endParaRPr lang="en-US" dirty="0"/>
          </a:p>
          <a:p>
            <a:r>
              <a:rPr lang="en-US" dirty="0"/>
              <a:t>Once the sort stage is complete, your workplace with be free of unnecessary clutter and will immediately see improve productivity and safety.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93428-6614-4FDD-8914-AEBCF35833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25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of labels is recommended. </a:t>
            </a:r>
          </a:p>
          <a:p>
            <a:r>
              <a:rPr lang="en-US" dirty="0"/>
              <a:t>Floor marking tap and arrows are great ways to define storage/parking areas. </a:t>
            </a:r>
          </a:p>
          <a:p>
            <a:endParaRPr lang="en-US" dirty="0"/>
          </a:p>
          <a:p>
            <a:r>
              <a:rPr lang="en-US" dirty="0"/>
              <a:t>Set in Order enables workers to perform more productively and safely without the frustration of not being gable to find the tool they need.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93428-6614-4FDD-8914-AEBCF35833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38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Clean all surfaces, floor, and tools in each area. </a:t>
            </a:r>
          </a:p>
          <a:p>
            <a:r>
              <a:rPr lang="en-US" dirty="0"/>
              <a:t>Throw out expired materials, discarded parts, and other waste.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93428-6614-4FDD-8914-AEBCF35833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70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93428-6614-4FDD-8914-AEBCF35833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16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54A1D2D-0089-4769-A606-00500629CA9A}"/>
              </a:ext>
            </a:extLst>
          </p:cNvPr>
          <p:cNvSpPr/>
          <p:nvPr/>
        </p:nvSpPr>
        <p:spPr>
          <a:xfrm>
            <a:off x="455676" y="2837228"/>
            <a:ext cx="112776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5E0DD9-2BD0-42E5-8BEB-36DE1CD16AC3}"/>
              </a:ext>
            </a:extLst>
          </p:cNvPr>
          <p:cNvSpPr txBox="1"/>
          <p:nvPr/>
        </p:nvSpPr>
        <p:spPr>
          <a:xfrm>
            <a:off x="1219200" y="1828800"/>
            <a:ext cx="10058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GETTING STARTED</a:t>
            </a:r>
            <a:b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0" b="1" dirty="0">
                <a:solidFill>
                  <a:srgbClr val="009E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5S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29A5E2-CB7A-48A7-A9CF-778DAB75CDFD}"/>
              </a:ext>
            </a:extLst>
          </p:cNvPr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82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C9BF1A3-2FEB-493C-B0CB-FCF55A5B13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602" y="6157518"/>
            <a:ext cx="1841920" cy="566454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0F896DB3-2C19-499F-B6F9-F98554216A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9" t="54201" b="13713"/>
          <a:stretch/>
        </p:blipFill>
        <p:spPr>
          <a:xfrm rot="10800000" flipV="1">
            <a:off x="0" y="4842214"/>
            <a:ext cx="6699128" cy="2015785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4C6A3F96-07D7-4E6D-A347-6EABC160E9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9" t="54201" b="13713"/>
          <a:stretch/>
        </p:blipFill>
        <p:spPr>
          <a:xfrm flipV="1">
            <a:off x="5492872" y="0"/>
            <a:ext cx="6699128" cy="20157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03B089-0999-4005-8BEF-310260E48998}"/>
              </a:ext>
            </a:extLst>
          </p:cNvPr>
          <p:cNvSpPr txBox="1"/>
          <p:nvPr/>
        </p:nvSpPr>
        <p:spPr>
          <a:xfrm>
            <a:off x="8805862" y="5101408"/>
            <a:ext cx="281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F6DB66-3DAB-4F75-9043-E675DDC1AB97}"/>
              </a:ext>
            </a:extLst>
          </p:cNvPr>
          <p:cNvSpPr txBox="1"/>
          <p:nvPr/>
        </p:nvSpPr>
        <p:spPr>
          <a:xfrm>
            <a:off x="8310562" y="5554247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A9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ELEVATE YOUR STANDARDS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93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93855C-41A6-4DE6-9FDC-10AD686E57D7}"/>
              </a:ext>
            </a:extLst>
          </p:cNvPr>
          <p:cNvSpPr/>
          <p:nvPr/>
        </p:nvSpPr>
        <p:spPr>
          <a:xfrm>
            <a:off x="762000" y="1905000"/>
            <a:ext cx="1295400" cy="533400"/>
          </a:xfrm>
          <a:prstGeom prst="rect">
            <a:avLst/>
          </a:prstGeom>
          <a:solidFill>
            <a:srgbClr val="212121"/>
          </a:solidFill>
          <a:ln>
            <a:solidFill>
              <a:srgbClr val="212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281559-9936-4A41-8BF5-93574698F817}"/>
              </a:ext>
            </a:extLst>
          </p:cNvPr>
          <p:cNvSpPr/>
          <p:nvPr/>
        </p:nvSpPr>
        <p:spPr>
          <a:xfrm>
            <a:off x="1524" y="0"/>
            <a:ext cx="6092952" cy="6858000"/>
          </a:xfrm>
          <a:prstGeom prst="rect">
            <a:avLst/>
          </a:prstGeom>
          <a:solidFill>
            <a:srgbClr val="2E2E2E"/>
          </a:solidFill>
          <a:ln>
            <a:solidFill>
              <a:srgbClr val="17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AF1F85-CF49-46A4-B6AF-2BB2EA6B3107}"/>
              </a:ext>
            </a:extLst>
          </p:cNvPr>
          <p:cNvSpPr txBox="1"/>
          <p:nvPr/>
        </p:nvSpPr>
        <p:spPr>
          <a:xfrm>
            <a:off x="762000" y="1828800"/>
            <a:ext cx="3780883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96BA56"/>
                </a:solidFill>
              </a:rPr>
              <a:t>SHINE </a:t>
            </a:r>
            <a:r>
              <a:rPr lang="en-US" sz="3500" b="1" dirty="0">
                <a:solidFill>
                  <a:schemeClr val="bg1"/>
                </a:solidFill>
              </a:rPr>
              <a:t>requires proactive effort be taken to keep workplace areas clean and orderly.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67EF3B-2DFB-469F-8B9E-38F7762D962D}"/>
              </a:ext>
            </a:extLst>
          </p:cNvPr>
          <p:cNvSpPr/>
          <p:nvPr/>
        </p:nvSpPr>
        <p:spPr>
          <a:xfrm>
            <a:off x="5715000" y="2362200"/>
            <a:ext cx="1143000" cy="5334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F491C9-4D66-48C4-8959-BE0EF25BD7E5}"/>
              </a:ext>
            </a:extLst>
          </p:cNvPr>
          <p:cNvSpPr txBox="1"/>
          <p:nvPr/>
        </p:nvSpPr>
        <p:spPr>
          <a:xfrm>
            <a:off x="5731042" y="2313429"/>
            <a:ext cx="12573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 dirty="0">
                <a:solidFill>
                  <a:srgbClr val="96BA56"/>
                </a:solidFill>
              </a:rPr>
              <a:t>clean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48881F-CDDD-41CA-BC9D-0F997F31D71E}"/>
              </a:ext>
            </a:extLst>
          </p:cNvPr>
          <p:cNvSpPr/>
          <p:nvPr/>
        </p:nvSpPr>
        <p:spPr>
          <a:xfrm>
            <a:off x="1292392" y="2152158"/>
            <a:ext cx="10134600" cy="1956131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A61D45-E1FC-4DF4-95A2-068128FB8582}"/>
              </a:ext>
            </a:extLst>
          </p:cNvPr>
          <p:cNvSpPr txBox="1"/>
          <p:nvPr/>
        </p:nvSpPr>
        <p:spPr>
          <a:xfrm>
            <a:off x="1863892" y="2490089"/>
            <a:ext cx="8991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 dirty="0">
                <a:solidFill>
                  <a:schemeClr val="bg1"/>
                </a:solidFill>
              </a:rPr>
              <a:t>When facilities are </a:t>
            </a:r>
            <a:r>
              <a:rPr lang="en-US" sz="3700" b="1" dirty="0">
                <a:solidFill>
                  <a:srgbClr val="96BA56"/>
                </a:solidFill>
              </a:rPr>
              <a:t>clean</a:t>
            </a:r>
            <a:r>
              <a:rPr lang="en-US" sz="3700" b="1" dirty="0">
                <a:solidFill>
                  <a:schemeClr val="bg1"/>
                </a:solidFill>
              </a:rPr>
              <a:t>, employees work better, safer, faster and have higher morale.</a:t>
            </a:r>
            <a:r>
              <a:rPr lang="en-US" sz="3700" b="1" dirty="0">
                <a:solidFill>
                  <a:srgbClr val="96BA56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FB6532-1168-489C-A271-C0C71141B4FF}"/>
              </a:ext>
            </a:extLst>
          </p:cNvPr>
          <p:cNvSpPr/>
          <p:nvPr/>
        </p:nvSpPr>
        <p:spPr>
          <a:xfrm>
            <a:off x="1524000" y="1549069"/>
            <a:ext cx="9525000" cy="11430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7AE17-BB29-4F46-97EC-AA1A8FD0606F}"/>
              </a:ext>
            </a:extLst>
          </p:cNvPr>
          <p:cNvSpPr/>
          <p:nvPr/>
        </p:nvSpPr>
        <p:spPr>
          <a:xfrm>
            <a:off x="1066800" y="2692069"/>
            <a:ext cx="10134600" cy="1956131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53D4DC-67A2-4F14-9BED-4DE85A0B2C7B}"/>
              </a:ext>
            </a:extLst>
          </p:cNvPr>
          <p:cNvSpPr txBox="1"/>
          <p:nvPr/>
        </p:nvSpPr>
        <p:spPr>
          <a:xfrm>
            <a:off x="646176" y="2209813"/>
            <a:ext cx="11088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4BA299"/>
                </a:solidFill>
              </a:rPr>
              <a:t>STANDARDIZE</a:t>
            </a:r>
            <a:r>
              <a:rPr lang="en-US" sz="4200" b="1" dirty="0">
                <a:solidFill>
                  <a:srgbClr val="4CA39A"/>
                </a:solidFill>
              </a:rPr>
              <a:t> </a:t>
            </a:r>
            <a:r>
              <a:rPr lang="en-US" sz="4200" b="1" dirty="0">
                <a:solidFill>
                  <a:schemeClr val="bg1"/>
                </a:solidFill>
              </a:rPr>
              <a:t>asks that rules are made to ensure practices of first 3S’s continue on a regular basis.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8F54BB-7562-4BD0-8D86-A215AEC8614E}"/>
              </a:ext>
            </a:extLst>
          </p:cNvPr>
          <p:cNvSpPr/>
          <p:nvPr/>
        </p:nvSpPr>
        <p:spPr>
          <a:xfrm>
            <a:off x="6099048" y="0"/>
            <a:ext cx="6092952" cy="6858000"/>
          </a:xfrm>
          <a:prstGeom prst="rect">
            <a:avLst/>
          </a:prstGeom>
          <a:solidFill>
            <a:srgbClr val="2E2E2E"/>
          </a:solidFill>
          <a:ln>
            <a:solidFill>
              <a:srgbClr val="17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2DA061-39CC-42CB-92E9-BA76196E4962}"/>
              </a:ext>
            </a:extLst>
          </p:cNvPr>
          <p:cNvSpPr txBox="1"/>
          <p:nvPr/>
        </p:nvSpPr>
        <p:spPr>
          <a:xfrm>
            <a:off x="7126224" y="1752600"/>
            <a:ext cx="40386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chemeClr val="bg1"/>
                </a:solidFill>
              </a:rPr>
              <a:t>Create and post  rules for each work area. </a:t>
            </a:r>
            <a:r>
              <a:rPr lang="en-US" sz="3800" b="1" dirty="0">
                <a:solidFill>
                  <a:srgbClr val="4BA299"/>
                </a:solidFill>
              </a:rPr>
              <a:t>Standards </a:t>
            </a:r>
            <a:r>
              <a:rPr lang="en-US" sz="3800" b="1" dirty="0">
                <a:solidFill>
                  <a:schemeClr val="bg1"/>
                </a:solidFill>
              </a:rPr>
              <a:t>should be simple and visual.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3517D6-8829-4F2D-9FB7-36C365628799}"/>
              </a:ext>
            </a:extLst>
          </p:cNvPr>
          <p:cNvSpPr/>
          <p:nvPr/>
        </p:nvSpPr>
        <p:spPr>
          <a:xfrm>
            <a:off x="3124200" y="3124200"/>
            <a:ext cx="1905000" cy="5334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6FBC3F-47D7-47C7-B5F3-F320971CED37}"/>
              </a:ext>
            </a:extLst>
          </p:cNvPr>
          <p:cNvSpPr/>
          <p:nvPr/>
        </p:nvSpPr>
        <p:spPr>
          <a:xfrm>
            <a:off x="838200" y="1938992"/>
            <a:ext cx="10896600" cy="31242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268B19-33FA-4019-9667-048D56504AD7}"/>
              </a:ext>
            </a:extLst>
          </p:cNvPr>
          <p:cNvSpPr txBox="1"/>
          <p:nvPr/>
        </p:nvSpPr>
        <p:spPr>
          <a:xfrm>
            <a:off x="1066800" y="1718608"/>
            <a:ext cx="1074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5S can revolutionize the way your facility operates. </a:t>
            </a:r>
            <a:r>
              <a:rPr lang="en-US" sz="4000" b="1" dirty="0">
                <a:solidFill>
                  <a:srgbClr val="3A5685"/>
                </a:solidFill>
              </a:rPr>
              <a:t>SUSTAIN</a:t>
            </a:r>
            <a:r>
              <a:rPr lang="en-US" sz="4000" b="1" dirty="0">
                <a:solidFill>
                  <a:srgbClr val="3B5786"/>
                </a:solidFill>
              </a:rPr>
              <a:t> </a:t>
            </a:r>
            <a:r>
              <a:rPr lang="en-US" sz="4000" b="1" dirty="0">
                <a:solidFill>
                  <a:schemeClr val="bg1"/>
                </a:solidFill>
              </a:rPr>
              <a:t>ensures 5S is a long-term best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practice rather than a brief experiment.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87844A-5391-40E8-9826-A87E15AD3F08}"/>
              </a:ext>
            </a:extLst>
          </p:cNvPr>
          <p:cNvSpPr/>
          <p:nvPr/>
        </p:nvSpPr>
        <p:spPr>
          <a:xfrm>
            <a:off x="762000" y="2315228"/>
            <a:ext cx="5105400" cy="25501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851870-69FC-4BB3-9052-5C33A02F9789}"/>
              </a:ext>
            </a:extLst>
          </p:cNvPr>
          <p:cNvSpPr txBox="1"/>
          <p:nvPr/>
        </p:nvSpPr>
        <p:spPr>
          <a:xfrm>
            <a:off x="1066800" y="2277425"/>
            <a:ext cx="449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</a:t>
            </a:r>
            <a:b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0" b="1" dirty="0">
                <a:solidFill>
                  <a:srgbClr val="0A97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53B5D8-64AC-4A3B-93F9-6C54CFA44423}"/>
              </a:ext>
            </a:extLst>
          </p:cNvPr>
          <p:cNvSpPr/>
          <p:nvPr/>
        </p:nvSpPr>
        <p:spPr>
          <a:xfrm>
            <a:off x="76200" y="2819400"/>
            <a:ext cx="7696200" cy="2667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FD54DB-B6AA-46DB-8615-54F710AD73AD}"/>
              </a:ext>
            </a:extLst>
          </p:cNvPr>
          <p:cNvSpPr txBox="1"/>
          <p:nvPr/>
        </p:nvSpPr>
        <p:spPr>
          <a:xfrm>
            <a:off x="354904" y="3337292"/>
            <a:ext cx="7391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0A97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5S is a system of</a:t>
            </a:r>
          </a:p>
          <a:p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MANAGEMENT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55" y="0"/>
            <a:ext cx="12188952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6A7FEA-83D2-4E63-9DA5-0E65D13E12CD}"/>
              </a:ext>
            </a:extLst>
          </p:cNvPr>
          <p:cNvSpPr/>
          <p:nvPr/>
        </p:nvSpPr>
        <p:spPr>
          <a:xfrm>
            <a:off x="6064768" y="11482"/>
            <a:ext cx="6103307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25F101-500F-4E8B-B3DC-5461E820064A}"/>
              </a:ext>
            </a:extLst>
          </p:cNvPr>
          <p:cNvSpPr txBox="1"/>
          <p:nvPr/>
        </p:nvSpPr>
        <p:spPr>
          <a:xfrm>
            <a:off x="6525621" y="533400"/>
            <a:ext cx="51816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Systematically </a:t>
            </a:r>
            <a:r>
              <a:rPr lang="en-US" sz="3200" b="1" dirty="0">
                <a:solidFill>
                  <a:srgbClr val="09BAF4"/>
                </a:solidFill>
              </a:rPr>
              <a:t>remove unnecessary steps &amp; equipment</a:t>
            </a:r>
            <a:r>
              <a:rPr lang="en-US" sz="3200" b="1" dirty="0">
                <a:solidFill>
                  <a:schemeClr val="bg1"/>
                </a:solidFill>
              </a:rPr>
              <a:t> from production processes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Improve </a:t>
            </a:r>
            <a:r>
              <a:rPr lang="en-US" sz="3200" b="1" dirty="0">
                <a:solidFill>
                  <a:srgbClr val="09BAF4"/>
                </a:solidFill>
              </a:rPr>
              <a:t>workflow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Establish </a:t>
            </a:r>
            <a:r>
              <a:rPr lang="en-US" sz="3200" b="1" dirty="0">
                <a:solidFill>
                  <a:srgbClr val="09BAF4"/>
                </a:solidFill>
              </a:rPr>
              <a:t>better standards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Maximize efficiency </a:t>
            </a:r>
            <a:r>
              <a:rPr lang="en-US" sz="3200" b="1" dirty="0">
                <a:solidFill>
                  <a:srgbClr val="09BAF4"/>
                </a:solidFill>
              </a:rPr>
              <a:t>and profit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E66C3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941E52-821C-48DB-B269-B7199565F0B3}"/>
              </a:ext>
            </a:extLst>
          </p:cNvPr>
          <p:cNvSpPr/>
          <p:nvPr/>
        </p:nvSpPr>
        <p:spPr>
          <a:xfrm>
            <a:off x="0" y="1521485"/>
            <a:ext cx="12192000" cy="914400"/>
          </a:xfrm>
          <a:prstGeom prst="rect">
            <a:avLst/>
          </a:prstGeom>
          <a:solidFill>
            <a:srgbClr val="E94047"/>
          </a:solidFill>
          <a:ln>
            <a:solidFill>
              <a:srgbClr val="E940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4047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623898-459F-4A62-BCD9-6410C7CA1699}"/>
              </a:ext>
            </a:extLst>
          </p:cNvPr>
          <p:cNvSpPr/>
          <p:nvPr/>
        </p:nvSpPr>
        <p:spPr>
          <a:xfrm>
            <a:off x="0" y="2458233"/>
            <a:ext cx="12192000" cy="914400"/>
          </a:xfrm>
          <a:prstGeom prst="rect">
            <a:avLst/>
          </a:prstGeom>
          <a:solidFill>
            <a:srgbClr val="E66C39"/>
          </a:solidFill>
          <a:ln>
            <a:solidFill>
              <a:srgbClr val="E66C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BA29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67B92A-0DDE-4612-9E47-22793158CAF2}"/>
              </a:ext>
            </a:extLst>
          </p:cNvPr>
          <p:cNvSpPr/>
          <p:nvPr/>
        </p:nvSpPr>
        <p:spPr>
          <a:xfrm>
            <a:off x="-12032" y="3394718"/>
            <a:ext cx="12192000" cy="914400"/>
          </a:xfrm>
          <a:prstGeom prst="rect">
            <a:avLst/>
          </a:prstGeom>
          <a:solidFill>
            <a:srgbClr val="96BA56"/>
          </a:solidFill>
          <a:ln>
            <a:solidFill>
              <a:srgbClr val="96BA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BA56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A4A6A1-42A3-4823-A379-2C8DED8CF22C}"/>
              </a:ext>
            </a:extLst>
          </p:cNvPr>
          <p:cNvSpPr/>
          <p:nvPr/>
        </p:nvSpPr>
        <p:spPr>
          <a:xfrm>
            <a:off x="-12032" y="4331203"/>
            <a:ext cx="12192000" cy="914400"/>
          </a:xfrm>
          <a:prstGeom prst="rect">
            <a:avLst/>
          </a:prstGeom>
          <a:solidFill>
            <a:srgbClr val="4BA299"/>
          </a:solidFill>
          <a:ln>
            <a:solidFill>
              <a:srgbClr val="4BA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F86720-F40E-45B4-8C3A-7F05FD35A8D6}"/>
              </a:ext>
            </a:extLst>
          </p:cNvPr>
          <p:cNvSpPr/>
          <p:nvPr/>
        </p:nvSpPr>
        <p:spPr>
          <a:xfrm>
            <a:off x="-15079" y="5265458"/>
            <a:ext cx="12192000" cy="914400"/>
          </a:xfrm>
          <a:prstGeom prst="rect">
            <a:avLst/>
          </a:prstGeom>
          <a:solidFill>
            <a:srgbClr val="3A5685"/>
          </a:solidFill>
          <a:ln>
            <a:solidFill>
              <a:srgbClr val="3A5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03C3EF-CD92-415D-909A-569E43D91895}"/>
              </a:ext>
            </a:extLst>
          </p:cNvPr>
          <p:cNvSpPr txBox="1"/>
          <p:nvPr/>
        </p:nvSpPr>
        <p:spPr>
          <a:xfrm>
            <a:off x="838200" y="1614476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8A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90D845-89E4-459E-AFE5-58135AAF474E}"/>
              </a:ext>
            </a:extLst>
          </p:cNvPr>
          <p:cNvSpPr txBox="1"/>
          <p:nvPr/>
        </p:nvSpPr>
        <p:spPr>
          <a:xfrm>
            <a:off x="838200" y="2534382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DCD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IN ORDER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422467-51C8-4EAA-99B9-9248529F6C18}"/>
              </a:ext>
            </a:extLst>
          </p:cNvPr>
          <p:cNvSpPr txBox="1"/>
          <p:nvPr/>
        </p:nvSpPr>
        <p:spPr>
          <a:xfrm>
            <a:off x="826168" y="344027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BAF1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44F5EA-AE95-41A8-821D-2F7A33B290E4}"/>
              </a:ext>
            </a:extLst>
          </p:cNvPr>
          <p:cNvSpPr txBox="1"/>
          <p:nvPr/>
        </p:nvSpPr>
        <p:spPr>
          <a:xfrm>
            <a:off x="826168" y="44958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A7FC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STANDARDIZE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A9638E-68C0-46CA-AB9D-A87BE916446D}"/>
              </a:ext>
            </a:extLst>
          </p:cNvPr>
          <p:cNvSpPr txBox="1"/>
          <p:nvPr/>
        </p:nvSpPr>
        <p:spPr>
          <a:xfrm>
            <a:off x="826168" y="5368283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89C6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85DADA-C321-4889-842A-3F07F7C91191}"/>
              </a:ext>
            </a:extLst>
          </p:cNvPr>
          <p:cNvSpPr/>
          <p:nvPr/>
        </p:nvSpPr>
        <p:spPr>
          <a:xfrm>
            <a:off x="3112169" y="604108"/>
            <a:ext cx="6172200" cy="5954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0F010D-E442-44EC-A7A9-59CC0345D51D}"/>
              </a:ext>
            </a:extLst>
          </p:cNvPr>
          <p:cNvSpPr txBox="1"/>
          <p:nvPr/>
        </p:nvSpPr>
        <p:spPr>
          <a:xfrm>
            <a:off x="3200400" y="622340"/>
            <a:ext cx="632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five stages or “pillars” of 5S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A36B2E-767E-4133-94B0-F6A14C86CDFA}"/>
              </a:ext>
            </a:extLst>
          </p:cNvPr>
          <p:cNvSpPr/>
          <p:nvPr/>
        </p:nvSpPr>
        <p:spPr>
          <a:xfrm>
            <a:off x="381000" y="2438400"/>
            <a:ext cx="11579352" cy="28194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229C5B-A91B-4387-9B34-1133DBF6C79C}"/>
              </a:ext>
            </a:extLst>
          </p:cNvPr>
          <p:cNvSpPr txBox="1"/>
          <p:nvPr/>
        </p:nvSpPr>
        <p:spPr>
          <a:xfrm>
            <a:off x="1143000" y="2438400"/>
            <a:ext cx="10668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E94047"/>
                </a:solidFill>
              </a:rPr>
              <a:t>SORT </a:t>
            </a:r>
            <a:r>
              <a:rPr lang="en-US" sz="3800" b="1" dirty="0">
                <a:solidFill>
                  <a:schemeClr val="bg1"/>
                </a:solidFill>
              </a:rPr>
              <a:t>calls for a full assessment of materials, only keeping items essential for completing tasks.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EEF243-9604-4B9B-8565-E31195BEE031}"/>
              </a:ext>
            </a:extLst>
          </p:cNvPr>
          <p:cNvSpPr/>
          <p:nvPr/>
        </p:nvSpPr>
        <p:spPr>
          <a:xfrm>
            <a:off x="1524" y="0"/>
            <a:ext cx="6092952" cy="6858000"/>
          </a:xfrm>
          <a:prstGeom prst="rect">
            <a:avLst/>
          </a:prstGeom>
          <a:solidFill>
            <a:srgbClr val="2E2E2E"/>
          </a:solidFill>
          <a:ln>
            <a:solidFill>
              <a:srgbClr val="17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B7217-DED0-4728-8139-6402718998F0}"/>
              </a:ext>
            </a:extLst>
          </p:cNvPr>
          <p:cNvSpPr txBox="1"/>
          <p:nvPr/>
        </p:nvSpPr>
        <p:spPr>
          <a:xfrm>
            <a:off x="990600" y="1704707"/>
            <a:ext cx="44958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chemeClr val="bg1"/>
                </a:solidFill>
              </a:rPr>
              <a:t>To start- first </a:t>
            </a:r>
            <a:br>
              <a:rPr lang="en-US" sz="3800" b="1" dirty="0">
                <a:solidFill>
                  <a:schemeClr val="bg1"/>
                </a:solidFill>
              </a:rPr>
            </a:br>
            <a:r>
              <a:rPr lang="en-US" sz="3800" b="1" dirty="0">
                <a:solidFill>
                  <a:srgbClr val="E94047"/>
                </a:solidFill>
              </a:rPr>
              <a:t>Identify</a:t>
            </a:r>
            <a:r>
              <a:rPr lang="en-US" sz="3800" b="1" dirty="0">
                <a:solidFill>
                  <a:schemeClr val="bg1"/>
                </a:solidFill>
              </a:rPr>
              <a:t>, then </a:t>
            </a:r>
            <a:r>
              <a:rPr lang="en-US" sz="3800" b="1" dirty="0">
                <a:solidFill>
                  <a:srgbClr val="E94047"/>
                </a:solidFill>
              </a:rPr>
              <a:t>remove</a:t>
            </a:r>
            <a:r>
              <a:rPr lang="en-US" sz="3800" b="1" dirty="0">
                <a:solidFill>
                  <a:schemeClr val="bg1"/>
                </a:solidFill>
              </a:rPr>
              <a:t> unnecessary items from work areas.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09B53B-A9CC-43F0-A1BA-E3F0F8C553F6}"/>
              </a:ext>
            </a:extLst>
          </p:cNvPr>
          <p:cNvSpPr/>
          <p:nvPr/>
        </p:nvSpPr>
        <p:spPr>
          <a:xfrm>
            <a:off x="2819400" y="2971800"/>
            <a:ext cx="3124200" cy="6858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81618-C132-47CA-99B6-8AE2A7F2A369}"/>
              </a:ext>
            </a:extLst>
          </p:cNvPr>
          <p:cNvSpPr txBox="1"/>
          <p:nvPr/>
        </p:nvSpPr>
        <p:spPr>
          <a:xfrm>
            <a:off x="2895600" y="2949714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E66C39"/>
                </a:solidFill>
              </a:rPr>
              <a:t>SET IN ORDER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17BB81-5225-44BB-9B6C-849E30ACC2AB}"/>
              </a:ext>
            </a:extLst>
          </p:cNvPr>
          <p:cNvSpPr/>
          <p:nvPr/>
        </p:nvSpPr>
        <p:spPr>
          <a:xfrm>
            <a:off x="838200" y="3124200"/>
            <a:ext cx="10668000" cy="21336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FB7C-6245-471C-B1E4-8A9B5B638808}"/>
              </a:ext>
            </a:extLst>
          </p:cNvPr>
          <p:cNvSpPr txBox="1"/>
          <p:nvPr/>
        </p:nvSpPr>
        <p:spPr>
          <a:xfrm>
            <a:off x="417095" y="2252008"/>
            <a:ext cx="1112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E66C39"/>
                </a:solidFill>
              </a:rPr>
              <a:t>SET IN ORDER </a:t>
            </a:r>
            <a:r>
              <a:rPr lang="en-US" sz="4000" b="1" dirty="0">
                <a:solidFill>
                  <a:schemeClr val="bg1"/>
                </a:solidFill>
              </a:rPr>
              <a:t>organizes items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that survived Sort stage in a way that makes tasks easier to complete.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" y="32084"/>
            <a:ext cx="12188952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63EA27-1580-4B74-8CCD-AAA2C98FD478}"/>
              </a:ext>
            </a:extLst>
          </p:cNvPr>
          <p:cNvSpPr/>
          <p:nvPr/>
        </p:nvSpPr>
        <p:spPr>
          <a:xfrm>
            <a:off x="824163" y="1969197"/>
            <a:ext cx="1828800" cy="533400"/>
          </a:xfrm>
          <a:prstGeom prst="rect">
            <a:avLst/>
          </a:prstGeom>
          <a:solidFill>
            <a:srgbClr val="151515"/>
          </a:solidFill>
          <a:ln>
            <a:solidFill>
              <a:srgbClr val="151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B7FADE-E8E6-4FB0-B807-D0110EA71763}"/>
              </a:ext>
            </a:extLst>
          </p:cNvPr>
          <p:cNvSpPr txBox="1"/>
          <p:nvPr/>
        </p:nvSpPr>
        <p:spPr>
          <a:xfrm>
            <a:off x="794084" y="1913692"/>
            <a:ext cx="2057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E66C39"/>
                </a:solidFill>
              </a:rPr>
              <a:t>Organize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831A3C-79F8-4BBE-BB83-FB84AC0F7678}"/>
              </a:ext>
            </a:extLst>
          </p:cNvPr>
          <p:cNvSpPr/>
          <p:nvPr/>
        </p:nvSpPr>
        <p:spPr>
          <a:xfrm>
            <a:off x="3048" y="-152400"/>
            <a:ext cx="6092952" cy="7010400"/>
          </a:xfrm>
          <a:prstGeom prst="rect">
            <a:avLst/>
          </a:prstGeom>
          <a:solidFill>
            <a:srgbClr val="2E2E2E"/>
          </a:solidFill>
          <a:ln>
            <a:solidFill>
              <a:srgbClr val="17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21FE66-B4EC-407B-B134-81FF6498331C}"/>
              </a:ext>
            </a:extLst>
          </p:cNvPr>
          <p:cNvSpPr txBox="1"/>
          <p:nvPr/>
        </p:nvSpPr>
        <p:spPr>
          <a:xfrm>
            <a:off x="952500" y="1752600"/>
            <a:ext cx="364757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E66C39"/>
                </a:solidFill>
              </a:rPr>
              <a:t>Organize </a:t>
            </a:r>
            <a:r>
              <a:rPr lang="en-US" sz="3800" b="1" dirty="0">
                <a:solidFill>
                  <a:schemeClr val="bg1"/>
                </a:solidFill>
              </a:rPr>
              <a:t>tools in clearly-defined way in order that makes sense to processes.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551</Words>
  <Application>Microsoft Office PowerPoint</Application>
  <PresentationFormat>Widescreen</PresentationFormat>
  <Paragraphs>65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Braam</dc:creator>
  <cp:lastModifiedBy>Kimberly Braam</cp:lastModifiedBy>
  <cp:revision>22</cp:revision>
  <cp:lastPrinted>2021-03-19T19:31:46Z</cp:lastPrinted>
  <dcterms:created xsi:type="dcterms:W3CDTF">2018-06-22T21:26:06Z</dcterms:created>
  <dcterms:modified xsi:type="dcterms:W3CDTF">2021-05-06T15:56:51Z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2018-06-20T00:00:00Z</vt:filetime>
  </property>
  <property fmtid="{D5CDD505-2E9C-101B-9397-08002B2CF9AE}" pid="3" name="Creator">
    <vt:lpwstr>Adobe InDesign CC 13.0 (Macintosh)</vt:lpwstr>
  </property>
  <property fmtid="{D5CDD505-2E9C-101B-9397-08002B2CF9AE}" pid="4" name="LastSaved">
    <vt:filetime>2018-06-22T00:00:00Z</vt:filetime>
  </property>
</Properties>
</file>