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8" r:id="rId6"/>
    <p:sldId id="259" r:id="rId7"/>
    <p:sldId id="262" r:id="rId8"/>
    <p:sldId id="271" r:id="rId9"/>
    <p:sldId id="273" r:id="rId10"/>
    <p:sldId id="274" r:id="rId11"/>
    <p:sldId id="282" r:id="rId12"/>
    <p:sldId id="283" r:id="rId13"/>
    <p:sldId id="288" r:id="rId14"/>
    <p:sldId id="291" r:id="rId15"/>
    <p:sldId id="294" r:id="rId16"/>
    <p:sldId id="295" r:id="rId17"/>
    <p:sldId id="301" r:id="rId18"/>
  </p:sldIdLst>
  <p:sldSz cx="12192000" cy="6858000"/>
  <p:notesSz cx="9296400" cy="70104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6C39"/>
    <a:srgbClr val="0082C6"/>
    <a:srgbClr val="009EE5"/>
    <a:srgbClr val="2E2E2E"/>
    <a:srgbClr val="E94047"/>
    <a:srgbClr val="96BA56"/>
    <a:srgbClr val="4BA299"/>
    <a:srgbClr val="3A5685"/>
    <a:srgbClr val="89C6DA"/>
    <a:srgbClr val="A7FC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8957" autoAdjust="0"/>
  </p:normalViewPr>
  <p:slideViewPr>
    <p:cSldViewPr>
      <p:cViewPr varScale="1">
        <p:scale>
          <a:sx n="80" d="100"/>
          <a:sy n="80" d="100"/>
        </p:scale>
        <p:origin x="126" y="14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39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6E556-476C-4376-A87C-AB9E1C63D84D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39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93428-6614-4FDD-8914-AEBCF3583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05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3803E3BC-702F-4EE6-88C7-CD364109F3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18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2052"/>
              <a:t>“标准化”使对新员工进行 5S 培训变得容易，并有助于保持过去实施的原则。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363B3B54-2942-4628-8FA8-626EA935DF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87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2052"/>
              <a:t>采取措施坚持在 5S 最后阶段所制定的流程和标准。</a:t>
            </a:r>
          </a:p>
          <a:p>
            <a:pPr>
              <a:defRPr b="0" i="0"/>
            </a:pPr>
            <a:r>
              <a:rPr lang="2052"/>
              <a:t>定期对工作区进行审核，确保 5S 做法得以保持。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139E1881-61F6-4BBB-80AB-AEA24E2033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71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2052"/>
              <a:t>该平台将使您和您的团队踏上高效、安全和高产的征程。 这里提出的概念旨在为 5S 奠定知识基础，以便您可以成功地在您的工厂设施中实施 5S 体系。 </a:t>
            </a:r>
          </a:p>
          <a:p>
            <a:endParaRPr lang="en-US"/>
          </a:p>
          <a:p>
            <a:pPr>
              <a:defRPr b="0" i="0"/>
            </a:pPr>
            <a:r>
              <a:rPr lang="2052"/>
              <a:t>改变很困难，但别担心。 这些信息将有助于消除任何焦虑和不确定性，让您有信心踏上通往更好、更安全生产工艺的征程。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5E2EFA75-26F5-4694-BECF-779EC5D5F3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23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2052"/>
              <a:t>5S 最早于上世纪 50 年代由丰田公司 (Toyota) 开发，是精益生产的一种基本方法。 它彻底改变了工业生产的方式。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B4BF12EA-DB73-418F-A086-A6D686F5D2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83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2052"/>
              <a:t>实施良好的 5S 计划将会经历如下五个阶段：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95A4E57D-6305-4F85-B2C9-F961906F1E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17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A44D638C-B97D-44DB-AF09-3B37F94A60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62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2052"/>
              <a:t>无法决定是否应该留下什么？ </a:t>
            </a:r>
          </a:p>
          <a:p>
            <a:endParaRPr lang="en-US"/>
          </a:p>
          <a:p>
            <a:pPr>
              <a:defRPr b="0" i="0"/>
            </a:pPr>
            <a:r>
              <a:rPr lang="2052"/>
              <a:t>使用 5S 体系的红色标签系统来记录相关工具的使用频率。 </a:t>
            </a:r>
          </a:p>
          <a:p>
            <a:pPr>
              <a:defRPr b="0" i="0"/>
            </a:pPr>
            <a:r>
              <a:rPr lang="2052"/>
              <a:t>红色标签系统很简单： 您可以将标签布置在未决定的物品上，并在使用物品时在标签上标注。 </a:t>
            </a:r>
          </a:p>
          <a:p>
            <a:pPr>
              <a:defRPr b="0" i="0"/>
            </a:pPr>
            <a:r>
              <a:rPr lang="2052"/>
              <a:t>一旦您了解了一个工具的使用频率，便可以决定是否应该保留该工具。 </a:t>
            </a:r>
          </a:p>
          <a:p>
            <a:endParaRPr lang="en-US"/>
          </a:p>
          <a:p>
            <a:pPr>
              <a:defRPr b="0" i="0"/>
            </a:pPr>
            <a:r>
              <a:rPr lang="2052"/>
              <a:t>一旦完成分类阶段，您的工作场所将摆脱不必要的混乱，并将立即看到生产力和安全性的提高。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ADC9D809-8283-4087-A9C2-6080840A0C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25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2052"/>
              <a:t>建议使用标签。 </a:t>
            </a:r>
          </a:p>
          <a:p>
            <a:pPr>
              <a:defRPr b="0" i="0"/>
            </a:pPr>
            <a:r>
              <a:rPr lang="2052"/>
              <a:t>地面标记胶带和箭头是明确仓储区域/停车区域的绝佳方法。 </a:t>
            </a:r>
          </a:p>
          <a:p>
            <a:endParaRPr lang="en-US"/>
          </a:p>
          <a:p>
            <a:pPr>
              <a:defRPr b="0" i="0"/>
            </a:pPr>
            <a:r>
              <a:rPr lang="2052"/>
              <a:t>“整理”使工人能够更高效、更安全地工作，而不会因为找不到所需的工具而感到沮丧。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A4BB4721-40B1-4A2D-8EBF-BEEF3A8272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38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2052"/>
              <a:t>清洁每个区域的所有表面、地板和工具。 </a:t>
            </a:r>
          </a:p>
          <a:p>
            <a:pPr>
              <a:defRPr b="0" i="0"/>
            </a:pPr>
            <a:r>
              <a:rPr lang="2052"/>
              <a:t>扔掉过期的材料、废弃的零件和其他废物。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D69E28AA-8044-4F6F-BA63-BDD0CC4125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70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DBA05AAF-E921-4AB0-B672-F3F080DAC7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16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54A1D2D-0089-4769-A606-00500629CA9A}"/>
              </a:ext>
            </a:extLst>
          </p:cNvPr>
          <p:cNvSpPr/>
          <p:nvPr/>
        </p:nvSpPr>
        <p:spPr>
          <a:xfrm>
            <a:off x="455676" y="2837228"/>
            <a:ext cx="112776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5E0DD9-2BD0-42E5-8BEB-36DE1CD16AC3}"/>
              </a:ext>
            </a:extLst>
          </p:cNvPr>
          <p:cNvSpPr txBox="1"/>
          <p:nvPr/>
        </p:nvSpPr>
        <p:spPr>
          <a:xfrm>
            <a:off x="1219200" y="1828800"/>
            <a:ext cx="10078527" cy="2532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2052" sz="8000" b="1">
                <a:latin typeface="Arial" panose="020B0604020202020204" pitchFamily="34" charset="0"/>
                <a:cs typeface="Arial" panose="020B0604020202020204" pitchFamily="34" charset="0"/>
              </a:rPr>
              <a:t>5S </a:t>
            </a:r>
            <a:br>
              <a:rPr lang="2052" sz="80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2052" sz="8000" b="1">
                <a:solidFill>
                  <a:srgbClr val="009E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入门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29A5E2-CB7A-48A7-A9CF-778DAB75CDFD}"/>
              </a:ext>
            </a:extLst>
          </p:cNvPr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82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C9BF1A3-2FEB-493C-B0CB-FCF55A5B13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602" y="6157518"/>
            <a:ext cx="1841920" cy="566454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0F896DB3-2C19-499F-B6F9-F98554216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9" t="54201" b="13713"/>
          <a:stretch>
            <a:fillRect/>
          </a:stretch>
        </p:blipFill>
        <p:spPr>
          <a:xfrm rot="10800000" flipV="1">
            <a:off x="0" y="4842214"/>
            <a:ext cx="6699128" cy="2015785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4C6A3F96-07D7-4E6D-A347-6EABC160E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9" t="54201" b="13713"/>
          <a:stretch>
            <a:fillRect/>
          </a:stretch>
        </p:blipFill>
        <p:spPr>
          <a:xfrm flipV="1">
            <a:off x="5492872" y="0"/>
            <a:ext cx="6699128" cy="20157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03B089-0999-4005-8BEF-310260E48998}"/>
              </a:ext>
            </a:extLst>
          </p:cNvPr>
          <p:cNvSpPr txBox="1"/>
          <p:nvPr/>
        </p:nvSpPr>
        <p:spPr>
          <a:xfrm>
            <a:off x="8803043" y="4953000"/>
            <a:ext cx="2825042" cy="549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2052" sz="3000" b="1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安全之年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F6DB66-3DAB-4F75-9043-E675DDC1AB97}"/>
              </a:ext>
            </a:extLst>
          </p:cNvPr>
          <p:cNvSpPr txBox="1"/>
          <p:nvPr/>
        </p:nvSpPr>
        <p:spPr>
          <a:xfrm>
            <a:off x="8306749" y="5554247"/>
            <a:ext cx="3817624" cy="396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2052" sz="2000" i="1">
                <a:solidFill>
                  <a:srgbClr val="00A9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提升您的标准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934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93855C-41A6-4DE6-9FDC-10AD686E57D7}"/>
              </a:ext>
            </a:extLst>
          </p:cNvPr>
          <p:cNvSpPr/>
          <p:nvPr/>
        </p:nvSpPr>
        <p:spPr>
          <a:xfrm>
            <a:off x="762000" y="1905000"/>
            <a:ext cx="1295400" cy="533400"/>
          </a:xfrm>
          <a:prstGeom prst="rect">
            <a:avLst/>
          </a:prstGeom>
          <a:solidFill>
            <a:srgbClr val="212121"/>
          </a:solidFill>
          <a:ln>
            <a:solidFill>
              <a:srgbClr val="212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281559-9936-4A41-8BF5-93574698F817}"/>
              </a:ext>
            </a:extLst>
          </p:cNvPr>
          <p:cNvSpPr/>
          <p:nvPr/>
        </p:nvSpPr>
        <p:spPr>
          <a:xfrm>
            <a:off x="1524" y="0"/>
            <a:ext cx="6092952" cy="6858000"/>
          </a:xfrm>
          <a:prstGeom prst="rect">
            <a:avLst/>
          </a:prstGeom>
          <a:solidFill>
            <a:srgbClr val="2E2E2E"/>
          </a:solidFill>
          <a:ln>
            <a:solidFill>
              <a:srgbClr val="17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AF1F85-CF49-46A4-B6AF-2BB2EA6B3107}"/>
              </a:ext>
            </a:extLst>
          </p:cNvPr>
          <p:cNvSpPr txBox="1"/>
          <p:nvPr/>
        </p:nvSpPr>
        <p:spPr>
          <a:xfrm>
            <a:off x="762000" y="1828800"/>
            <a:ext cx="3788449" cy="222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2052" sz="3500" b="1">
                <a:solidFill>
                  <a:srgbClr val="96BA56"/>
                </a:solidFill>
              </a:rPr>
              <a:t>清洁</a:t>
            </a:r>
            <a:r>
              <a:rPr lang="2052" sz="3500" b="1">
                <a:solidFill>
                  <a:schemeClr val="bg1"/>
                </a:solidFill>
              </a:rPr>
              <a:t>阶段要求采取积极的措施来保持工作场所区域清洁有序。</a:t>
            </a:r>
            <a:r>
              <a:rPr lang="2052" sz="3500" b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67EF3B-2DFB-469F-8B9E-38F7762D962D}"/>
              </a:ext>
            </a:extLst>
          </p:cNvPr>
          <p:cNvSpPr/>
          <p:nvPr/>
        </p:nvSpPr>
        <p:spPr>
          <a:xfrm>
            <a:off x="5715000" y="2362200"/>
            <a:ext cx="1143000" cy="5334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F491C9-4D66-48C4-8959-BE0EF25BD7E5}"/>
              </a:ext>
            </a:extLst>
          </p:cNvPr>
          <p:cNvSpPr txBox="1"/>
          <p:nvPr/>
        </p:nvSpPr>
        <p:spPr>
          <a:xfrm>
            <a:off x="5731042" y="2313429"/>
            <a:ext cx="1259816" cy="655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2052" sz="3700" b="1">
                <a:solidFill>
                  <a:srgbClr val="96BA56"/>
                </a:solidFill>
              </a:rPr>
              <a:t>清洁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48881F-CDDD-41CA-BC9D-0F997F31D71E}"/>
              </a:ext>
            </a:extLst>
          </p:cNvPr>
          <p:cNvSpPr/>
          <p:nvPr/>
        </p:nvSpPr>
        <p:spPr>
          <a:xfrm>
            <a:off x="1292392" y="2152158"/>
            <a:ext cx="10134600" cy="1956131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A61D45-E1FC-4DF4-95A2-068128FB8582}"/>
              </a:ext>
            </a:extLst>
          </p:cNvPr>
          <p:cNvSpPr txBox="1"/>
          <p:nvPr/>
        </p:nvSpPr>
        <p:spPr>
          <a:xfrm>
            <a:off x="1863892" y="2490089"/>
            <a:ext cx="9009592" cy="1220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2052" sz="3700" b="1">
                <a:solidFill>
                  <a:schemeClr val="bg1"/>
                </a:solidFill>
              </a:rPr>
              <a:t>工厂及相应设施</a:t>
            </a:r>
            <a:r>
              <a:rPr lang="2052" sz="3700" b="1">
                <a:solidFill>
                  <a:srgbClr val="96BA56"/>
                </a:solidFill>
              </a:rPr>
              <a:t>干净整洁</a:t>
            </a:r>
            <a:r>
              <a:rPr lang="2052" sz="3700" b="1">
                <a:solidFill>
                  <a:schemeClr val="bg1"/>
                </a:solidFill>
              </a:rPr>
              <a:t>，员工就工作得更好、更安全、更快，士气也更高。</a:t>
            </a:r>
            <a:r>
              <a:rPr lang="2052" sz="3700" b="0">
                <a:solidFill>
                  <a:srgbClr val="96BA56"/>
                </a:solidFill>
              </a:rPr>
              <a:t>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FB6532-1168-489C-A271-C0C71141B4FF}"/>
              </a:ext>
            </a:extLst>
          </p:cNvPr>
          <p:cNvSpPr/>
          <p:nvPr/>
        </p:nvSpPr>
        <p:spPr>
          <a:xfrm>
            <a:off x="1524000" y="1549069"/>
            <a:ext cx="9525000" cy="11430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7AE17-BB29-4F46-97EC-AA1A8FD0606F}"/>
              </a:ext>
            </a:extLst>
          </p:cNvPr>
          <p:cNvSpPr/>
          <p:nvPr/>
        </p:nvSpPr>
        <p:spPr>
          <a:xfrm>
            <a:off x="1066800" y="2692069"/>
            <a:ext cx="10134600" cy="1956131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53D4DC-67A2-4F14-9BED-4DE85A0B2C7B}"/>
              </a:ext>
            </a:extLst>
          </p:cNvPr>
          <p:cNvSpPr txBox="1"/>
          <p:nvPr/>
        </p:nvSpPr>
        <p:spPr>
          <a:xfrm>
            <a:off x="646176" y="2209813"/>
            <a:ext cx="11110812" cy="1372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2052" sz="4200" b="1">
                <a:solidFill>
                  <a:srgbClr val="4BA299"/>
                </a:solidFill>
              </a:rPr>
              <a:t>标准化</a:t>
            </a:r>
            <a:r>
              <a:rPr lang="2052" sz="4200" b="1">
                <a:solidFill>
                  <a:srgbClr val="4CA39A"/>
                </a:solidFill>
              </a:rPr>
              <a:t> </a:t>
            </a:r>
            <a:r>
              <a:rPr lang="2052" sz="4200" b="1">
                <a:solidFill>
                  <a:schemeClr val="bg1"/>
                </a:solidFill>
              </a:rPr>
              <a:t>阶段要求制定规则，以确保继续定期进行前 3 个 S 的做法。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8F54BB-7562-4BD0-8D86-A215AEC8614E}"/>
              </a:ext>
            </a:extLst>
          </p:cNvPr>
          <p:cNvSpPr/>
          <p:nvPr/>
        </p:nvSpPr>
        <p:spPr>
          <a:xfrm>
            <a:off x="6099048" y="0"/>
            <a:ext cx="6092952" cy="6858000"/>
          </a:xfrm>
          <a:prstGeom prst="rect">
            <a:avLst/>
          </a:prstGeom>
          <a:solidFill>
            <a:srgbClr val="2E2E2E"/>
          </a:solidFill>
          <a:ln>
            <a:solidFill>
              <a:srgbClr val="17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2DA061-39CC-42CB-92E9-BA76196E4962}"/>
              </a:ext>
            </a:extLst>
          </p:cNvPr>
          <p:cNvSpPr txBox="1"/>
          <p:nvPr/>
        </p:nvSpPr>
        <p:spPr>
          <a:xfrm>
            <a:off x="7126224" y="1752600"/>
            <a:ext cx="437997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2052" sz="3800" b="1">
                <a:solidFill>
                  <a:schemeClr val="bg1"/>
                </a:solidFill>
              </a:rPr>
              <a:t>为每个工作区制定和张贴规则。</a:t>
            </a:r>
            <a:r>
              <a:rPr lang="2052" sz="3800" b="0">
                <a:solidFill>
                  <a:schemeClr val="bg1"/>
                </a:solidFill>
              </a:rPr>
              <a:t> </a:t>
            </a:r>
            <a:endParaRPr lang="en-US" sz="3800" b="0">
              <a:solidFill>
                <a:schemeClr val="bg1"/>
              </a:solidFill>
            </a:endParaRPr>
          </a:p>
          <a:p>
            <a:pPr>
              <a:defRPr b="0" i="0"/>
            </a:pPr>
            <a:r>
              <a:rPr lang="2052" sz="3800" b="1">
                <a:solidFill>
                  <a:srgbClr val="4BA299"/>
                </a:solidFill>
              </a:rPr>
              <a:t>标准</a:t>
            </a:r>
            <a:r>
              <a:rPr lang="2052" sz="3800" b="0">
                <a:solidFill>
                  <a:srgbClr val="4BA299"/>
                </a:solidFill>
              </a:rPr>
              <a:t>(STANDARDIZE)</a:t>
            </a:r>
            <a:r>
              <a:rPr lang="2052" sz="3800" b="1">
                <a:solidFill>
                  <a:schemeClr val="bg1"/>
                </a:solidFill>
              </a:rPr>
              <a:t>应该简单直观。</a:t>
            </a:r>
            <a:r>
              <a:rPr lang="2052" sz="3800" b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3517D6-8829-4F2D-9FB7-36C365628799}"/>
              </a:ext>
            </a:extLst>
          </p:cNvPr>
          <p:cNvSpPr/>
          <p:nvPr/>
        </p:nvSpPr>
        <p:spPr>
          <a:xfrm>
            <a:off x="3124200" y="3124200"/>
            <a:ext cx="1905000" cy="5334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6FBC3F-47D7-47C7-B5F3-F320971CED37}"/>
              </a:ext>
            </a:extLst>
          </p:cNvPr>
          <p:cNvSpPr/>
          <p:nvPr/>
        </p:nvSpPr>
        <p:spPr>
          <a:xfrm>
            <a:off x="838200" y="1938992"/>
            <a:ext cx="10896600" cy="31242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268B19-33FA-4019-9667-048D56504AD7}"/>
              </a:ext>
            </a:extLst>
          </p:cNvPr>
          <p:cNvSpPr txBox="1"/>
          <p:nvPr/>
        </p:nvSpPr>
        <p:spPr>
          <a:xfrm>
            <a:off x="1056051" y="1718608"/>
            <a:ext cx="10765698" cy="1922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2052" sz="4000" b="1">
                <a:solidFill>
                  <a:schemeClr val="bg1"/>
                </a:solidFill>
              </a:rPr>
              <a:t>5S 可以彻底改变您的工厂的运营方式。</a:t>
            </a:r>
            <a:r>
              <a:rPr lang="2052" sz="4000" b="0">
                <a:solidFill>
                  <a:schemeClr val="bg1"/>
                </a:solidFill>
              </a:rPr>
              <a:t> </a:t>
            </a:r>
            <a:endParaRPr lang="en-US" sz="4000" b="0">
              <a:solidFill>
                <a:schemeClr val="bg1"/>
              </a:solidFill>
            </a:endParaRPr>
          </a:p>
          <a:p>
            <a:pPr algn="ctr">
              <a:defRPr b="0" i="0"/>
            </a:pPr>
            <a:r>
              <a:rPr lang="2052" sz="4000" b="1">
                <a:solidFill>
                  <a:srgbClr val="3A5685"/>
                </a:solidFill>
              </a:rPr>
              <a:t>维持</a:t>
            </a:r>
            <a:r>
              <a:rPr lang="2052" sz="4000" b="1">
                <a:solidFill>
                  <a:schemeClr val="bg1"/>
                </a:solidFill>
              </a:rPr>
              <a:t>阶段可确保 5S 是一项长期最佳</a:t>
            </a:r>
          </a:p>
          <a:p>
            <a:pPr algn="ctr">
              <a:defRPr b="0" i="0"/>
            </a:pPr>
            <a:r>
              <a:rPr lang="2052" sz="4000" b="1">
                <a:solidFill>
                  <a:schemeClr val="bg1"/>
                </a:solidFill>
              </a:rPr>
              <a:t>做法，而不是一次简短的实验。</a:t>
            </a:r>
            <a:r>
              <a:rPr lang="2052" sz="4000" b="0">
                <a:solidFill>
                  <a:schemeClr val="bg1"/>
                </a:solidFill>
              </a:rPr>
              <a:t>  </a:t>
            </a:r>
            <a:endParaRPr lang="2052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87844A-5391-40E8-9826-A87E15AD3F08}"/>
              </a:ext>
            </a:extLst>
          </p:cNvPr>
          <p:cNvSpPr/>
          <p:nvPr/>
        </p:nvSpPr>
        <p:spPr>
          <a:xfrm>
            <a:off x="762000" y="2315228"/>
            <a:ext cx="5105400" cy="25501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851870-69FC-4BB3-9052-5C33A02F9789}"/>
              </a:ext>
            </a:extLst>
          </p:cNvPr>
          <p:cNvSpPr txBox="1"/>
          <p:nvPr/>
        </p:nvSpPr>
        <p:spPr>
          <a:xfrm>
            <a:off x="1066800" y="2277425"/>
            <a:ext cx="4504796" cy="2532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2052" sz="8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什么是 </a:t>
            </a:r>
            <a:br>
              <a:rPr lang="2052" sz="80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2052" sz="8000" b="1">
                <a:solidFill>
                  <a:srgbClr val="0A97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53B5D8-64AC-4A3B-93F9-6C54CFA44423}"/>
              </a:ext>
            </a:extLst>
          </p:cNvPr>
          <p:cNvSpPr/>
          <p:nvPr/>
        </p:nvSpPr>
        <p:spPr>
          <a:xfrm>
            <a:off x="76200" y="2819400"/>
            <a:ext cx="7696200" cy="2667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FD54DB-B6AA-46DB-8615-54F710AD73AD}"/>
              </a:ext>
            </a:extLst>
          </p:cNvPr>
          <p:cNvSpPr txBox="1"/>
          <p:nvPr/>
        </p:nvSpPr>
        <p:spPr>
          <a:xfrm>
            <a:off x="354904" y="3337292"/>
            <a:ext cx="7406190" cy="1617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2052" sz="5000" b="1">
                <a:solidFill>
                  <a:srgbClr val="0A97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5S 是一个</a:t>
            </a:r>
          </a:p>
          <a:p>
            <a:pPr>
              <a:defRPr b="0" i="0"/>
            </a:pPr>
            <a:r>
              <a:rPr lang="2052"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目视化管理</a:t>
            </a:r>
            <a:r>
              <a:rPr lang="2052" sz="5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体系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55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6A7FEA-83D2-4E63-9DA5-0E65D13E12CD}"/>
              </a:ext>
            </a:extLst>
          </p:cNvPr>
          <p:cNvSpPr/>
          <p:nvPr/>
        </p:nvSpPr>
        <p:spPr>
          <a:xfrm>
            <a:off x="6064768" y="11482"/>
            <a:ext cx="6103307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25F101-500F-4E8B-B3DC-5461E820064A}"/>
              </a:ext>
            </a:extLst>
          </p:cNvPr>
          <p:cNvSpPr txBox="1"/>
          <p:nvPr/>
        </p:nvSpPr>
        <p:spPr>
          <a:xfrm>
            <a:off x="6525621" y="533400"/>
            <a:ext cx="5191968" cy="454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2052" sz="3200" b="1">
                <a:solidFill>
                  <a:schemeClr val="bg1"/>
                </a:solidFill>
              </a:rPr>
              <a:t>系统地</a:t>
            </a:r>
            <a:r>
              <a:rPr lang="2052" sz="3200" b="1">
                <a:solidFill>
                  <a:srgbClr val="09BAF4"/>
                </a:solidFill>
              </a:rPr>
              <a:t>从生产工艺中去除不必要的步骤和设备</a:t>
            </a:r>
            <a:endParaRPr lang="2052" sz="3200" b="0">
              <a:solidFill>
                <a:schemeClr val="bg1"/>
              </a:solidFill>
            </a:endParaRPr>
          </a:p>
          <a:p>
            <a:endParaRPr lang="en-US" sz="3200" b="1">
              <a:solidFill>
                <a:schemeClr val="bg1"/>
              </a:solidFill>
            </a:endParaRPr>
          </a:p>
          <a:p>
            <a:pPr>
              <a:defRPr b="0" i="0"/>
            </a:pPr>
            <a:r>
              <a:rPr lang="2052" sz="3200" b="1">
                <a:solidFill>
                  <a:schemeClr val="bg1"/>
                </a:solidFill>
              </a:rPr>
              <a:t>改进</a:t>
            </a:r>
            <a:r>
              <a:rPr lang="2052" sz="3200" b="1">
                <a:solidFill>
                  <a:srgbClr val="09BAF4"/>
                </a:solidFill>
              </a:rPr>
              <a:t>工作流程</a:t>
            </a:r>
          </a:p>
          <a:p>
            <a:endParaRPr lang="en-US" sz="3200" b="1">
              <a:solidFill>
                <a:schemeClr val="bg1"/>
              </a:solidFill>
            </a:endParaRPr>
          </a:p>
          <a:p>
            <a:pPr>
              <a:defRPr b="0" i="0"/>
            </a:pPr>
            <a:r>
              <a:rPr lang="2052" sz="3200" b="1">
                <a:solidFill>
                  <a:schemeClr val="bg1"/>
                </a:solidFill>
              </a:rPr>
              <a:t>确立</a:t>
            </a:r>
            <a:r>
              <a:rPr lang="2052" sz="3200" b="1">
                <a:solidFill>
                  <a:srgbClr val="09BAF4"/>
                </a:solidFill>
              </a:rPr>
              <a:t>更好的标准</a:t>
            </a:r>
          </a:p>
          <a:p>
            <a:endParaRPr lang="en-US" sz="3200" b="1">
              <a:solidFill>
                <a:schemeClr val="bg1"/>
              </a:solidFill>
            </a:endParaRPr>
          </a:p>
          <a:p>
            <a:pPr>
              <a:defRPr b="0" i="0"/>
            </a:pPr>
            <a:r>
              <a:rPr lang="2052" sz="3200" b="1">
                <a:solidFill>
                  <a:schemeClr val="bg1"/>
                </a:solidFill>
              </a:rPr>
              <a:t>最大程度地提高效率</a:t>
            </a:r>
            <a:r>
              <a:rPr lang="2052" sz="3200" b="1">
                <a:solidFill>
                  <a:srgbClr val="09BAF4"/>
                </a:solidFill>
              </a:rPr>
              <a:t>和利润</a:t>
            </a:r>
          </a:p>
          <a:p>
            <a:endParaRPr lang="en-US" b="1">
              <a:solidFill>
                <a:schemeClr val="bg1"/>
              </a:solidFill>
            </a:endParaRPr>
          </a:p>
          <a:p>
            <a:endParaRPr 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E66C3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941E52-821C-48DB-B269-B7199565F0B3}"/>
              </a:ext>
            </a:extLst>
          </p:cNvPr>
          <p:cNvSpPr/>
          <p:nvPr/>
        </p:nvSpPr>
        <p:spPr>
          <a:xfrm>
            <a:off x="0" y="1521485"/>
            <a:ext cx="12192000" cy="914400"/>
          </a:xfrm>
          <a:prstGeom prst="rect">
            <a:avLst/>
          </a:prstGeom>
          <a:solidFill>
            <a:srgbClr val="E94047"/>
          </a:solidFill>
          <a:ln>
            <a:solidFill>
              <a:srgbClr val="E940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4047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623898-459F-4A62-BCD9-6410C7CA1699}"/>
              </a:ext>
            </a:extLst>
          </p:cNvPr>
          <p:cNvSpPr/>
          <p:nvPr/>
        </p:nvSpPr>
        <p:spPr>
          <a:xfrm>
            <a:off x="0" y="2458233"/>
            <a:ext cx="12192000" cy="914400"/>
          </a:xfrm>
          <a:prstGeom prst="rect">
            <a:avLst/>
          </a:prstGeom>
          <a:solidFill>
            <a:srgbClr val="E66C39"/>
          </a:solidFill>
          <a:ln>
            <a:solidFill>
              <a:srgbClr val="E66C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BA29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67B92A-0DDE-4612-9E47-22793158CAF2}"/>
              </a:ext>
            </a:extLst>
          </p:cNvPr>
          <p:cNvSpPr/>
          <p:nvPr/>
        </p:nvSpPr>
        <p:spPr>
          <a:xfrm>
            <a:off x="-12032" y="3394718"/>
            <a:ext cx="12192000" cy="914400"/>
          </a:xfrm>
          <a:prstGeom prst="rect">
            <a:avLst/>
          </a:prstGeom>
          <a:solidFill>
            <a:srgbClr val="96BA56"/>
          </a:solidFill>
          <a:ln>
            <a:solidFill>
              <a:srgbClr val="96BA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BA5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A4A6A1-42A3-4823-A379-2C8DED8CF22C}"/>
              </a:ext>
            </a:extLst>
          </p:cNvPr>
          <p:cNvSpPr/>
          <p:nvPr/>
        </p:nvSpPr>
        <p:spPr>
          <a:xfrm>
            <a:off x="-12032" y="4331203"/>
            <a:ext cx="12192000" cy="914400"/>
          </a:xfrm>
          <a:prstGeom prst="rect">
            <a:avLst/>
          </a:prstGeom>
          <a:solidFill>
            <a:srgbClr val="4BA299"/>
          </a:solidFill>
          <a:ln>
            <a:solidFill>
              <a:srgbClr val="4BA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F86720-F40E-45B4-8C3A-7F05FD35A8D6}"/>
              </a:ext>
            </a:extLst>
          </p:cNvPr>
          <p:cNvSpPr/>
          <p:nvPr/>
        </p:nvSpPr>
        <p:spPr>
          <a:xfrm>
            <a:off x="-15079" y="5265458"/>
            <a:ext cx="12192000" cy="914400"/>
          </a:xfrm>
          <a:prstGeom prst="rect">
            <a:avLst/>
          </a:prstGeom>
          <a:solidFill>
            <a:srgbClr val="3A5685"/>
          </a:solidFill>
          <a:ln>
            <a:solidFill>
              <a:srgbClr val="3A5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03C3EF-CD92-415D-909A-569E43D91895}"/>
              </a:ext>
            </a:extLst>
          </p:cNvPr>
          <p:cNvSpPr txBox="1"/>
          <p:nvPr/>
        </p:nvSpPr>
        <p:spPr>
          <a:xfrm>
            <a:off x="838200" y="1614476"/>
            <a:ext cx="5421026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2052" sz="4000">
                <a:solidFill>
                  <a:srgbClr val="F8A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2052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2052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分类</a:t>
            </a:r>
            <a:r>
              <a:rPr lang="2052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(SORT)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90D845-89E4-459E-AFE5-58135AAF474E}"/>
              </a:ext>
            </a:extLst>
          </p:cNvPr>
          <p:cNvSpPr txBox="1"/>
          <p:nvPr/>
        </p:nvSpPr>
        <p:spPr>
          <a:xfrm>
            <a:off x="838200" y="2534382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2052" sz="4000">
                <a:solidFill>
                  <a:srgbClr val="EDCD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2052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2052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整理</a:t>
            </a:r>
            <a:r>
              <a:rPr lang="2052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(SET IN ORDER)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422467-51C8-4EAA-99B9-9248529F6C18}"/>
              </a:ext>
            </a:extLst>
          </p:cNvPr>
          <p:cNvSpPr txBox="1"/>
          <p:nvPr/>
        </p:nvSpPr>
        <p:spPr>
          <a:xfrm>
            <a:off x="826168" y="3440270"/>
            <a:ext cx="5421026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2052" sz="4000">
                <a:solidFill>
                  <a:srgbClr val="BAF1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2052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2052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清洁</a:t>
            </a:r>
            <a:r>
              <a:rPr lang="2052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(SHINE)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44F5EA-AE95-41A8-821D-2F7A33B290E4}"/>
              </a:ext>
            </a:extLst>
          </p:cNvPr>
          <p:cNvSpPr txBox="1"/>
          <p:nvPr/>
        </p:nvSpPr>
        <p:spPr>
          <a:xfrm>
            <a:off x="826168" y="4495800"/>
            <a:ext cx="7784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2052" sz="4000">
                <a:solidFill>
                  <a:srgbClr val="A7FC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2052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2052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标准化</a:t>
            </a:r>
            <a:r>
              <a:rPr lang="2052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(STANDARDIZE)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A9638E-68C0-46CA-AB9D-A87BE916446D}"/>
              </a:ext>
            </a:extLst>
          </p:cNvPr>
          <p:cNvSpPr txBox="1"/>
          <p:nvPr/>
        </p:nvSpPr>
        <p:spPr>
          <a:xfrm>
            <a:off x="826168" y="5368283"/>
            <a:ext cx="5421026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2052" sz="4000">
                <a:solidFill>
                  <a:srgbClr val="89C6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2052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2052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维持</a:t>
            </a:r>
            <a:r>
              <a:rPr lang="2052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(SUSTAIN)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85DADA-C321-4889-842A-3F07F7C91191}"/>
              </a:ext>
            </a:extLst>
          </p:cNvPr>
          <p:cNvSpPr/>
          <p:nvPr/>
        </p:nvSpPr>
        <p:spPr>
          <a:xfrm>
            <a:off x="3112169" y="604108"/>
            <a:ext cx="6172200" cy="5954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0F010D-E442-44EC-A7A9-59CC0345D51D}"/>
              </a:ext>
            </a:extLst>
          </p:cNvPr>
          <p:cNvSpPr txBox="1"/>
          <p:nvPr/>
        </p:nvSpPr>
        <p:spPr>
          <a:xfrm>
            <a:off x="3200400" y="622340"/>
            <a:ext cx="6337255" cy="549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2052"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5S 的五个阶段或“支柱”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A36B2E-767E-4133-94B0-F6A14C86CDFA}"/>
              </a:ext>
            </a:extLst>
          </p:cNvPr>
          <p:cNvSpPr/>
          <p:nvPr/>
        </p:nvSpPr>
        <p:spPr>
          <a:xfrm>
            <a:off x="381000" y="2438400"/>
            <a:ext cx="11579352" cy="28194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229C5B-A91B-4387-9B34-1133DBF6C79C}"/>
              </a:ext>
            </a:extLst>
          </p:cNvPr>
          <p:cNvSpPr txBox="1"/>
          <p:nvPr/>
        </p:nvSpPr>
        <p:spPr>
          <a:xfrm>
            <a:off x="1143000" y="2438400"/>
            <a:ext cx="10689347" cy="12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2052" sz="3800" b="1">
                <a:solidFill>
                  <a:srgbClr val="E94047"/>
                </a:solidFill>
              </a:rPr>
              <a:t>分类</a:t>
            </a:r>
            <a:r>
              <a:rPr lang="2052" sz="3800" b="1">
                <a:solidFill>
                  <a:schemeClr val="bg1"/>
                </a:solidFill>
              </a:rPr>
              <a:t>阶段要求对材料进行全面评估，仅保留对完成任务必不可少的物品。</a:t>
            </a:r>
            <a:r>
              <a:rPr lang="2052" sz="3800" b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EEF243-9604-4B9B-8565-E31195BEE031}"/>
              </a:ext>
            </a:extLst>
          </p:cNvPr>
          <p:cNvSpPr/>
          <p:nvPr/>
        </p:nvSpPr>
        <p:spPr>
          <a:xfrm>
            <a:off x="1524" y="0"/>
            <a:ext cx="6092952" cy="6858000"/>
          </a:xfrm>
          <a:prstGeom prst="rect">
            <a:avLst/>
          </a:prstGeom>
          <a:solidFill>
            <a:srgbClr val="2E2E2E"/>
          </a:solidFill>
          <a:ln>
            <a:solidFill>
              <a:srgbClr val="17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B7217-DED0-4728-8139-6402718998F0}"/>
              </a:ext>
            </a:extLst>
          </p:cNvPr>
          <p:cNvSpPr txBox="1"/>
          <p:nvPr/>
        </p:nvSpPr>
        <p:spPr>
          <a:xfrm>
            <a:off x="990600" y="1704707"/>
            <a:ext cx="4504796" cy="1830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2052" sz="3800" b="1">
                <a:solidFill>
                  <a:schemeClr val="bg1"/>
                </a:solidFill>
              </a:rPr>
              <a:t>为此，</a:t>
            </a:r>
            <a:r>
              <a:rPr lang="2052" sz="3800" b="0">
                <a:solidFill>
                  <a:schemeClr val="bg1"/>
                </a:solidFill>
              </a:rPr>
              <a:t> </a:t>
            </a:r>
            <a:r>
              <a:rPr lang="2052" sz="3800" b="1">
                <a:solidFill>
                  <a:schemeClr val="bg1"/>
                </a:solidFill>
              </a:rPr>
              <a:t>首先</a:t>
            </a:r>
            <a:r>
              <a:rPr lang="2052" sz="3800" b="0">
                <a:solidFill>
                  <a:schemeClr val="bg1"/>
                </a:solidFill>
              </a:rPr>
              <a:t> </a:t>
            </a:r>
            <a:br>
              <a:rPr lang="2052" sz="3800" b="1">
                <a:solidFill>
                  <a:schemeClr val="bg1"/>
                </a:solidFill>
              </a:rPr>
            </a:br>
            <a:r>
              <a:rPr lang="2052" sz="3800" b="1">
                <a:solidFill>
                  <a:srgbClr val="E94047"/>
                </a:solidFill>
              </a:rPr>
              <a:t>标识</a:t>
            </a:r>
            <a:r>
              <a:rPr lang="2052" sz="3800" b="1">
                <a:solidFill>
                  <a:schemeClr val="bg1"/>
                </a:solidFill>
              </a:rPr>
              <a:t>，然后从工作区</a:t>
            </a:r>
            <a:r>
              <a:rPr lang="2052" sz="3800" b="1">
                <a:solidFill>
                  <a:srgbClr val="E94047"/>
                </a:solidFill>
              </a:rPr>
              <a:t>移除</a:t>
            </a:r>
            <a:r>
              <a:rPr lang="2052" sz="3800" b="1">
                <a:solidFill>
                  <a:schemeClr val="bg1"/>
                </a:solidFill>
              </a:rPr>
              <a:t>非必需的物品。</a:t>
            </a:r>
            <a:r>
              <a:rPr lang="2052" sz="3800" b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09B53B-A9CC-43F0-A1BA-E3F0F8C553F6}"/>
              </a:ext>
            </a:extLst>
          </p:cNvPr>
          <p:cNvSpPr/>
          <p:nvPr/>
        </p:nvSpPr>
        <p:spPr>
          <a:xfrm>
            <a:off x="2819400" y="2971800"/>
            <a:ext cx="3124200" cy="6858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81618-C132-47CA-99B6-8AE2A7F2A369}"/>
              </a:ext>
            </a:extLst>
          </p:cNvPr>
          <p:cNvSpPr txBox="1"/>
          <p:nvPr/>
        </p:nvSpPr>
        <p:spPr>
          <a:xfrm>
            <a:off x="2895600" y="2949714"/>
            <a:ext cx="3435861" cy="131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2052" sz="4000" b="1">
                <a:solidFill>
                  <a:srgbClr val="E66C39"/>
                </a:solidFill>
              </a:rPr>
              <a:t>整理 </a:t>
            </a:r>
            <a:r>
              <a:rPr lang="2052" sz="4000" b="0">
                <a:solidFill>
                  <a:srgbClr val="E66C39"/>
                </a:solidFill>
              </a:rPr>
              <a:t>(SET IN ORDER)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17BB81-5225-44BB-9B6C-849E30ACC2AB}"/>
              </a:ext>
            </a:extLst>
          </p:cNvPr>
          <p:cNvSpPr/>
          <p:nvPr/>
        </p:nvSpPr>
        <p:spPr>
          <a:xfrm>
            <a:off x="838200" y="3124200"/>
            <a:ext cx="10668000" cy="21336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FB7C-6245-471C-B1E4-8A9B5B638808}"/>
              </a:ext>
            </a:extLst>
          </p:cNvPr>
          <p:cNvSpPr txBox="1"/>
          <p:nvPr/>
        </p:nvSpPr>
        <p:spPr>
          <a:xfrm>
            <a:off x="405965" y="2252008"/>
            <a:ext cx="11147461" cy="131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2052" sz="4000" b="1">
                <a:solidFill>
                  <a:srgbClr val="E66C39"/>
                </a:solidFill>
              </a:rPr>
              <a:t>整理</a:t>
            </a:r>
            <a:r>
              <a:rPr lang="2052" sz="4000" b="0">
                <a:solidFill>
                  <a:schemeClr val="bg1"/>
                </a:solidFill>
              </a:rPr>
              <a:t>阶段能够以使任务更容易完成的方式</a:t>
            </a:r>
            <a:r>
              <a:rPr lang="2052" sz="4000" b="1">
                <a:solidFill>
                  <a:schemeClr val="bg1"/>
                </a:solidFill>
              </a:rPr>
              <a:t>组织</a:t>
            </a:r>
            <a:r>
              <a:rPr lang="2052" sz="4000" b="0">
                <a:solidFill>
                  <a:schemeClr val="bg1"/>
                </a:solidFill>
              </a:rPr>
              <a:t> </a:t>
            </a:r>
          </a:p>
          <a:p>
            <a:pPr algn="ctr">
              <a:defRPr b="0" i="0"/>
            </a:pPr>
            <a:r>
              <a:rPr lang="2052" sz="4000" b="1">
                <a:solidFill>
                  <a:schemeClr val="bg1"/>
                </a:solidFill>
              </a:rPr>
              <a:t>分类阶段保留下来的物品。</a:t>
            </a:r>
            <a:r>
              <a:rPr lang="2052" sz="4000" b="0">
                <a:solidFill>
                  <a:schemeClr val="bg1"/>
                </a:solidFill>
              </a:rPr>
              <a:t> </a:t>
            </a:r>
            <a:endParaRPr lang="2052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" y="32084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63EA27-1580-4B74-8CCD-AAA2C98FD478}"/>
              </a:ext>
            </a:extLst>
          </p:cNvPr>
          <p:cNvSpPr/>
          <p:nvPr/>
        </p:nvSpPr>
        <p:spPr>
          <a:xfrm>
            <a:off x="824163" y="1969197"/>
            <a:ext cx="1828800" cy="533400"/>
          </a:xfrm>
          <a:prstGeom prst="rect">
            <a:avLst/>
          </a:prstGeom>
          <a:solidFill>
            <a:srgbClr val="151515"/>
          </a:solidFill>
          <a:ln>
            <a:solidFill>
              <a:srgbClr val="151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B7FADE-E8E6-4FB0-B807-D0110EA71763}"/>
              </a:ext>
            </a:extLst>
          </p:cNvPr>
          <p:cNvSpPr txBox="1"/>
          <p:nvPr/>
        </p:nvSpPr>
        <p:spPr>
          <a:xfrm>
            <a:off x="794084" y="1913692"/>
            <a:ext cx="2061516" cy="671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2052" sz="3800" b="1">
                <a:solidFill>
                  <a:srgbClr val="E66C39"/>
                </a:solidFill>
              </a:rPr>
              <a:t>组织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831A3C-79F8-4BBE-BB83-FB84AC0F7678}"/>
              </a:ext>
            </a:extLst>
          </p:cNvPr>
          <p:cNvSpPr/>
          <p:nvPr/>
        </p:nvSpPr>
        <p:spPr>
          <a:xfrm>
            <a:off x="3048" y="-152400"/>
            <a:ext cx="6092952" cy="7010400"/>
          </a:xfrm>
          <a:prstGeom prst="rect">
            <a:avLst/>
          </a:prstGeom>
          <a:solidFill>
            <a:srgbClr val="2E2E2E"/>
          </a:solidFill>
          <a:ln>
            <a:solidFill>
              <a:srgbClr val="17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21FE66-B4EC-407B-B134-81FF6498331C}"/>
              </a:ext>
            </a:extLst>
          </p:cNvPr>
          <p:cNvSpPr txBox="1"/>
          <p:nvPr/>
        </p:nvSpPr>
        <p:spPr>
          <a:xfrm>
            <a:off x="952500" y="1752600"/>
            <a:ext cx="44577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2052" sz="3800" b="0">
                <a:solidFill>
                  <a:srgbClr val="E66C39"/>
                </a:solidFill>
              </a:rPr>
              <a:t>以对过程有意义的明确规定的方式</a:t>
            </a:r>
            <a:endParaRPr lang="en-US" sz="3800" b="0">
              <a:solidFill>
                <a:srgbClr val="E66C39"/>
              </a:solidFill>
            </a:endParaRPr>
          </a:p>
          <a:p>
            <a:pPr>
              <a:defRPr b="0" i="0"/>
            </a:pPr>
            <a:r>
              <a:rPr lang="2052" sz="3800" b="1">
                <a:solidFill>
                  <a:schemeClr val="bg1"/>
                </a:solidFill>
              </a:rPr>
              <a:t>组织</a:t>
            </a:r>
            <a:r>
              <a:rPr lang="2052" sz="3800">
                <a:solidFill>
                  <a:srgbClr val="E66C39"/>
                </a:solidFill>
              </a:rPr>
              <a:t>各种工具</a:t>
            </a:r>
            <a:r>
              <a:rPr lang="2052" sz="3800" b="1">
                <a:solidFill>
                  <a:schemeClr val="bg1"/>
                </a:solidFill>
              </a:rPr>
              <a:t>。</a:t>
            </a:r>
            <a:r>
              <a:rPr lang="2052" sz="3800" b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04.09"/>
  <p:tag name="AS_TITLE" val="Aspose.Slides for .NET 4.0 Client Profile"/>
  <p:tag name="AS_VERSION" val="18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ACDEA71464AC46B3B85C179C12A65F" ma:contentTypeVersion="11" ma:contentTypeDescription="Create a new document." ma:contentTypeScope="" ma:versionID="6e01c0b7a21743a83d3f603ea9810e5b">
  <xsd:schema xmlns:xsd="http://www.w3.org/2001/XMLSchema" xmlns:xs="http://www.w3.org/2001/XMLSchema" xmlns:p="http://schemas.microsoft.com/office/2006/metadata/properties" xmlns:ns2="acfbbe8b-0315-4333-80c0-0d9bf9bb1cae" xmlns:ns3="16a9e357-cab0-4ee7-b340-887158dfc22e" targetNamespace="http://schemas.microsoft.com/office/2006/metadata/properties" ma:root="true" ma:fieldsID="0cb567bcd8534b94802038592c932c0f" ns2:_="" ns3:_="">
    <xsd:import namespace="acfbbe8b-0315-4333-80c0-0d9bf9bb1cae"/>
    <xsd:import namespace="16a9e357-cab0-4ee7-b340-887158dfc2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fbbe8b-0315-4333-80c0-0d9bf9bb1c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9e357-cab0-4ee7-b340-887158dfc22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884444-1EF5-42A8-B43D-5EB329E458A8}">
  <ds:schemaRefs/>
</ds:datastoreItem>
</file>

<file path=customXml/itemProps2.xml><?xml version="1.0" encoding="utf-8"?>
<ds:datastoreItem xmlns:ds="http://schemas.openxmlformats.org/officeDocument/2006/customXml" ds:itemID="{F3FD76CB-0901-49AC-B6DF-CAAAD359F5F5}">
  <ds:schemaRefs/>
</ds:datastoreItem>
</file>

<file path=customXml/itemProps3.xml><?xml version="1.0" encoding="utf-8"?>
<ds:datastoreItem xmlns:ds="http://schemas.openxmlformats.org/officeDocument/2006/customXml" ds:itemID="{3393292A-D2DE-4618-B318-8106102A2CBA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227</Words>
  <Application>Microsoft Office PowerPoint</Application>
  <PresentationFormat>Widescreen</PresentationFormat>
  <Paragraphs>68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Braam</dc:creator>
  <cp:lastModifiedBy>Manja Podratz (Apex Translations, Inc.)</cp:lastModifiedBy>
  <cp:revision>23</cp:revision>
  <cp:lastPrinted>2021-03-19T19:31:46Z</cp:lastPrinted>
  <dcterms:created xsi:type="dcterms:W3CDTF">2018-06-22T21:26:06Z</dcterms:created>
  <dcterms:modified xsi:type="dcterms:W3CDTF">2021-05-14T12:42:47Z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0x010100C9ACDEA71464AC46B3B85C179C12A65F</vt:lpwstr>
  </property>
  <property fmtid="{D5CDD505-2E9C-101B-9397-08002B2CF9AE}" pid="3" name="Created">
    <vt:filetime>2018-06-20T00:00:00Z</vt:filetime>
  </property>
  <property fmtid="{D5CDD505-2E9C-101B-9397-08002B2CF9AE}" pid="4" name="Creator">
    <vt:lpwstr>Adobe InDesign CC 13.0 (Macintosh)</vt:lpwstr>
  </property>
  <property fmtid="{D5CDD505-2E9C-101B-9397-08002B2CF9AE}" pid="5" name="LastSaved">
    <vt:filetime>2018-06-22T00:00:00Z</vt:filetime>
  </property>
</Properties>
</file>