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37DFC96-5494-409A-894C-3E0EDFBF5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A etapa de Padronização facilita a realização de treinamento sobre 5S para novos contratados e ajuda a manter os princípios da implementação anterior.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B857E889-767D-4ED4-8D08-02E4E00E99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Tome medidas para manter os processos e normas estabelecidas na última etapa do 5S.</a:t>
            </a:r>
          </a:p>
          <a:p>
            <a:pPr>
              <a:defRPr b="0" i="0"/>
            </a:pPr>
            <a:r>
              <a:rPr lang="1046"/>
              <a:t>Realize periodicamente auditorias em áreas de trabalho, para garantir que as práticas 5S estão sendo mantidas.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6D0B06B-9BE0-4626-95C5-E9CA071381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Com esse conjunto de slides, você e sua equipe estarão no caminho da eficiência, segurança e melhoria da produção. As ideias aqui descritas foram projetadas para desenvolver uma base de conhecimento sobre o 5S, para que você implemente o 5S com sucesso na sua instalação.  </a:t>
            </a:r>
          </a:p>
          <a:p>
            <a:endParaRPr lang="en-US"/>
          </a:p>
          <a:p>
            <a:pPr>
              <a:defRPr b="0" i="0"/>
            </a:pPr>
            <a:r>
              <a:rPr lang="1046"/>
              <a:t>A mudança é difícil, mas não se preocupe. Essas informações ajudarão a eliminar qualquer ansiedade e incerteza e proporcionarão a confiança necessária para que você embarque na jornada em direção a um processo de produção melhor e mais seguro.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C2A1A043-7046-46C2-9C5F-1ABDF5E79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Desenvolvido pela primeira vez na Toyota nos anos 50, o 5S é um método básico de produção enxuta. Revolucionou a maneira como as indústrias realizam a produção.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44F9B412-7826-4E8E-8B98-097FBD758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A implementação de um bom programa 5S proporcionará o seguinte: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DE1C907-8A38-4F53-BA6B-BB940CE6B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3E8A865-A835-4A0D-B300-413F1DCB65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Não consegue decidir se algo deve permanecer? </a:t>
            </a:r>
          </a:p>
          <a:p>
            <a:endParaRPr lang="en-US"/>
          </a:p>
          <a:p>
            <a:pPr>
              <a:defRPr b="0" i="0"/>
            </a:pPr>
            <a:r>
              <a:rPr lang="1046"/>
              <a:t>Utilize o Sistema de Marcação Vermelha do 5S para documentar com que frequência a ferramenta em questão é utilizada. </a:t>
            </a:r>
          </a:p>
          <a:p>
            <a:pPr>
              <a:defRPr b="0" i="0"/>
            </a:pPr>
            <a:r>
              <a:rPr lang="1046"/>
              <a:t>Os Sistemas de Marcação Vermelha são simples: coloque etiquetas nos itens em relação aos quais não tem certeza e anote na etiqueta quando o item for utilizado. </a:t>
            </a:r>
          </a:p>
          <a:p>
            <a:pPr>
              <a:defRPr b="0" i="0"/>
            </a:pPr>
            <a:r>
              <a:rPr lang="1046"/>
              <a:t>Assim que tiver uma noção da frequência com que uma ferramenta é utilizada nas horas extras, você poderá decidir se a ferramenta deve permanecer, ou não. </a:t>
            </a:r>
          </a:p>
          <a:p>
            <a:endParaRPr lang="en-US"/>
          </a:p>
          <a:p>
            <a:pPr>
              <a:defRPr b="0" i="0"/>
            </a:pPr>
            <a:r>
              <a:rPr lang="1046"/>
              <a:t>Após a conclusão da etapa de Utilização, seu local de trabalho estará organizado e você poderá observar uma melhoria imediata de produtividade e segurança.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B5DC47DC-EE4B-4321-B1EB-5543DDB30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É recomendável utilizar etiquetas. </a:t>
            </a:r>
          </a:p>
          <a:p>
            <a:pPr>
              <a:defRPr b="0" i="0"/>
            </a:pPr>
            <a:r>
              <a:rPr lang="1046"/>
              <a:t>Fita adesiva e setas de marcação de piso são ótimas maneiras para definir as áreas de armazenamento/estacionamento. </a:t>
            </a:r>
          </a:p>
          <a:p>
            <a:endParaRPr lang="en-US"/>
          </a:p>
          <a:p>
            <a:pPr>
              <a:defRPr b="0" i="0"/>
            </a:pPr>
            <a:r>
              <a:rPr lang="1046"/>
              <a:t>Organização permite que os trabalhadores tenham um desempenho mais produtivo e seguro, sem a frustração de não conseguir encontrar a ferramenta de que necessitam.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AB7ABC1-5A8D-4C80-B8CB-B1E35CA49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6"/>
              <a:t>Limpar todas as superfícies, pisos e ferramentas em cada área. </a:t>
            </a:r>
          </a:p>
          <a:p>
            <a:pPr>
              <a:defRPr b="0" i="0"/>
            </a:pPr>
            <a:r>
              <a:rPr lang="1046"/>
              <a:t>Jogar fora materiais vencidos, peças descartadas e outros resíduos.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244D5B0-2C09-42EF-A9B3-67E7529BB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9678B42-84F8-476A-9EAA-91294EB09C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8000" b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br>
              <a:rPr lang="1046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6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7543800" y="5060958"/>
            <a:ext cx="4312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6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EM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06749" y="5554247"/>
            <a:ext cx="3817624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6" sz="2000" i="1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 SEUS PADRÕES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329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500" b="1">
                <a:solidFill>
                  <a:srgbClr val="96BA56"/>
                </a:solidFill>
              </a:rPr>
              <a:t>LIMPEZA (Shine) </a:t>
            </a:r>
            <a:r>
              <a:rPr lang="1046" sz="3500" b="1">
                <a:solidFill>
                  <a:schemeClr val="bg1"/>
                </a:solidFill>
              </a:rPr>
              <a:t>exige um esforço proativo para manter as áreas de trabalho limpas e organizadas.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700" b="1">
                <a:solidFill>
                  <a:srgbClr val="96BA56"/>
                </a:solidFill>
              </a:rPr>
              <a:t>limpar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234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700" b="1">
                <a:solidFill>
                  <a:schemeClr val="bg1"/>
                </a:solidFill>
              </a:rPr>
              <a:t>Quando as instalações estão </a:t>
            </a:r>
            <a:r>
              <a:rPr lang="1046" sz="3700" b="1">
                <a:solidFill>
                  <a:srgbClr val="96BA56"/>
                </a:solidFill>
              </a:rPr>
              <a:t>limpas</a:t>
            </a:r>
            <a:r>
              <a:rPr lang="1046" sz="3700" b="1">
                <a:solidFill>
                  <a:schemeClr val="bg1"/>
                </a:solidFill>
              </a:rPr>
              <a:t>, os colaboradores trabalham melhor, com mais segurança, mais rápido e ficam mais motivados.</a:t>
            </a:r>
            <a:r>
              <a:rPr lang="1046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0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200" b="1">
                <a:solidFill>
                  <a:srgbClr val="4BA299"/>
                </a:solidFill>
              </a:rPr>
              <a:t>PADRONIZAÇÃO</a:t>
            </a:r>
            <a:r>
              <a:rPr lang="1046" sz="4200" b="1">
                <a:solidFill>
                  <a:srgbClr val="4CA39A"/>
                </a:solidFill>
              </a:rPr>
              <a:t> </a:t>
            </a:r>
            <a:r>
              <a:rPr lang="1046" sz="4200" b="1">
                <a:solidFill>
                  <a:schemeClr val="bg1"/>
                </a:solidFill>
              </a:rPr>
              <a:t>exige a criação de regras para garantir que as práticas dos primeiros 3S continuem regularmente.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046682" cy="356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800" b="1">
                <a:solidFill>
                  <a:schemeClr val="bg1"/>
                </a:solidFill>
              </a:rPr>
              <a:t>Criar e publicar regras para cada área de trabalho. </a:t>
            </a:r>
            <a:r>
              <a:rPr lang="1046" sz="3800" b="1">
                <a:solidFill>
                  <a:srgbClr val="4BA299"/>
                </a:solidFill>
              </a:rPr>
              <a:t>As normas </a:t>
            </a:r>
            <a:r>
              <a:rPr lang="1046" sz="3800" b="1">
                <a:solidFill>
                  <a:schemeClr val="bg1"/>
                </a:solidFill>
              </a:rPr>
              <a:t>devem ser simples e visuais.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6" sz="4000" b="1">
                <a:solidFill>
                  <a:schemeClr val="bg1"/>
                </a:solidFill>
              </a:rPr>
              <a:t>O 5S pode revolucionar o funcionamento das suas instalações. </a:t>
            </a:r>
            <a:r>
              <a:rPr lang="1046" sz="4000" b="1">
                <a:solidFill>
                  <a:srgbClr val="3A5685"/>
                </a:solidFill>
              </a:rPr>
              <a:t>DISCIPLINA (Sustain)</a:t>
            </a:r>
            <a:r>
              <a:rPr lang="1046" sz="4000" b="1">
                <a:solidFill>
                  <a:srgbClr val="3B5786"/>
                </a:solidFill>
              </a:rPr>
              <a:t> </a:t>
            </a:r>
            <a:r>
              <a:rPr lang="1046" sz="4000" b="1">
                <a:solidFill>
                  <a:schemeClr val="bg1"/>
                </a:solidFill>
              </a:rPr>
              <a:t>garante que o 5S seja uma melhor prática</a:t>
            </a:r>
          </a:p>
          <a:p>
            <a:pPr algn="ctr">
              <a:defRPr b="0" i="0"/>
            </a:pPr>
            <a:r>
              <a:rPr lang="1046" sz="4000" b="1">
                <a:solidFill>
                  <a:schemeClr val="bg1"/>
                </a:solidFill>
              </a:rPr>
              <a:t>de longo prazo, em vez de um breve experimento.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504796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</a:t>
            </a:r>
            <a:br>
              <a:rPr lang="1046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6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406190" cy="161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é um sistema de</a:t>
            </a:r>
          </a:p>
          <a:p>
            <a:pPr>
              <a:defRPr b="0" i="0"/>
            </a:pPr>
            <a:r>
              <a:rPr lang="1046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VISUAL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601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200" b="0">
                <a:solidFill>
                  <a:schemeClr val="bg1"/>
                </a:solidFill>
              </a:rPr>
              <a:t>Remover </a:t>
            </a:r>
            <a:r>
              <a:rPr lang="1046" sz="3200" b="1">
                <a:solidFill>
                  <a:schemeClr val="bg1"/>
                </a:solidFill>
              </a:rPr>
              <a:t>sistematicamente </a:t>
            </a:r>
            <a:r>
              <a:rPr lang="1046" sz="3200" b="1">
                <a:solidFill>
                  <a:srgbClr val="09BAF4"/>
                </a:solidFill>
              </a:rPr>
              <a:t>etapas e equipamento desnecessários</a:t>
            </a:r>
            <a:r>
              <a:rPr lang="1046" sz="3200" b="1">
                <a:solidFill>
                  <a:schemeClr val="bg1"/>
                </a:solidFill>
              </a:rPr>
              <a:t> dos processos de produção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6" sz="3200" b="1">
                <a:solidFill>
                  <a:schemeClr val="bg1"/>
                </a:solidFill>
              </a:rPr>
              <a:t>Melhorar </a:t>
            </a:r>
            <a:r>
              <a:rPr lang="1046" sz="3200" b="1">
                <a:solidFill>
                  <a:srgbClr val="09BAF4"/>
                </a:solidFill>
              </a:rPr>
              <a:t>o fluxo de trabalho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6" sz="3200" b="1">
                <a:solidFill>
                  <a:schemeClr val="bg1"/>
                </a:solidFill>
              </a:rPr>
              <a:t>Estabelecer </a:t>
            </a:r>
            <a:r>
              <a:rPr lang="1046" sz="3200" b="1">
                <a:solidFill>
                  <a:srgbClr val="09BAF4"/>
                </a:solidFill>
              </a:rPr>
              <a:t>melhores normas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6" sz="3200" b="1">
                <a:solidFill>
                  <a:schemeClr val="bg1"/>
                </a:solidFill>
              </a:rPr>
              <a:t>Maximizar a eficiência </a:t>
            </a:r>
            <a:r>
              <a:rPr lang="1046" sz="3200" b="1">
                <a:solidFill>
                  <a:srgbClr val="09BAF4"/>
                </a:solidFill>
              </a:rPr>
              <a:t>e o lucro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1046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6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(Sort)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46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6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(Set in 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46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6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(Shine)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102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46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6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PADRONIZAÇÃO (Standardize)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877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1046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6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(Sustain)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8" y="604108"/>
            <a:ext cx="6870031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62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cinco etapas ou “pilares” do 5S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800" b="1">
                <a:solidFill>
                  <a:srgbClr val="E94047"/>
                </a:solidFill>
              </a:rPr>
              <a:t>UTILIZAÇÃO </a:t>
            </a:r>
            <a:r>
              <a:rPr lang="1046" sz="3800" b="1">
                <a:solidFill>
                  <a:schemeClr val="bg1"/>
                </a:solidFill>
              </a:rPr>
              <a:t>exige a avaliação completa de materiais, mantendo apenas itens essenciais para realizar tarefas.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299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800" b="1">
                <a:solidFill>
                  <a:schemeClr val="bg1"/>
                </a:solidFill>
              </a:rPr>
              <a:t>Para iniciar- primeiro </a:t>
            </a:r>
            <a:br>
              <a:rPr lang="1046" sz="3800" b="1">
                <a:solidFill>
                  <a:schemeClr val="bg1"/>
                </a:solidFill>
              </a:rPr>
            </a:br>
            <a:r>
              <a:rPr lang="1046" sz="3800" b="1">
                <a:solidFill>
                  <a:srgbClr val="E94047"/>
                </a:solidFill>
              </a:rPr>
              <a:t>Identifique</a:t>
            </a:r>
            <a:r>
              <a:rPr lang="1046" sz="3800" b="1">
                <a:solidFill>
                  <a:schemeClr val="bg1"/>
                </a:solidFill>
              </a:rPr>
              <a:t> e, em seguida, </a:t>
            </a:r>
            <a:r>
              <a:rPr lang="1046" sz="3800" b="1">
                <a:solidFill>
                  <a:srgbClr val="E94047"/>
                </a:solidFill>
              </a:rPr>
              <a:t>remova</a:t>
            </a:r>
            <a:r>
              <a:rPr lang="1046" sz="3800" b="1">
                <a:solidFill>
                  <a:schemeClr val="bg1"/>
                </a:solidFill>
              </a:rPr>
              <a:t> itens desnecessários das áreas de trabalho.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4000" b="1">
                <a:solidFill>
                  <a:srgbClr val="E66C39"/>
                </a:solidFill>
              </a:rPr>
              <a:t>ORGANIZAÇÃO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6" sz="4000" b="1">
                <a:solidFill>
                  <a:srgbClr val="E66C39"/>
                </a:solidFill>
              </a:rPr>
              <a:t>ORGANIZAÇÃO </a:t>
            </a:r>
            <a:r>
              <a:rPr lang="1046" sz="4000" b="1">
                <a:solidFill>
                  <a:schemeClr val="bg1"/>
                </a:solidFill>
              </a:rPr>
              <a:t>organiza os itens </a:t>
            </a:r>
          </a:p>
          <a:p>
            <a:pPr algn="ctr">
              <a:defRPr b="0" i="0"/>
            </a:pPr>
            <a:r>
              <a:rPr lang="1046" sz="4000" b="1">
                <a:solidFill>
                  <a:schemeClr val="bg1"/>
                </a:solidFill>
              </a:rPr>
              <a:t>que permaneceram da etapa de Utilização de uma forma que facilita a realização de tarefas.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800" b="1">
                <a:solidFill>
                  <a:srgbClr val="E66C39"/>
                </a:solidFill>
              </a:rPr>
              <a:t>Organizar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3654872" cy="472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6" sz="3800" b="1">
                <a:solidFill>
                  <a:srgbClr val="E66C39"/>
                </a:solidFill>
              </a:rPr>
              <a:t>Organize </a:t>
            </a:r>
            <a:r>
              <a:rPr lang="1046" sz="3800" b="1">
                <a:solidFill>
                  <a:schemeClr val="bg1"/>
                </a:solidFill>
              </a:rPr>
              <a:t>as ferramentas de uma maneira claramente definida de forma a fazer sentido para os processos.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84444-1EF5-42A8-B43D-5EB329E458A8}">
  <ds:schemaRefs/>
</ds:datastoreItem>
</file>

<file path=customXml/itemProps2.xml><?xml version="1.0" encoding="utf-8"?>
<ds:datastoreItem xmlns:ds="http://schemas.openxmlformats.org/officeDocument/2006/customXml" ds:itemID="{3393292A-D2DE-4618-B318-8106102A2CBA}">
  <ds:schemaRefs/>
</ds:datastoreItem>
</file>

<file path=customXml/itemProps3.xml><?xml version="1.0" encoding="utf-8"?>
<ds:datastoreItem xmlns:ds="http://schemas.openxmlformats.org/officeDocument/2006/customXml" ds:itemID="{F3FD76CB-0901-49AC-B6DF-CAAAD359F5F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631</Words>
  <Application>Microsoft Office PowerPoint</Application>
  <PresentationFormat>Widescreen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Michelle Machen</cp:lastModifiedBy>
  <cp:revision>24</cp:revision>
  <cp:lastPrinted>2021-03-19T19:31:46Z</cp:lastPrinted>
  <dcterms:created xsi:type="dcterms:W3CDTF">2018-06-22T21:26:06Z</dcterms:created>
  <dcterms:modified xsi:type="dcterms:W3CDTF">2021-05-18T19:41:28Z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