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58" r:id="rId6"/>
    <p:sldId id="259" r:id="rId7"/>
    <p:sldId id="262" r:id="rId8"/>
    <p:sldId id="271" r:id="rId9"/>
    <p:sldId id="273" r:id="rId10"/>
    <p:sldId id="274" r:id="rId11"/>
    <p:sldId id="282" r:id="rId12"/>
    <p:sldId id="283" r:id="rId13"/>
    <p:sldId id="288" r:id="rId14"/>
    <p:sldId id="291" r:id="rId15"/>
    <p:sldId id="294" r:id="rId16"/>
    <p:sldId id="295" r:id="rId17"/>
    <p:sldId id="301" r:id="rId18"/>
  </p:sldIdLst>
  <p:sldSz cx="12192000" cy="6858000"/>
  <p:notesSz cx="9296400" cy="70104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C6"/>
    <a:srgbClr val="009EE5"/>
    <a:srgbClr val="2E2E2E"/>
    <a:srgbClr val="E94047"/>
    <a:srgbClr val="E66C39"/>
    <a:srgbClr val="96BA56"/>
    <a:srgbClr val="4BA299"/>
    <a:srgbClr val="3A5685"/>
    <a:srgbClr val="89C6DA"/>
    <a:srgbClr val="A7FC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8957" autoAdjust="0"/>
  </p:normalViewPr>
  <p:slideViewPr>
    <p:cSldViewPr>
      <p:cViewPr varScale="1">
        <p:scale>
          <a:sx n="101" d="100"/>
          <a:sy n="101" d="100"/>
        </p:scale>
        <p:origin x="95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2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539" y="0"/>
            <a:ext cx="4028440" cy="352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6E556-476C-4376-A87C-AB9E1C63D84D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2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539" y="6658258"/>
            <a:ext cx="4028440" cy="352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93428-6614-4FDD-8914-AEBCF3583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05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A8F64C3B-9900-425A-84A2-0D6F8F1088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18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1043"/>
              <a:t>Standaardiseren maakt het eenvoudig om nieuwe werknemers te trainen op 5S en zorgt ervoor dat principes worden gehandhaafd nadat ze zijn geïmplementeerd.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3D83D869-EA6A-4468-B3CD-9BF15AB780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87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1043"/>
              <a:t>Neem stappen om processen en standaarden te handhaven in de laatste fase van 5S. </a:t>
            </a:r>
          </a:p>
          <a:p>
            <a:pPr>
              <a:defRPr b="0" i="0"/>
            </a:pPr>
            <a:r>
              <a:rPr lang="1043"/>
              <a:t>Voer regelmatig audits uit in werkplaatsen om ervoor te zorgen dat 5S-praktijken gehandhaafd blijven.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42A469A7-5835-4147-90D1-23CAA63F2E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71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1043"/>
              <a:t>Dit pakket helpt u en uw team op weg naar efficiëntie, veiligheid en verbeterde productie. De ideeën die hier worden voorgesteld moeten worden gebruikt om een brede basiskennis over 5S op te bouwen zodat u 5S succesvol kunt implementeren in uw bedrijf. </a:t>
            </a:r>
          </a:p>
          <a:p>
            <a:endParaRPr lang="en-US"/>
          </a:p>
          <a:p>
            <a:pPr>
              <a:defRPr b="0" i="0"/>
            </a:pPr>
            <a:r>
              <a:rPr lang="1043"/>
              <a:t>Verandering is altijd moeilijk, maar u hoeft zich geen zorgen te maken. Deze informatie zal u helpen om angst en onzekerheid weg te nemen en u het vertrouwen geven om de weg in te slaan naar een beter en veiliger productieproces.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6C4CEB67-A45D-47A0-A73F-B04594B184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23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1043"/>
              <a:t>Het werd voor het eerst ontwikkeld bij Toyota in de jaren 50 en 5S is een fundamentele methode van lean manufacturing. Het heeft de manier waarop bedrijven produceren gerevolutioneerd.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33B420F2-4D9A-4334-A64C-911AADCA0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83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1043"/>
              <a:t>De implementatie van een goed 5S-programma zal: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B01AA510-9243-4EF6-9F60-B04C66E737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17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01A35117-52C5-4A4B-BA58-7514D7E141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62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1043"/>
              <a:t>U kunt niet beslissen of iets al dan niet moet blijven? </a:t>
            </a:r>
          </a:p>
          <a:p>
            <a:endParaRPr lang="en-US"/>
          </a:p>
          <a:p>
            <a:pPr>
              <a:defRPr b="0" i="0"/>
            </a:pPr>
            <a:r>
              <a:rPr lang="1043"/>
              <a:t>Gebruik 5S’s rode tagsysteem om vast te leggen hoe vaak het betreffende gereedschap wordt gebruikt. </a:t>
            </a:r>
          </a:p>
          <a:p>
            <a:pPr>
              <a:defRPr b="0" i="0"/>
            </a:pPr>
            <a:r>
              <a:rPr lang="1043"/>
              <a:t>Rode tagsystemen zijn eenvoudig: u brengt een tag aan op onbesliste voorwerpen en noteert op de tag wanneer het voorwerp wordt gebruikt. </a:t>
            </a:r>
          </a:p>
          <a:p>
            <a:pPr>
              <a:defRPr b="0" i="0"/>
            </a:pPr>
            <a:r>
              <a:rPr lang="1043"/>
              <a:t>Wanneer u een idee hebt van hoe vaak een gereedschap wordt gebruikt, kunt u beslissen of u het al dan niet behoudt. </a:t>
            </a:r>
          </a:p>
          <a:p>
            <a:endParaRPr lang="en-US"/>
          </a:p>
          <a:p>
            <a:pPr>
              <a:defRPr b="0" i="0"/>
            </a:pPr>
            <a:r>
              <a:rPr lang="1043"/>
              <a:t>Nadat de sorteerfase is voltooid, bevat uw werkplaats geen onnodige rommel meer en zullen productiviteit en veiligheid onmiddellijk stijgen.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2EC346E1-2952-44D2-BA93-976F35F5DA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25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1043"/>
              <a:t>Het gebruik van labels wordt aanbevolen. </a:t>
            </a:r>
          </a:p>
          <a:p>
            <a:pPr>
              <a:defRPr b="0" i="0"/>
            </a:pPr>
            <a:r>
              <a:rPr lang="1043"/>
              <a:t>Markeringstape op de vloer en pijlen zijn een uitstekende manier om opslag-/parkeerplaatsen aan te duiden. </a:t>
            </a:r>
          </a:p>
          <a:p>
            <a:endParaRPr lang="en-US"/>
          </a:p>
          <a:p>
            <a:pPr>
              <a:defRPr b="0" i="0"/>
            </a:pPr>
            <a:r>
              <a:rPr lang="1043"/>
              <a:t>'Set in Order' of rangschikken stelt werknemers in staat om productiever en veiliger te werken zonder de frustratie dat ze het vereiste gereedschap niet kunnen vinden.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0D3358B5-9A0C-45ED-98C6-7E596245A8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38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1043"/>
              <a:t>Reinig alle oppervlakken, vloeren en gereedschap in elke ruimte. </a:t>
            </a:r>
          </a:p>
          <a:p>
            <a:pPr>
              <a:defRPr b="0" i="0"/>
            </a:pPr>
            <a:r>
              <a:rPr lang="1043"/>
              <a:t>Gooi vervallen materialen, afgekeurde onderdelen en ander afval weg.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99875AA0-BA8A-48B0-BB5B-CDD329D385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70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086F54E6-F38E-40EF-A5C8-7E188E4065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16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54A1D2D-0089-4769-A606-00500629CA9A}"/>
              </a:ext>
            </a:extLst>
          </p:cNvPr>
          <p:cNvSpPr/>
          <p:nvPr/>
        </p:nvSpPr>
        <p:spPr>
          <a:xfrm>
            <a:off x="455676" y="2837228"/>
            <a:ext cx="112776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5E0DD9-2BD0-42E5-8BEB-36DE1CD16AC3}"/>
              </a:ext>
            </a:extLst>
          </p:cNvPr>
          <p:cNvSpPr txBox="1"/>
          <p:nvPr/>
        </p:nvSpPr>
        <p:spPr>
          <a:xfrm>
            <a:off x="1219200" y="1828800"/>
            <a:ext cx="10078527" cy="2532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3" sz="8000" b="1">
                <a:latin typeface="Arial" panose="020B0604020202020204" pitchFamily="34" charset="0"/>
                <a:cs typeface="Arial" panose="020B0604020202020204" pitchFamily="34" charset="0"/>
              </a:rPr>
              <a:t>AAN DE SLAG</a:t>
            </a:r>
            <a:br>
              <a:rPr lang="1043" sz="80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1043" sz="8000" b="1">
                <a:solidFill>
                  <a:srgbClr val="009E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 5S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29A5E2-CB7A-48A7-A9CF-778DAB75CDFD}"/>
              </a:ext>
            </a:extLst>
          </p:cNvPr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82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C9BF1A3-2FEB-493C-B0CB-FCF55A5B13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602" y="6157518"/>
            <a:ext cx="1841920" cy="566454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0F896DB3-2C19-499F-B6F9-F98554216A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9" t="54201" b="13713"/>
          <a:stretch>
            <a:fillRect/>
          </a:stretch>
        </p:blipFill>
        <p:spPr>
          <a:xfrm rot="10800000" flipV="1">
            <a:off x="0" y="4842214"/>
            <a:ext cx="6699128" cy="2015785"/>
          </a:xfrm>
          <a:prstGeom prst="rect">
            <a:avLst/>
          </a:prstGeo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4C6A3F96-07D7-4E6D-A347-6EABC160E9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9" t="54201" b="13713"/>
          <a:stretch>
            <a:fillRect/>
          </a:stretch>
        </p:blipFill>
        <p:spPr>
          <a:xfrm flipV="1">
            <a:off x="5492872" y="0"/>
            <a:ext cx="6699128" cy="20157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03B089-0999-4005-8BEF-310260E48998}"/>
              </a:ext>
            </a:extLst>
          </p:cNvPr>
          <p:cNvSpPr txBox="1"/>
          <p:nvPr/>
        </p:nvSpPr>
        <p:spPr>
          <a:xfrm>
            <a:off x="7924800" y="5060958"/>
            <a:ext cx="35587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043" sz="3000" b="1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VEILIGHEID 2021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F6DB66-3DAB-4F75-9043-E675DDC1AB97}"/>
              </a:ext>
            </a:extLst>
          </p:cNvPr>
          <p:cNvSpPr txBox="1"/>
          <p:nvPr/>
        </p:nvSpPr>
        <p:spPr>
          <a:xfrm>
            <a:off x="5962078" y="5569297"/>
            <a:ext cx="5799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043" sz="2000" i="1" dirty="0">
                <a:solidFill>
                  <a:srgbClr val="00A9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HOGERE STANDAARDEN AANHOUDEN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934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93855C-41A6-4DE6-9FDC-10AD686E57D7}"/>
              </a:ext>
            </a:extLst>
          </p:cNvPr>
          <p:cNvSpPr/>
          <p:nvPr/>
        </p:nvSpPr>
        <p:spPr>
          <a:xfrm>
            <a:off x="762000" y="1905000"/>
            <a:ext cx="1295400" cy="533400"/>
          </a:xfrm>
          <a:prstGeom prst="rect">
            <a:avLst/>
          </a:prstGeom>
          <a:solidFill>
            <a:srgbClr val="212121"/>
          </a:solidFill>
          <a:ln>
            <a:solidFill>
              <a:srgbClr val="212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281559-9936-4A41-8BF5-93574698F817}"/>
              </a:ext>
            </a:extLst>
          </p:cNvPr>
          <p:cNvSpPr/>
          <p:nvPr/>
        </p:nvSpPr>
        <p:spPr>
          <a:xfrm>
            <a:off x="1524" y="0"/>
            <a:ext cx="6092952" cy="6858000"/>
          </a:xfrm>
          <a:prstGeom prst="rect">
            <a:avLst/>
          </a:prstGeom>
          <a:solidFill>
            <a:srgbClr val="2E2E2E"/>
          </a:solidFill>
          <a:ln>
            <a:solidFill>
              <a:srgbClr val="171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AF1F85-CF49-46A4-B6AF-2BB2EA6B3107}"/>
              </a:ext>
            </a:extLst>
          </p:cNvPr>
          <p:cNvSpPr txBox="1"/>
          <p:nvPr/>
        </p:nvSpPr>
        <p:spPr>
          <a:xfrm>
            <a:off x="762000" y="1371600"/>
            <a:ext cx="3788449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3" sz="3500" b="1">
                <a:solidFill>
                  <a:srgbClr val="96BA56"/>
                </a:solidFill>
              </a:rPr>
              <a:t>SHINE </a:t>
            </a:r>
            <a:r>
              <a:rPr lang="1043" sz="3500" b="0">
                <a:solidFill>
                  <a:srgbClr val="96BA56"/>
                </a:solidFill>
              </a:rPr>
              <a:t>(</a:t>
            </a:r>
            <a:r>
              <a:rPr lang="en-US" sz="3500" b="0">
                <a:solidFill>
                  <a:srgbClr val="96BA56"/>
                </a:solidFill>
              </a:rPr>
              <a:t>Schoon en gladboenen</a:t>
            </a:r>
            <a:r>
              <a:rPr lang="1043" sz="3500" b="0">
                <a:solidFill>
                  <a:srgbClr val="96BA56"/>
                </a:solidFill>
              </a:rPr>
              <a:t>)</a:t>
            </a:r>
            <a:r>
              <a:rPr lang="1043" sz="3500" b="1">
                <a:solidFill>
                  <a:srgbClr val="96BA56"/>
                </a:solidFill>
              </a:rPr>
              <a:t> </a:t>
            </a:r>
            <a:r>
              <a:rPr lang="1043" sz="3500" b="1">
                <a:solidFill>
                  <a:schemeClr val="bg1"/>
                </a:solidFill>
              </a:rPr>
              <a:t>vereist een proactieve inspanning om t werkplaatsen schoon en opgeruimd te houden. 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67EF3B-2DFB-469F-8B9E-38F7762D962D}"/>
              </a:ext>
            </a:extLst>
          </p:cNvPr>
          <p:cNvSpPr/>
          <p:nvPr/>
        </p:nvSpPr>
        <p:spPr>
          <a:xfrm>
            <a:off x="5715000" y="2362200"/>
            <a:ext cx="1143000" cy="533400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F491C9-4D66-48C4-8959-BE0EF25BD7E5}"/>
              </a:ext>
            </a:extLst>
          </p:cNvPr>
          <p:cNvSpPr txBox="1"/>
          <p:nvPr/>
        </p:nvSpPr>
        <p:spPr>
          <a:xfrm>
            <a:off x="5731042" y="2313429"/>
            <a:ext cx="1259816" cy="1220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3" sz="3700" b="1">
                <a:solidFill>
                  <a:srgbClr val="96BA56"/>
                </a:solidFill>
              </a:rPr>
              <a:t>schoon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48881F-CDDD-41CA-BC9D-0F997F31D71E}"/>
              </a:ext>
            </a:extLst>
          </p:cNvPr>
          <p:cNvSpPr/>
          <p:nvPr/>
        </p:nvSpPr>
        <p:spPr>
          <a:xfrm>
            <a:off x="1292392" y="2152158"/>
            <a:ext cx="10134600" cy="1956131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A61D45-E1FC-4DF4-95A2-068128FB8582}"/>
              </a:ext>
            </a:extLst>
          </p:cNvPr>
          <p:cNvSpPr txBox="1"/>
          <p:nvPr/>
        </p:nvSpPr>
        <p:spPr>
          <a:xfrm>
            <a:off x="1863892" y="2490089"/>
            <a:ext cx="9009592" cy="178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3" sz="3700" b="1">
                <a:solidFill>
                  <a:schemeClr val="bg1"/>
                </a:solidFill>
              </a:rPr>
              <a:t>Wanneer faciliteiten </a:t>
            </a:r>
            <a:r>
              <a:rPr lang="1043" sz="3700" b="1">
                <a:solidFill>
                  <a:srgbClr val="96BA56"/>
                </a:solidFill>
              </a:rPr>
              <a:t>schoon zijn</a:t>
            </a:r>
            <a:r>
              <a:rPr lang="1043" sz="3700" b="1">
                <a:solidFill>
                  <a:schemeClr val="bg1"/>
                </a:solidFill>
              </a:rPr>
              <a:t>, werken werknemers beter, veiliger, sneller en is het moreel beter.</a:t>
            </a:r>
            <a:r>
              <a:rPr lang="1043" sz="3700" b="1">
                <a:solidFill>
                  <a:srgbClr val="96BA56"/>
                </a:solidFill>
              </a:rPr>
              <a:t> 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FB6532-1168-489C-A271-C0C71141B4FF}"/>
              </a:ext>
            </a:extLst>
          </p:cNvPr>
          <p:cNvSpPr/>
          <p:nvPr/>
        </p:nvSpPr>
        <p:spPr>
          <a:xfrm>
            <a:off x="1524000" y="1549069"/>
            <a:ext cx="9525000" cy="1143000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7AE17-BB29-4F46-97EC-AA1A8FD0606F}"/>
              </a:ext>
            </a:extLst>
          </p:cNvPr>
          <p:cNvSpPr/>
          <p:nvPr/>
        </p:nvSpPr>
        <p:spPr>
          <a:xfrm>
            <a:off x="1066800" y="2692069"/>
            <a:ext cx="10134600" cy="1956131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53D4DC-67A2-4F14-9BED-4DE85A0B2C7B}"/>
              </a:ext>
            </a:extLst>
          </p:cNvPr>
          <p:cNvSpPr txBox="1"/>
          <p:nvPr/>
        </p:nvSpPr>
        <p:spPr>
          <a:xfrm>
            <a:off x="646176" y="2209813"/>
            <a:ext cx="11110812" cy="2654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3" sz="4200" b="1">
                <a:solidFill>
                  <a:srgbClr val="4BA299"/>
                </a:solidFill>
              </a:rPr>
              <a:t>STANDARDIZE (Standaardiseren)</a:t>
            </a:r>
            <a:r>
              <a:rPr lang="1043" sz="4200" b="1">
                <a:solidFill>
                  <a:srgbClr val="4CA39A"/>
                </a:solidFill>
              </a:rPr>
              <a:t> </a:t>
            </a:r>
            <a:r>
              <a:rPr lang="1043" sz="4200" b="1">
                <a:solidFill>
                  <a:schemeClr val="bg1"/>
                </a:solidFill>
              </a:rPr>
              <a:t>vraagt dat regels worden opgesteld om ervoor te zorgen dat de praktijken van de eerste 3S's regelmatig worden toegepast.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8F54BB-7562-4BD0-8D86-A215AEC8614E}"/>
              </a:ext>
            </a:extLst>
          </p:cNvPr>
          <p:cNvSpPr/>
          <p:nvPr/>
        </p:nvSpPr>
        <p:spPr>
          <a:xfrm>
            <a:off x="6099048" y="0"/>
            <a:ext cx="6092952" cy="6858000"/>
          </a:xfrm>
          <a:prstGeom prst="rect">
            <a:avLst/>
          </a:prstGeom>
          <a:solidFill>
            <a:srgbClr val="2E2E2E"/>
          </a:solidFill>
          <a:ln>
            <a:solidFill>
              <a:srgbClr val="171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2DA061-39CC-42CB-92E9-BA76196E4962}"/>
              </a:ext>
            </a:extLst>
          </p:cNvPr>
          <p:cNvSpPr txBox="1"/>
          <p:nvPr/>
        </p:nvSpPr>
        <p:spPr>
          <a:xfrm>
            <a:off x="7126224" y="1752600"/>
            <a:ext cx="4046682" cy="3569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3" sz="3800" b="1">
                <a:solidFill>
                  <a:schemeClr val="bg1"/>
                </a:solidFill>
              </a:rPr>
              <a:t>Creëer regels voor elk werkgebied en maak ze bekend. </a:t>
            </a:r>
            <a:r>
              <a:rPr lang="1043" sz="3800" b="1">
                <a:solidFill>
                  <a:srgbClr val="4BA299"/>
                </a:solidFill>
              </a:rPr>
              <a:t>Standaarden </a:t>
            </a:r>
            <a:r>
              <a:rPr lang="1043" sz="3800" b="1">
                <a:solidFill>
                  <a:schemeClr val="bg1"/>
                </a:solidFill>
              </a:rPr>
              <a:t>moeten eenvoudig en visueel zijn.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3517D6-8829-4F2D-9FB7-36C365628799}"/>
              </a:ext>
            </a:extLst>
          </p:cNvPr>
          <p:cNvSpPr/>
          <p:nvPr/>
        </p:nvSpPr>
        <p:spPr>
          <a:xfrm>
            <a:off x="3124200" y="3124200"/>
            <a:ext cx="1905000" cy="533400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6FBC3F-47D7-47C7-B5F3-F320971CED37}"/>
              </a:ext>
            </a:extLst>
          </p:cNvPr>
          <p:cNvSpPr/>
          <p:nvPr/>
        </p:nvSpPr>
        <p:spPr>
          <a:xfrm>
            <a:off x="838200" y="1938992"/>
            <a:ext cx="10896600" cy="3124200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268B19-33FA-4019-9667-048D56504AD7}"/>
              </a:ext>
            </a:extLst>
          </p:cNvPr>
          <p:cNvSpPr txBox="1"/>
          <p:nvPr/>
        </p:nvSpPr>
        <p:spPr>
          <a:xfrm>
            <a:off x="1056051" y="1718608"/>
            <a:ext cx="10765698" cy="314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043" sz="4000" b="1">
                <a:solidFill>
                  <a:schemeClr val="bg1"/>
                </a:solidFill>
              </a:rPr>
              <a:t>5S kan de manier waarop uw bedrijf opereert revolutioneren </a:t>
            </a:r>
            <a:r>
              <a:rPr lang="1043" sz="4000" b="1">
                <a:solidFill>
                  <a:srgbClr val="3A5685"/>
                </a:solidFill>
              </a:rPr>
              <a:t>SUSTAIN (Onderhouden)</a:t>
            </a:r>
            <a:r>
              <a:rPr lang="1043" sz="4000" b="1">
                <a:solidFill>
                  <a:srgbClr val="3B5786"/>
                </a:solidFill>
              </a:rPr>
              <a:t> </a:t>
            </a:r>
            <a:r>
              <a:rPr lang="1043" sz="4000" b="1">
                <a:solidFill>
                  <a:schemeClr val="bg1"/>
                </a:solidFill>
              </a:rPr>
              <a:t>verzekert dat 5S een best</a:t>
            </a:r>
          </a:p>
          <a:p>
            <a:pPr algn="ctr">
              <a:defRPr b="0" i="0"/>
            </a:pPr>
            <a:r>
              <a:rPr lang="1043" sz="4000" b="1">
                <a:solidFill>
                  <a:schemeClr val="bg1"/>
                </a:solidFill>
              </a:rPr>
              <a:t>practice op de lange termijn is in plaats van een kort experiment.  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87844A-5391-40E8-9826-A87E15AD3F08}"/>
              </a:ext>
            </a:extLst>
          </p:cNvPr>
          <p:cNvSpPr/>
          <p:nvPr/>
        </p:nvSpPr>
        <p:spPr>
          <a:xfrm>
            <a:off x="762000" y="2315228"/>
            <a:ext cx="5105400" cy="25501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851870-69FC-4BB3-9052-5C33A02F9789}"/>
              </a:ext>
            </a:extLst>
          </p:cNvPr>
          <p:cNvSpPr txBox="1"/>
          <p:nvPr/>
        </p:nvSpPr>
        <p:spPr>
          <a:xfrm>
            <a:off x="1066800" y="2277425"/>
            <a:ext cx="4504796" cy="2532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3" sz="8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IS</a:t>
            </a:r>
            <a:br>
              <a:rPr lang="1043" sz="80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1043" sz="8000" b="1">
                <a:solidFill>
                  <a:srgbClr val="0A97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5S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53B5D8-64AC-4A3B-93F9-6C54CFA44423}"/>
              </a:ext>
            </a:extLst>
          </p:cNvPr>
          <p:cNvSpPr/>
          <p:nvPr/>
        </p:nvSpPr>
        <p:spPr>
          <a:xfrm>
            <a:off x="76200" y="2819400"/>
            <a:ext cx="7696200" cy="2667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FD54DB-B6AA-46DB-8615-54F710AD73AD}"/>
              </a:ext>
            </a:extLst>
          </p:cNvPr>
          <p:cNvSpPr txBox="1"/>
          <p:nvPr/>
        </p:nvSpPr>
        <p:spPr>
          <a:xfrm>
            <a:off x="354904" y="2971800"/>
            <a:ext cx="7406190" cy="2379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3" sz="5000" b="1">
                <a:solidFill>
                  <a:srgbClr val="0A97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5S is een systeem van</a:t>
            </a:r>
          </a:p>
          <a:p>
            <a:pPr>
              <a:defRPr b="0" i="0"/>
            </a:pPr>
            <a:r>
              <a:rPr lang="1043"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VISUEEL MANAGEMENT 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55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6A7FEA-83D2-4E63-9DA5-0E65D13E12CD}"/>
              </a:ext>
            </a:extLst>
          </p:cNvPr>
          <p:cNvSpPr/>
          <p:nvPr/>
        </p:nvSpPr>
        <p:spPr>
          <a:xfrm>
            <a:off x="6064768" y="11482"/>
            <a:ext cx="6103307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25F101-500F-4E8B-B3DC-5461E820064A}"/>
              </a:ext>
            </a:extLst>
          </p:cNvPr>
          <p:cNvSpPr txBox="1"/>
          <p:nvPr/>
        </p:nvSpPr>
        <p:spPr>
          <a:xfrm>
            <a:off x="6525621" y="533400"/>
            <a:ext cx="5191968" cy="6010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3" sz="3200" b="1">
                <a:solidFill>
                  <a:schemeClr val="bg1"/>
                </a:solidFill>
              </a:rPr>
              <a:t>Systematisch </a:t>
            </a:r>
            <a:r>
              <a:rPr lang="1043" sz="3200" b="1">
                <a:solidFill>
                  <a:srgbClr val="09BAF4"/>
                </a:solidFill>
              </a:rPr>
              <a:t>onnodige stappen &amp; apparatuur verwijderen</a:t>
            </a:r>
            <a:r>
              <a:rPr lang="1043" sz="3200" b="1">
                <a:solidFill>
                  <a:schemeClr val="bg1"/>
                </a:solidFill>
              </a:rPr>
              <a:t> uit productieprocessen</a:t>
            </a:r>
          </a:p>
          <a:p>
            <a:endParaRPr lang="en-US" sz="3200" b="1">
              <a:solidFill>
                <a:schemeClr val="bg1"/>
              </a:solidFill>
            </a:endParaRPr>
          </a:p>
          <a:p>
            <a:pPr>
              <a:defRPr b="0" i="0"/>
            </a:pPr>
            <a:r>
              <a:rPr lang="1043" sz="3200" b="1">
                <a:solidFill>
                  <a:schemeClr val="bg1"/>
                </a:solidFill>
              </a:rPr>
              <a:t>Workflow </a:t>
            </a:r>
            <a:r>
              <a:rPr lang="1043" sz="3200" b="1">
                <a:solidFill>
                  <a:srgbClr val="09BAF4"/>
                </a:solidFill>
              </a:rPr>
              <a:t>verbeteren</a:t>
            </a:r>
          </a:p>
          <a:p>
            <a:endParaRPr lang="en-US" sz="3200" b="1">
              <a:solidFill>
                <a:schemeClr val="bg1"/>
              </a:solidFill>
            </a:endParaRPr>
          </a:p>
          <a:p>
            <a:pPr>
              <a:defRPr b="0" i="0"/>
            </a:pPr>
            <a:r>
              <a:rPr lang="1043" sz="3200" b="1">
                <a:solidFill>
                  <a:schemeClr val="bg1"/>
                </a:solidFill>
              </a:rPr>
              <a:t>Betere </a:t>
            </a:r>
            <a:r>
              <a:rPr lang="1043" sz="3200" b="1">
                <a:solidFill>
                  <a:srgbClr val="09BAF4"/>
                </a:solidFill>
              </a:rPr>
              <a:t>standaarden opstellen</a:t>
            </a:r>
          </a:p>
          <a:p>
            <a:endParaRPr lang="en-US" sz="3200" b="1">
              <a:solidFill>
                <a:schemeClr val="bg1"/>
              </a:solidFill>
            </a:endParaRPr>
          </a:p>
          <a:p>
            <a:pPr>
              <a:defRPr b="0" i="0"/>
            </a:pPr>
            <a:r>
              <a:rPr lang="1043" sz="3200" b="1">
                <a:solidFill>
                  <a:schemeClr val="bg1"/>
                </a:solidFill>
              </a:rPr>
              <a:t>Efficiëntie </a:t>
            </a:r>
            <a:r>
              <a:rPr lang="1043" sz="3200" b="1">
                <a:solidFill>
                  <a:srgbClr val="09BAF4"/>
                </a:solidFill>
              </a:rPr>
              <a:t>en winst maximaliseren</a:t>
            </a:r>
          </a:p>
          <a:p>
            <a:endParaRPr lang="en-US" b="1">
              <a:solidFill>
                <a:schemeClr val="bg1"/>
              </a:solidFill>
            </a:endParaRPr>
          </a:p>
          <a:p>
            <a:endParaRPr 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E66C3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941E52-821C-48DB-B269-B7199565F0B3}"/>
              </a:ext>
            </a:extLst>
          </p:cNvPr>
          <p:cNvSpPr/>
          <p:nvPr/>
        </p:nvSpPr>
        <p:spPr>
          <a:xfrm>
            <a:off x="0" y="1521485"/>
            <a:ext cx="12192000" cy="914400"/>
          </a:xfrm>
          <a:prstGeom prst="rect">
            <a:avLst/>
          </a:prstGeom>
          <a:solidFill>
            <a:srgbClr val="E94047"/>
          </a:solidFill>
          <a:ln>
            <a:solidFill>
              <a:srgbClr val="E940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4047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623898-459F-4A62-BCD9-6410C7CA1699}"/>
              </a:ext>
            </a:extLst>
          </p:cNvPr>
          <p:cNvSpPr/>
          <p:nvPr/>
        </p:nvSpPr>
        <p:spPr>
          <a:xfrm>
            <a:off x="0" y="2458233"/>
            <a:ext cx="12192000" cy="914400"/>
          </a:xfrm>
          <a:prstGeom prst="rect">
            <a:avLst/>
          </a:prstGeom>
          <a:solidFill>
            <a:srgbClr val="E66C39"/>
          </a:solidFill>
          <a:ln>
            <a:solidFill>
              <a:srgbClr val="E66C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BA29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67B92A-0DDE-4612-9E47-22793158CAF2}"/>
              </a:ext>
            </a:extLst>
          </p:cNvPr>
          <p:cNvSpPr/>
          <p:nvPr/>
        </p:nvSpPr>
        <p:spPr>
          <a:xfrm>
            <a:off x="-12032" y="3394718"/>
            <a:ext cx="12192000" cy="914400"/>
          </a:xfrm>
          <a:prstGeom prst="rect">
            <a:avLst/>
          </a:prstGeom>
          <a:solidFill>
            <a:srgbClr val="96BA56"/>
          </a:solidFill>
          <a:ln>
            <a:solidFill>
              <a:srgbClr val="96BA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BA56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A4A6A1-42A3-4823-A379-2C8DED8CF22C}"/>
              </a:ext>
            </a:extLst>
          </p:cNvPr>
          <p:cNvSpPr/>
          <p:nvPr/>
        </p:nvSpPr>
        <p:spPr>
          <a:xfrm>
            <a:off x="-12032" y="4331203"/>
            <a:ext cx="12192000" cy="914400"/>
          </a:xfrm>
          <a:prstGeom prst="rect">
            <a:avLst/>
          </a:prstGeom>
          <a:solidFill>
            <a:srgbClr val="4BA299"/>
          </a:solidFill>
          <a:ln>
            <a:solidFill>
              <a:srgbClr val="4BA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F86720-F40E-45B4-8C3A-7F05FD35A8D6}"/>
              </a:ext>
            </a:extLst>
          </p:cNvPr>
          <p:cNvSpPr/>
          <p:nvPr/>
        </p:nvSpPr>
        <p:spPr>
          <a:xfrm>
            <a:off x="-15079" y="5265458"/>
            <a:ext cx="12192000" cy="914400"/>
          </a:xfrm>
          <a:prstGeom prst="rect">
            <a:avLst/>
          </a:prstGeom>
          <a:solidFill>
            <a:srgbClr val="3A5685"/>
          </a:solidFill>
          <a:ln>
            <a:solidFill>
              <a:srgbClr val="3A5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03C3EF-CD92-415D-909A-569E43D91895}"/>
              </a:ext>
            </a:extLst>
          </p:cNvPr>
          <p:cNvSpPr txBox="1"/>
          <p:nvPr/>
        </p:nvSpPr>
        <p:spPr>
          <a:xfrm>
            <a:off x="838200" y="1614476"/>
            <a:ext cx="5421026" cy="701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3" sz="4000">
                <a:solidFill>
                  <a:srgbClr val="F8A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1043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1043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SORT</a:t>
            </a:r>
            <a:r>
              <a:rPr lang="1043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(Sorteren)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90D845-89E4-459E-AFE5-58135AAF474E}"/>
              </a:ext>
            </a:extLst>
          </p:cNvPr>
          <p:cNvSpPr txBox="1"/>
          <p:nvPr/>
        </p:nvSpPr>
        <p:spPr>
          <a:xfrm>
            <a:off x="838200" y="2534382"/>
            <a:ext cx="944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3" sz="4000">
                <a:solidFill>
                  <a:srgbClr val="EDCD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1043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1043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IN ORDER</a:t>
            </a:r>
            <a:r>
              <a:rPr lang="1043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(Rangschikken)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422467-51C8-4EAA-99B9-9248529F6C18}"/>
              </a:ext>
            </a:extLst>
          </p:cNvPr>
          <p:cNvSpPr txBox="1"/>
          <p:nvPr/>
        </p:nvSpPr>
        <p:spPr>
          <a:xfrm>
            <a:off x="826168" y="3440270"/>
            <a:ext cx="10539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3" sz="4000">
                <a:solidFill>
                  <a:srgbClr val="BAF1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1043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1043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SHINE</a:t>
            </a:r>
            <a:r>
              <a:rPr lang="1043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Schoon en gladboenen</a:t>
            </a:r>
            <a:r>
              <a:rPr lang="1043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44F5EA-AE95-41A8-821D-2F7A33B290E4}"/>
              </a:ext>
            </a:extLst>
          </p:cNvPr>
          <p:cNvSpPr txBox="1"/>
          <p:nvPr/>
        </p:nvSpPr>
        <p:spPr>
          <a:xfrm>
            <a:off x="826168" y="4495800"/>
            <a:ext cx="10299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3" sz="4000">
                <a:solidFill>
                  <a:srgbClr val="A7FC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1043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1043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STANDARDIZE</a:t>
            </a:r>
            <a:r>
              <a:rPr lang="1043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(Standaardiseren)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A9638E-68C0-46CA-AB9D-A87BE916446D}"/>
              </a:ext>
            </a:extLst>
          </p:cNvPr>
          <p:cNvSpPr txBox="1"/>
          <p:nvPr/>
        </p:nvSpPr>
        <p:spPr>
          <a:xfrm>
            <a:off x="826168" y="5368283"/>
            <a:ext cx="9689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3" sz="4000">
                <a:solidFill>
                  <a:srgbClr val="89C6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1043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1043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</a:t>
            </a:r>
            <a:r>
              <a:rPr lang="1043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(Onderhouden)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85DADA-C321-4889-842A-3F07F7C91191}"/>
              </a:ext>
            </a:extLst>
          </p:cNvPr>
          <p:cNvSpPr/>
          <p:nvPr/>
        </p:nvSpPr>
        <p:spPr>
          <a:xfrm>
            <a:off x="3112169" y="604108"/>
            <a:ext cx="6172200" cy="5954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0F010D-E442-44EC-A7A9-59CC0345D51D}"/>
              </a:ext>
            </a:extLst>
          </p:cNvPr>
          <p:cNvSpPr txBox="1"/>
          <p:nvPr/>
        </p:nvSpPr>
        <p:spPr>
          <a:xfrm>
            <a:off x="3200400" y="622340"/>
            <a:ext cx="6337255" cy="549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3"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vijf fases of “pilaren” van 5S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A36B2E-767E-4133-94B0-F6A14C86CDFA}"/>
              </a:ext>
            </a:extLst>
          </p:cNvPr>
          <p:cNvSpPr/>
          <p:nvPr/>
        </p:nvSpPr>
        <p:spPr>
          <a:xfrm>
            <a:off x="381000" y="2438400"/>
            <a:ext cx="11579352" cy="2819400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229C5B-A91B-4387-9B34-1133DBF6C79C}"/>
              </a:ext>
            </a:extLst>
          </p:cNvPr>
          <p:cNvSpPr txBox="1"/>
          <p:nvPr/>
        </p:nvSpPr>
        <p:spPr>
          <a:xfrm>
            <a:off x="1143000" y="2438400"/>
            <a:ext cx="10689347" cy="1830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3" sz="3800" b="1">
                <a:solidFill>
                  <a:srgbClr val="E94047"/>
                </a:solidFill>
              </a:rPr>
              <a:t>SORT (Sorteren) </a:t>
            </a:r>
            <a:r>
              <a:rPr lang="1043" sz="3800" b="1">
                <a:solidFill>
                  <a:schemeClr val="bg1"/>
                </a:solidFill>
              </a:rPr>
              <a:t>vraagt om een volledige evaluatie van materialen, waarbij alleen items die essentieel zijn voor het uitvoeren van taken worden behouden. 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EEF243-9604-4B9B-8565-E31195BEE031}"/>
              </a:ext>
            </a:extLst>
          </p:cNvPr>
          <p:cNvSpPr/>
          <p:nvPr/>
        </p:nvSpPr>
        <p:spPr>
          <a:xfrm>
            <a:off x="1524" y="0"/>
            <a:ext cx="6092952" cy="6858000"/>
          </a:xfrm>
          <a:prstGeom prst="rect">
            <a:avLst/>
          </a:prstGeom>
          <a:solidFill>
            <a:srgbClr val="2E2E2E"/>
          </a:solidFill>
          <a:ln>
            <a:solidFill>
              <a:srgbClr val="171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AB7217-DED0-4728-8139-6402718998F0}"/>
              </a:ext>
            </a:extLst>
          </p:cNvPr>
          <p:cNvSpPr txBox="1"/>
          <p:nvPr/>
        </p:nvSpPr>
        <p:spPr>
          <a:xfrm>
            <a:off x="990600" y="1704707"/>
            <a:ext cx="450479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3" sz="3800" b="1">
                <a:solidFill>
                  <a:schemeClr val="bg1"/>
                </a:solidFill>
              </a:rPr>
              <a:t>Om te starten- ten eerste </a:t>
            </a:r>
            <a:r>
              <a:rPr lang="1043" sz="3800" b="1">
                <a:solidFill>
                  <a:srgbClr val="E94047"/>
                </a:solidFill>
              </a:rPr>
              <a:t>Identificeer</a:t>
            </a:r>
            <a:r>
              <a:rPr lang="1043" sz="3800" b="1">
                <a:solidFill>
                  <a:schemeClr val="bg1"/>
                </a:solidFill>
              </a:rPr>
              <a:t>, en </a:t>
            </a:r>
            <a:r>
              <a:rPr lang="1043" sz="3800" b="1">
                <a:solidFill>
                  <a:srgbClr val="E94047"/>
                </a:solidFill>
              </a:rPr>
              <a:t>verwijder</a:t>
            </a:r>
            <a:r>
              <a:rPr lang="1043" sz="3800" b="1">
                <a:solidFill>
                  <a:schemeClr val="bg1"/>
                </a:solidFill>
              </a:rPr>
              <a:t> vervolgens onnodige voorwerpen uit werkplaatsen. 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09B53B-A9CC-43F0-A1BA-E3F0F8C553F6}"/>
              </a:ext>
            </a:extLst>
          </p:cNvPr>
          <p:cNvSpPr/>
          <p:nvPr/>
        </p:nvSpPr>
        <p:spPr>
          <a:xfrm>
            <a:off x="2819400" y="2971800"/>
            <a:ext cx="3124200" cy="685800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081618-C132-47CA-99B6-8AE2A7F2A369}"/>
              </a:ext>
            </a:extLst>
          </p:cNvPr>
          <p:cNvSpPr txBox="1"/>
          <p:nvPr/>
        </p:nvSpPr>
        <p:spPr>
          <a:xfrm>
            <a:off x="2895600" y="2949714"/>
            <a:ext cx="3435861" cy="1311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3" sz="4000" b="1">
                <a:solidFill>
                  <a:srgbClr val="E66C39"/>
                </a:solidFill>
              </a:rPr>
              <a:t>SET IN ORDER</a:t>
            </a:r>
            <a:r>
              <a:rPr lang="1043" sz="4000" b="0">
                <a:solidFill>
                  <a:srgbClr val="E66C39"/>
                </a:solidFill>
              </a:rPr>
              <a:t> (Rangschikken)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17BB81-5225-44BB-9B6C-849E30ACC2AB}"/>
              </a:ext>
            </a:extLst>
          </p:cNvPr>
          <p:cNvSpPr/>
          <p:nvPr/>
        </p:nvSpPr>
        <p:spPr>
          <a:xfrm>
            <a:off x="838200" y="3124200"/>
            <a:ext cx="10668000" cy="2133600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5FB7C-6245-471C-B1E4-8A9B5B638808}"/>
              </a:ext>
            </a:extLst>
          </p:cNvPr>
          <p:cNvSpPr txBox="1"/>
          <p:nvPr/>
        </p:nvSpPr>
        <p:spPr>
          <a:xfrm>
            <a:off x="405965" y="2252008"/>
            <a:ext cx="11147461" cy="2532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043" sz="4000" b="1">
                <a:solidFill>
                  <a:srgbClr val="E66C39"/>
                </a:solidFill>
              </a:rPr>
              <a:t>SET IN ORDER (Rangschikken)</a:t>
            </a:r>
            <a:r>
              <a:rPr lang="en-US" sz="4000" b="1">
                <a:solidFill>
                  <a:srgbClr val="E66C39"/>
                </a:solidFill>
              </a:rPr>
              <a:t> </a:t>
            </a:r>
            <a:r>
              <a:rPr lang="1043" sz="4000" b="1">
                <a:solidFill>
                  <a:schemeClr val="bg1"/>
                </a:solidFill>
              </a:rPr>
              <a:t>organiseert voorwerpen</a:t>
            </a:r>
            <a:r>
              <a:rPr lang="1043" sz="4000" b="0">
                <a:solidFill>
                  <a:schemeClr val="bg1"/>
                </a:solidFill>
              </a:rPr>
              <a:t> </a:t>
            </a:r>
          </a:p>
          <a:p>
            <a:pPr algn="ctr">
              <a:defRPr b="0" i="0"/>
            </a:pPr>
            <a:r>
              <a:rPr lang="1043" sz="4000" b="1">
                <a:solidFill>
                  <a:schemeClr val="bg1"/>
                </a:solidFill>
              </a:rPr>
              <a:t>die de sorteerfase hebben overleeft waardoor taken eenvoudiger kunnen worden uitgevoerd. 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" y="32084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63EA27-1580-4B74-8CCD-AAA2C98FD478}"/>
              </a:ext>
            </a:extLst>
          </p:cNvPr>
          <p:cNvSpPr/>
          <p:nvPr/>
        </p:nvSpPr>
        <p:spPr>
          <a:xfrm>
            <a:off x="824163" y="1969197"/>
            <a:ext cx="1828800" cy="533400"/>
          </a:xfrm>
          <a:prstGeom prst="rect">
            <a:avLst/>
          </a:prstGeom>
          <a:solidFill>
            <a:srgbClr val="151515"/>
          </a:solidFill>
          <a:ln>
            <a:solidFill>
              <a:srgbClr val="1515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B7FADE-E8E6-4FB0-B807-D0110EA71763}"/>
              </a:ext>
            </a:extLst>
          </p:cNvPr>
          <p:cNvSpPr txBox="1"/>
          <p:nvPr/>
        </p:nvSpPr>
        <p:spPr>
          <a:xfrm>
            <a:off x="794084" y="1913692"/>
            <a:ext cx="2061516" cy="12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3" sz="3800" b="1">
                <a:solidFill>
                  <a:srgbClr val="E66C39"/>
                </a:solidFill>
              </a:rPr>
              <a:t>Organiseren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831A3C-79F8-4BBE-BB83-FB84AC0F7678}"/>
              </a:ext>
            </a:extLst>
          </p:cNvPr>
          <p:cNvSpPr/>
          <p:nvPr/>
        </p:nvSpPr>
        <p:spPr>
          <a:xfrm>
            <a:off x="3048" y="-152400"/>
            <a:ext cx="6092952" cy="7010400"/>
          </a:xfrm>
          <a:prstGeom prst="rect">
            <a:avLst/>
          </a:prstGeom>
          <a:solidFill>
            <a:srgbClr val="2E2E2E"/>
          </a:solidFill>
          <a:ln>
            <a:solidFill>
              <a:srgbClr val="171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21FE66-B4EC-407B-B134-81FF6498331C}"/>
              </a:ext>
            </a:extLst>
          </p:cNvPr>
          <p:cNvSpPr txBox="1"/>
          <p:nvPr/>
        </p:nvSpPr>
        <p:spPr>
          <a:xfrm>
            <a:off x="952500" y="1752600"/>
            <a:ext cx="3654872" cy="4149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3" sz="3800" b="1">
                <a:solidFill>
                  <a:srgbClr val="E66C39"/>
                </a:solidFill>
              </a:rPr>
              <a:t>Organiseer </a:t>
            </a:r>
            <a:r>
              <a:rPr lang="1043" sz="3800" b="1">
                <a:solidFill>
                  <a:schemeClr val="bg1"/>
                </a:solidFill>
              </a:rPr>
              <a:t>gereedschap op een duidelijk gedefinieerde manier die logisch is voor processen. 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04.09"/>
  <p:tag name="AS_TITLE" val="Aspose.Slides for .NET 4.0 Client Profile"/>
  <p:tag name="AS_VERSION" val="18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ACDEA71464AC46B3B85C179C12A65F" ma:contentTypeVersion="11" ma:contentTypeDescription="Create a new document." ma:contentTypeScope="" ma:versionID="6e01c0b7a21743a83d3f603ea9810e5b">
  <xsd:schema xmlns:xsd="http://www.w3.org/2001/XMLSchema" xmlns:xs="http://www.w3.org/2001/XMLSchema" xmlns:p="http://schemas.microsoft.com/office/2006/metadata/properties" xmlns:ns2="acfbbe8b-0315-4333-80c0-0d9bf9bb1cae" xmlns:ns3="16a9e357-cab0-4ee7-b340-887158dfc22e" targetNamespace="http://schemas.microsoft.com/office/2006/metadata/properties" ma:root="true" ma:fieldsID="0cb567bcd8534b94802038592c932c0f" ns2:_="" ns3:_="">
    <xsd:import namespace="acfbbe8b-0315-4333-80c0-0d9bf9bb1cae"/>
    <xsd:import namespace="16a9e357-cab0-4ee7-b340-887158dfc2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fbbe8b-0315-4333-80c0-0d9bf9bb1c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a9e357-cab0-4ee7-b340-887158dfc22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FD76CB-0901-49AC-B6DF-CAAAD359F5F5}">
  <ds:schemaRefs/>
</ds:datastoreItem>
</file>

<file path=customXml/itemProps2.xml><?xml version="1.0" encoding="utf-8"?>
<ds:datastoreItem xmlns:ds="http://schemas.openxmlformats.org/officeDocument/2006/customXml" ds:itemID="{42884444-1EF5-42A8-B43D-5EB329E458A8}">
  <ds:schemaRefs/>
</ds:datastoreItem>
</file>

<file path=customXml/itemProps3.xml><?xml version="1.0" encoding="utf-8"?>
<ds:datastoreItem xmlns:ds="http://schemas.openxmlformats.org/officeDocument/2006/customXml" ds:itemID="{3393292A-D2DE-4618-B318-8106102A2CBA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627</Words>
  <Application>Microsoft Office PowerPoint</Application>
  <PresentationFormat>Widescreen</PresentationFormat>
  <Paragraphs>65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Braam</dc:creator>
  <cp:lastModifiedBy>Michelle Machen</cp:lastModifiedBy>
  <cp:revision>24</cp:revision>
  <cp:lastPrinted>2021-03-19T19:31:46Z</cp:lastPrinted>
  <dcterms:created xsi:type="dcterms:W3CDTF">2018-06-22T21:26:06Z</dcterms:created>
  <dcterms:modified xsi:type="dcterms:W3CDTF">2021-05-18T19:42:43Z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0x010100C9ACDEA71464AC46B3B85C179C12A65F</vt:lpwstr>
  </property>
  <property fmtid="{D5CDD505-2E9C-101B-9397-08002B2CF9AE}" pid="3" name="Created">
    <vt:filetime>2018-06-20T00:00:00Z</vt:filetime>
  </property>
  <property fmtid="{D5CDD505-2E9C-101B-9397-08002B2CF9AE}" pid="4" name="Creator">
    <vt:lpwstr>Adobe InDesign CC 13.0 (Macintosh)</vt:lpwstr>
  </property>
  <property fmtid="{D5CDD505-2E9C-101B-9397-08002B2CF9AE}" pid="5" name="LastSaved">
    <vt:filetime>2018-06-22T00:00:00Z</vt:filetime>
  </property>
</Properties>
</file>