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5"/>
    <a:srgbClr val="0082C6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ja Podratz (Apex Translations, Inc.)" userId="05d59aed-c68b-4de7-92c2-20c83621dcfa" providerId="ADAL" clId="{7849A0F3-6EEA-45ED-A5DB-E5806727EA5E}"/>
    <pc:docChg chg="modSld">
      <pc:chgData name="Manja Podratz (Apex Translations, Inc.)" userId="05d59aed-c68b-4de7-92c2-20c83621dcfa" providerId="ADAL" clId="{7849A0F3-6EEA-45ED-A5DB-E5806727EA5E}" dt="2021-05-13T21:45:59.001" v="10" actId="1038"/>
      <pc:docMkLst>
        <pc:docMk/>
      </pc:docMkLst>
      <pc:sldChg chg="modSp mod">
        <pc:chgData name="Manja Podratz (Apex Translations, Inc.)" userId="05d59aed-c68b-4de7-92c2-20c83621dcfa" providerId="ADAL" clId="{7849A0F3-6EEA-45ED-A5DB-E5806727EA5E}" dt="2021-05-13T21:45:59.001" v="10" actId="1038"/>
        <pc:sldMkLst>
          <pc:docMk/>
          <pc:sldMk cId="0" sldId="256"/>
        </pc:sldMkLst>
        <pc:spChg chg="mod">
          <ac:chgData name="Manja Podratz (Apex Translations, Inc.)" userId="05d59aed-c68b-4de7-92c2-20c83621dcfa" providerId="ADAL" clId="{7849A0F3-6EEA-45ED-A5DB-E5806727EA5E}" dt="2021-05-13T21:45:59.001" v="10" actId="1038"/>
          <ac:spMkLst>
            <pc:docMk/>
            <pc:sldMk cId="0" sldId="256"/>
            <ac:spMk id="13" creationId="{6803B089-0999-4005-8BEF-310260E48998}"/>
          </ac:spMkLst>
        </pc:spChg>
      </pc:sldChg>
    </pc:docChg>
  </pc:docChgLst>
  <pc:docChgLst>
    <pc:chgData name="Manja Podratz (Apex Translations, Inc.)" userId="05d59aed-c68b-4de7-92c2-20c83621dcfa" providerId="ADAL" clId="{C5112A15-EE12-4A10-B4B1-625F8A95D051}"/>
    <pc:docChg chg="undo custSel modSld">
      <pc:chgData name="Manja Podratz (Apex Translations, Inc.)" userId="05d59aed-c68b-4de7-92c2-20c83621dcfa" providerId="ADAL" clId="{C5112A15-EE12-4A10-B4B1-625F8A95D051}" dt="2021-05-13T21:26:34.592" v="73" actId="6549"/>
      <pc:docMkLst>
        <pc:docMk/>
      </pc:docMkLst>
      <pc:sldChg chg="modSp mod">
        <pc:chgData name="Manja Podratz (Apex Translations, Inc.)" userId="05d59aed-c68b-4de7-92c2-20c83621dcfa" providerId="ADAL" clId="{C5112A15-EE12-4A10-B4B1-625F8A95D051}" dt="2021-05-13T21:26:34.592" v="73" actId="6549"/>
        <pc:sldMkLst>
          <pc:docMk/>
          <pc:sldMk cId="0" sldId="256"/>
        </pc:sldMkLst>
        <pc:spChg chg="mod">
          <ac:chgData name="Manja Podratz (Apex Translations, Inc.)" userId="05d59aed-c68b-4de7-92c2-20c83621dcfa" providerId="ADAL" clId="{C5112A15-EE12-4A10-B4B1-625F8A95D051}" dt="2021-05-13T21:26:34.592" v="73" actId="6549"/>
          <ac:spMkLst>
            <pc:docMk/>
            <pc:sldMk cId="0" sldId="256"/>
            <ac:spMk id="4" creationId="{FD5E0DD9-2BD0-42E5-8BEB-36DE1CD16AC3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25:26.517" v="71" actId="14100"/>
        <pc:sldMkLst>
          <pc:docMk/>
          <pc:sldMk cId="0" sldId="258"/>
        </pc:sldMkLst>
        <pc:spChg chg="mod">
          <ac:chgData name="Manja Podratz (Apex Translations, Inc.)" userId="05d59aed-c68b-4de7-92c2-20c83621dcfa" providerId="ADAL" clId="{C5112A15-EE12-4A10-B4B1-625F8A95D051}" dt="2021-05-13T21:25:26.517" v="71" actId="14100"/>
          <ac:spMkLst>
            <pc:docMk/>
            <pc:sldMk cId="0" sldId="258"/>
            <ac:spMk id="4" creationId="{3587844A-5391-40E8-9826-A87E15AD3F08}"/>
          </ac:spMkLst>
        </pc:spChg>
        <pc:spChg chg="mod">
          <ac:chgData name="Manja Podratz (Apex Translations, Inc.)" userId="05d59aed-c68b-4de7-92c2-20c83621dcfa" providerId="ADAL" clId="{C5112A15-EE12-4A10-B4B1-625F8A95D051}" dt="2021-05-13T21:25:24.167" v="70" actId="14100"/>
          <ac:spMkLst>
            <pc:docMk/>
            <pc:sldMk cId="0" sldId="258"/>
            <ac:spMk id="5" creationId="{C6851870-69FC-4BB3-9052-5C33A02F9789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23:58.078" v="49" actId="207"/>
        <pc:sldMkLst>
          <pc:docMk/>
          <pc:sldMk cId="0" sldId="262"/>
        </pc:sldMkLst>
        <pc:spChg chg="mod">
          <ac:chgData name="Manja Podratz (Apex Translations, Inc.)" userId="05d59aed-c68b-4de7-92c2-20c83621dcfa" providerId="ADAL" clId="{C5112A15-EE12-4A10-B4B1-625F8A95D051}" dt="2021-05-13T21:23:58.078" v="49" actId="207"/>
          <ac:spMkLst>
            <pc:docMk/>
            <pc:sldMk cId="0" sldId="262"/>
            <ac:spMk id="5" creationId="{3A25F101-500F-4E8B-B3DC-5461E820064A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21:48.822" v="48" actId="1076"/>
        <pc:sldMkLst>
          <pc:docMk/>
          <pc:sldMk cId="0" sldId="271"/>
        </pc:sldMkLst>
        <pc:spChg chg="mod">
          <ac:chgData name="Manja Podratz (Apex Translations, Inc.)" userId="05d59aed-c68b-4de7-92c2-20c83621dcfa" providerId="ADAL" clId="{C5112A15-EE12-4A10-B4B1-625F8A95D051}" dt="2021-05-13T21:20:24.190" v="23" actId="14100"/>
          <ac:spMkLst>
            <pc:docMk/>
            <pc:sldMk cId="0" sldId="271"/>
            <ac:spMk id="8" creationId="{2203C3EF-CD92-415D-909A-569E43D91895}"/>
          </ac:spMkLst>
        </pc:spChg>
        <pc:spChg chg="mod">
          <ac:chgData name="Manja Podratz (Apex Translations, Inc.)" userId="05d59aed-c68b-4de7-92c2-20c83621dcfa" providerId="ADAL" clId="{C5112A15-EE12-4A10-B4B1-625F8A95D051}" dt="2021-05-13T21:20:29.199" v="24" actId="14100"/>
          <ac:spMkLst>
            <pc:docMk/>
            <pc:sldMk cId="0" sldId="271"/>
            <ac:spMk id="9" creationId="{2C90D845-89E4-459E-AFE5-58135AAF474E}"/>
          </ac:spMkLst>
        </pc:spChg>
        <pc:spChg chg="mod">
          <ac:chgData name="Manja Podratz (Apex Translations, Inc.)" userId="05d59aed-c68b-4de7-92c2-20c83621dcfa" providerId="ADAL" clId="{C5112A15-EE12-4A10-B4B1-625F8A95D051}" dt="2021-05-13T21:21:19.210" v="41" actId="1037"/>
          <ac:spMkLst>
            <pc:docMk/>
            <pc:sldMk cId="0" sldId="271"/>
            <ac:spMk id="10" creationId="{65422467-51C8-4EAA-99B9-9248529F6C18}"/>
          </ac:spMkLst>
        </pc:spChg>
        <pc:spChg chg="mod">
          <ac:chgData name="Manja Podratz (Apex Translations, Inc.)" userId="05d59aed-c68b-4de7-92c2-20c83621dcfa" providerId="ADAL" clId="{C5112A15-EE12-4A10-B4B1-625F8A95D051}" dt="2021-05-13T21:21:35.598" v="45" actId="1036"/>
          <ac:spMkLst>
            <pc:docMk/>
            <pc:sldMk cId="0" sldId="271"/>
            <ac:spMk id="11" creationId="{B044F5EA-AE95-41A8-821D-2F7A33B290E4}"/>
          </ac:spMkLst>
        </pc:spChg>
        <pc:spChg chg="mod">
          <ac:chgData name="Manja Podratz (Apex Translations, Inc.)" userId="05d59aed-c68b-4de7-92c2-20c83621dcfa" providerId="ADAL" clId="{C5112A15-EE12-4A10-B4B1-625F8A95D051}" dt="2021-05-13T21:20:46.798" v="27" actId="14100"/>
          <ac:spMkLst>
            <pc:docMk/>
            <pc:sldMk cId="0" sldId="271"/>
            <ac:spMk id="12" creationId="{BEA9638E-68C0-46CA-AB9D-A87BE916446D}"/>
          </ac:spMkLst>
        </pc:spChg>
        <pc:spChg chg="mod">
          <ac:chgData name="Manja Podratz (Apex Translations, Inc.)" userId="05d59aed-c68b-4de7-92c2-20c83621dcfa" providerId="ADAL" clId="{C5112A15-EE12-4A10-B4B1-625F8A95D051}" dt="2021-05-13T21:21:48.822" v="48" actId="1076"/>
          <ac:spMkLst>
            <pc:docMk/>
            <pc:sldMk cId="0" sldId="271"/>
            <ac:spMk id="13" creationId="{930F010D-E442-44EC-A7A9-59CC0345D51D}"/>
          </ac:spMkLst>
        </pc:spChg>
        <pc:spChg chg="mod">
          <ac:chgData name="Manja Podratz (Apex Translations, Inc.)" userId="05d59aed-c68b-4de7-92c2-20c83621dcfa" providerId="ADAL" clId="{C5112A15-EE12-4A10-B4B1-625F8A95D051}" dt="2021-05-13T21:21:45.710" v="47" actId="14100"/>
          <ac:spMkLst>
            <pc:docMk/>
            <pc:sldMk cId="0" sldId="271"/>
            <ac:spMk id="14" creationId="{6F85DADA-C321-4889-842A-3F07F7C91191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20:14.862" v="22" actId="20577"/>
        <pc:sldMkLst>
          <pc:docMk/>
          <pc:sldMk cId="0" sldId="273"/>
        </pc:sldMkLst>
        <pc:spChg chg="mod">
          <ac:chgData name="Manja Podratz (Apex Translations, Inc.)" userId="05d59aed-c68b-4de7-92c2-20c83621dcfa" providerId="ADAL" clId="{C5112A15-EE12-4A10-B4B1-625F8A95D051}" dt="2021-05-13T21:20:14.862" v="22" actId="20577"/>
          <ac:spMkLst>
            <pc:docMk/>
            <pc:sldMk cId="0" sldId="273"/>
            <ac:spMk id="4" creationId="{39229C5B-A91B-4387-9B34-1133DBF6C79C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20:00.178" v="20" actId="6549"/>
        <pc:sldMkLst>
          <pc:docMk/>
          <pc:sldMk cId="0" sldId="274"/>
        </pc:sldMkLst>
        <pc:spChg chg="mod">
          <ac:chgData name="Manja Podratz (Apex Translations, Inc.)" userId="05d59aed-c68b-4de7-92c2-20c83621dcfa" providerId="ADAL" clId="{C5112A15-EE12-4A10-B4B1-625F8A95D051}" dt="2021-05-13T21:20:00.178" v="20" actId="6549"/>
          <ac:spMkLst>
            <pc:docMk/>
            <pc:sldMk cId="0" sldId="274"/>
            <ac:spMk id="4" creationId="{ABAB7217-DED0-4728-8139-6402718998F0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19:37.903" v="19" actId="207"/>
        <pc:sldMkLst>
          <pc:docMk/>
          <pc:sldMk cId="0" sldId="282"/>
        </pc:sldMkLst>
        <pc:spChg chg="mod">
          <ac:chgData name="Manja Podratz (Apex Translations, Inc.)" userId="05d59aed-c68b-4de7-92c2-20c83621dcfa" providerId="ADAL" clId="{C5112A15-EE12-4A10-B4B1-625F8A95D051}" dt="2021-05-13T21:19:37.903" v="19" actId="207"/>
          <ac:spMkLst>
            <pc:docMk/>
            <pc:sldMk cId="0" sldId="282"/>
            <ac:spMk id="6" creationId="{2CB5FB7C-6245-471C-B1E4-8A9B5B638808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19:31.526" v="18" actId="1036"/>
        <pc:sldMkLst>
          <pc:docMk/>
          <pc:sldMk cId="0" sldId="283"/>
        </pc:sldMkLst>
        <pc:spChg chg="mod">
          <ac:chgData name="Manja Podratz (Apex Translations, Inc.)" userId="05d59aed-c68b-4de7-92c2-20c83621dcfa" providerId="ADAL" clId="{C5112A15-EE12-4A10-B4B1-625F8A95D051}" dt="2021-05-13T21:19:31.526" v="18" actId="1036"/>
          <ac:spMkLst>
            <pc:docMk/>
            <pc:sldMk cId="0" sldId="283"/>
            <ac:spMk id="9" creationId="{4621FE66-B4EC-407B-B134-81FF6498331C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19:21.465" v="2" actId="20577"/>
        <pc:sldMkLst>
          <pc:docMk/>
          <pc:sldMk cId="0" sldId="288"/>
        </pc:sldMkLst>
        <pc:spChg chg="mod">
          <ac:chgData name="Manja Podratz (Apex Translations, Inc.)" userId="05d59aed-c68b-4de7-92c2-20c83621dcfa" providerId="ADAL" clId="{C5112A15-EE12-4A10-B4B1-625F8A95D051}" dt="2021-05-13T21:19:21.465" v="2" actId="20577"/>
          <ac:spMkLst>
            <pc:docMk/>
            <pc:sldMk cId="0" sldId="288"/>
            <ac:spMk id="5" creationId="{DDAF1F85-CF49-46A4-B6AF-2BB2EA6B3107}"/>
          </ac:spMkLst>
        </pc:spChg>
      </pc:sldChg>
      <pc:sldChg chg="modSp mod">
        <pc:chgData name="Manja Podratz (Apex Translations, Inc.)" userId="05d59aed-c68b-4de7-92c2-20c83621dcfa" providerId="ADAL" clId="{C5112A15-EE12-4A10-B4B1-625F8A95D051}" dt="2021-05-13T21:19:11.151" v="0" actId="14100"/>
        <pc:sldMkLst>
          <pc:docMk/>
          <pc:sldMk cId="0" sldId="291"/>
        </pc:sldMkLst>
        <pc:spChg chg="mod">
          <ac:chgData name="Manja Podratz (Apex Translations, Inc.)" userId="05d59aed-c68b-4de7-92c2-20c83621dcfa" providerId="ADAL" clId="{C5112A15-EE12-4A10-B4B1-625F8A95D051}" dt="2021-05-13T21:19:11.151" v="0" actId="14100"/>
          <ac:spMkLst>
            <pc:docMk/>
            <pc:sldMk cId="0" sldId="291"/>
            <ac:spMk id="6" creationId="{33A61D45-E1FC-4DF4-95A2-068128FB8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E2A80954-0CDE-4652-8406-AB8547F49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Standardizzare semplifica la formazione dei nuovi assunti sulle 5S e aiuta a mantenere i principi dopo l'implementazione.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44B1A164-E983-4F8E-97F9-A715D11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Adottare misure per mantenere i processi e gli standard stabiliti nell'ultima fase delle 5S.</a:t>
            </a:r>
          </a:p>
          <a:p>
            <a:pPr>
              <a:defRPr b="0" i="0"/>
            </a:pPr>
            <a:r>
              <a:rPr lang="1040"/>
              <a:t>Eseguire periodicamente verifiche sulle aree di lavoro per garantire che le pratiche 5S vengano mantenute.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7FC0B68-599B-4089-8F5F-44C27396AF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Questa piattaforma ti catapulterà assieme al tuo team sulla strada verso l'efficienza, la sicurezza e il miglioramento della produzione.  I concetti presentati qui di seguito sono mirati a costruire una base di conoscenza sulle 5S, in modo tale che tu possa implementare con successo le 5S all'interno della tua struttura.  </a:t>
            </a:r>
          </a:p>
          <a:p>
            <a:endParaRPr lang="en-US"/>
          </a:p>
          <a:p>
            <a:pPr>
              <a:defRPr b="0" i="0"/>
            </a:pPr>
            <a:r>
              <a:rPr lang="1040"/>
              <a:t>Cambiare può sembrare difficile; ma ora bando alle preoccupazioni.  Queste informazioni contribuiranno a dissipare ogni ansia e incertezza e ti consentiranno di acquisire la fiducia necessaria per intraprendere il viaggio, volto ad ottenere un processo di produzione migliore e più sicuro.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729472C3-1DD3-4ADF-A850-15638D50A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Sviluppato per la prima volta dalla Toyota negli anni '50, quello delle 5S è un metodo fondamentale per una produzione snella.  Ha rivoluzionato il modo in cui le industrie portano avanti la produzione.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E59963DF-10DF-4833-849D-BAA894F8E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L'implementazione di un buon programma 5S: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86C98B2-8101-4624-96BB-9863029D9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D7C8E918-8358-4256-9737-CF9E0573A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Non riesci a decidere se qualcosa deve restare?  </a:t>
            </a:r>
          </a:p>
          <a:p>
            <a:endParaRPr lang="en-US"/>
          </a:p>
          <a:p>
            <a:pPr>
              <a:defRPr b="0" i="0"/>
            </a:pPr>
            <a:r>
              <a:rPr lang="1040"/>
              <a:t>Utilizza il sistema Red-Tag di 5S per documentare la frequenza di utilizzo dello strumento in questione.  </a:t>
            </a:r>
          </a:p>
          <a:p>
            <a:pPr>
              <a:defRPr b="0" i="0"/>
            </a:pPr>
            <a:r>
              <a:rPr lang="1040"/>
              <a:t>I sistemi Red-Tag sono semplici:  si posizionano le etichette rosse sugli elementi su cui non abbiamo ancora preso una decisione finale e si scrive sull’etichetta quando l'elemento è in uso.   </a:t>
            </a:r>
          </a:p>
          <a:p>
            <a:pPr>
              <a:defRPr b="0" i="0"/>
            </a:pPr>
            <a:r>
              <a:rPr lang="1040"/>
              <a:t>Una volta che hai un'idea della frequenza con cui uno strumento viene utilizzato nel tempo, potrai decidere se conservarlo.   </a:t>
            </a:r>
          </a:p>
          <a:p>
            <a:endParaRPr lang="en-US"/>
          </a:p>
          <a:p>
            <a:pPr>
              <a:defRPr b="0" i="0"/>
            </a:pPr>
            <a:r>
              <a:rPr lang="1040"/>
              <a:t>Una volta completata la fase "sort", avrai eliminato cose superflue dalla tua postazione di lavoro e questo porterà a un miglioramento immediato della produttività e della sicurezza.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378368A3-371B-40A8-9815-23C4E5825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Si consiglia l'uso di etichette.  </a:t>
            </a:r>
          </a:p>
          <a:p>
            <a:pPr>
              <a:defRPr b="0" i="0"/>
            </a:pPr>
            <a:r>
              <a:rPr lang="1040"/>
              <a:t>Il nastro adesivo e le frecce per la segnaletica orizzontale sono ottimi modi per definire aree di deposito/parcheggio.  </a:t>
            </a:r>
          </a:p>
          <a:p>
            <a:endParaRPr lang="en-US"/>
          </a:p>
          <a:p>
            <a:pPr>
              <a:defRPr b="0" i="0"/>
            </a:pPr>
            <a:r>
              <a:rPr lang="1040"/>
              <a:t>La fase "Sistema e organizza (set in order)" consente agli operai di lavorare in maniera più produttiva e sicura senza incorrere nella frustrazione legata al fatto di non essere in grado di trovare lo strumento di cui si ha bisogno.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A9F6F03-C1F8-4BC3-A145-0B2FC27236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0"/>
              <a:t>Pulire tutte le superfici, il pavimento e gli strumenti in ogni area.  </a:t>
            </a:r>
          </a:p>
          <a:p>
            <a:pPr>
              <a:defRPr b="0" i="0"/>
            </a:pPr>
            <a:r>
              <a:rPr lang="1040"/>
              <a:t>Gettare i materiali scaduti, le parti scartate e altri rifiuti.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D12E2D48-0A6C-46A9-8DFB-4D453B784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1754570-2A16-4D68-A8F6-A4ED76DB8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619663" y="3399785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8000" b="1">
                <a:latin typeface="Arial" panose="020B0604020202020204" pitchFamily="34" charset="0"/>
                <a:cs typeface="Arial" panose="020B0604020202020204" pitchFamily="34" charset="0"/>
              </a:rPr>
              <a:t>PER INIZIARE</a:t>
            </a:r>
            <a:br>
              <a:rPr lang="1040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0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LE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8469212" y="5013104"/>
            <a:ext cx="3428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0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06749" y="5554247"/>
            <a:ext cx="3817624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0" sz="2000" i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 I TUOI STANDARD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436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500" b="1">
                <a:solidFill>
                  <a:schemeClr val="bg1"/>
                </a:solidFill>
              </a:rPr>
              <a:t>La fase </a:t>
            </a:r>
            <a:r>
              <a:rPr lang="1040" sz="3500" b="1">
                <a:solidFill>
                  <a:srgbClr val="96BA56"/>
                </a:solidFill>
              </a:rPr>
              <a:t>“SHINE” (controlla l’ordine e la pulizia creati)</a:t>
            </a:r>
            <a:r>
              <a:rPr lang="en-US" sz="3500" b="1">
                <a:solidFill>
                  <a:srgbClr val="96BA56"/>
                </a:solidFill>
              </a:rPr>
              <a:t> </a:t>
            </a:r>
            <a:r>
              <a:rPr lang="1040" sz="3500" b="1">
                <a:solidFill>
                  <a:schemeClr val="bg1"/>
                </a:solidFill>
              </a:rPr>
              <a:t>richiede uno sforzo proattivo per mantenere le aree di lavoro pulite e ordinate.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700" b="1">
                <a:solidFill>
                  <a:srgbClr val="96BA56"/>
                </a:solidFill>
              </a:rPr>
              <a:t>Pulizia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26130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700" b="1">
                <a:solidFill>
                  <a:schemeClr val="bg1"/>
                </a:solidFill>
              </a:rPr>
              <a:t>Quando le strutture sono </a:t>
            </a:r>
            <a:r>
              <a:rPr lang="1040" sz="3700" b="1">
                <a:solidFill>
                  <a:srgbClr val="96BA56"/>
                </a:solidFill>
              </a:rPr>
              <a:t>pulite</a:t>
            </a:r>
            <a:r>
              <a:rPr lang="1040" sz="3700" b="1">
                <a:solidFill>
                  <a:schemeClr val="bg1"/>
                </a:solidFill>
              </a:rPr>
              <a:t>, i dipendenti lavorano meglio e più velocemente; si sentono anche più sicuri e il loro umore è migliore.</a:t>
            </a:r>
            <a:r>
              <a:rPr lang="1040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65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200" b="1">
                <a:solidFill>
                  <a:schemeClr val="bg1"/>
                </a:solidFill>
              </a:rPr>
              <a:t>La fase </a:t>
            </a:r>
            <a:r>
              <a:rPr lang="1040" sz="4200" b="1">
                <a:solidFill>
                  <a:srgbClr val="4BA299"/>
                </a:solidFill>
              </a:rPr>
              <a:t>“STANDARDIZZA E MIGLIORA” (</a:t>
            </a:r>
            <a:r>
              <a:rPr lang="en-US" sz="4200" b="1">
                <a:solidFill>
                  <a:srgbClr val="4BA299"/>
                </a:solidFill>
              </a:rPr>
              <a:t>STANDARDIZE</a:t>
            </a:r>
            <a:r>
              <a:rPr lang="1040" sz="4200" b="1">
                <a:solidFill>
                  <a:srgbClr val="4BA299"/>
                </a:solidFill>
              </a:rPr>
              <a:t>)</a:t>
            </a:r>
            <a:r>
              <a:rPr lang="1040" sz="4200" b="1">
                <a:solidFill>
                  <a:srgbClr val="4CA39A"/>
                </a:solidFill>
              </a:rPr>
              <a:t> </a:t>
            </a:r>
            <a:r>
              <a:rPr lang="1040" sz="4200" b="1">
                <a:solidFill>
                  <a:schemeClr val="bg1"/>
                </a:solidFill>
              </a:rPr>
              <a:t>necessita di una definizione delle regole, al fine di garantire che le pratiche delle prime 3S continuino su base regolare.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151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800" b="1">
                <a:solidFill>
                  <a:schemeClr val="bg1"/>
                </a:solidFill>
              </a:rPr>
              <a:t>Creare e pubblicare regole per ogni area di lavoro. </a:t>
            </a:r>
            <a:endParaRPr lang="en-US" sz="38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0" sz="3800" b="1">
                <a:solidFill>
                  <a:srgbClr val="4BA299"/>
                </a:solidFill>
              </a:rPr>
              <a:t>Gli standard </a:t>
            </a:r>
            <a:r>
              <a:rPr lang="1040" sz="3800" b="1">
                <a:solidFill>
                  <a:schemeClr val="bg1"/>
                </a:solidFill>
              </a:rPr>
              <a:t>dovrebbero essere semplici e visivi.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457200" y="1718608"/>
            <a:ext cx="113645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0" sz="4000" b="1">
                <a:solidFill>
                  <a:schemeClr val="bg1"/>
                </a:solidFill>
              </a:rPr>
              <a:t>Il metodo delle 5S è in grado di rivoluzionare il modo in cui opera la tua struttura. </a:t>
            </a:r>
            <a:r>
              <a:rPr lang="1040" sz="4000" b="1">
                <a:solidFill>
                  <a:srgbClr val="3A5685"/>
                </a:solidFill>
              </a:rPr>
              <a:t>La fase “SOSTIENE NEL TEMPO” (</a:t>
            </a:r>
            <a:r>
              <a:rPr lang="en-US" sz="4000" b="1">
                <a:solidFill>
                  <a:srgbClr val="3A5685"/>
                </a:solidFill>
              </a:rPr>
              <a:t>SUSTAIN</a:t>
            </a:r>
            <a:r>
              <a:rPr lang="1040" sz="4000" b="1">
                <a:solidFill>
                  <a:srgbClr val="3A5685"/>
                </a:solidFill>
              </a:rPr>
              <a:t>)</a:t>
            </a:r>
            <a:r>
              <a:rPr lang="1040" sz="4000" b="1">
                <a:solidFill>
                  <a:srgbClr val="3B5786"/>
                </a:solidFill>
              </a:rPr>
              <a:t> </a:t>
            </a:r>
            <a:r>
              <a:rPr lang="1040" sz="4000" b="1">
                <a:solidFill>
                  <a:schemeClr val="bg1"/>
                </a:solidFill>
              </a:rPr>
              <a:t>garantisce che quella delle 5S sia una pratica migliore a lungo termine</a:t>
            </a:r>
          </a:p>
          <a:p>
            <a:pPr algn="ctr">
              <a:defRPr b="0" i="0"/>
            </a:pPr>
            <a:r>
              <a:rPr lang="1040" sz="4000" b="1">
                <a:solidFill>
                  <a:schemeClr val="bg1"/>
                </a:solidFill>
              </a:rPr>
              <a:t>anziché un esperimento di breve durata.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609600" y="2315228"/>
            <a:ext cx="6629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609600" y="2315228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COSA</a:t>
            </a:r>
            <a:r>
              <a:rPr lang="en-US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b="0" i="0"/>
            </a:pPr>
            <a:r>
              <a:rPr lang="1040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LE</a:t>
            </a:r>
            <a:r>
              <a:rPr lang="en-US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0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406190" cy="161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è un sistema di</a:t>
            </a:r>
          </a:p>
          <a:p>
            <a:pPr>
              <a:defRPr b="0" i="0"/>
            </a:pPr>
            <a:r>
              <a:rPr lang="1040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VISIVA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552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200" b="1">
                <a:solidFill>
                  <a:srgbClr val="009EE5"/>
                </a:solidFill>
              </a:rPr>
              <a:t>Rimuovi</a:t>
            </a:r>
            <a:r>
              <a:rPr lang="1040" sz="3200" b="1">
                <a:solidFill>
                  <a:schemeClr val="bg1"/>
                </a:solidFill>
              </a:rPr>
              <a:t> in maniera sistematica </a:t>
            </a:r>
            <a:r>
              <a:rPr lang="1040" sz="3200" b="1">
                <a:solidFill>
                  <a:srgbClr val="09BAF4"/>
                </a:solidFill>
              </a:rPr>
              <a:t>passaggi e attrezzature superflui</a:t>
            </a:r>
            <a:r>
              <a:rPr lang="1040" sz="3200" b="1">
                <a:solidFill>
                  <a:schemeClr val="bg1"/>
                </a:solidFill>
              </a:rPr>
              <a:t> dai processi di produzione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0" sz="3200" b="1">
                <a:solidFill>
                  <a:schemeClr val="bg1"/>
                </a:solidFill>
              </a:rPr>
              <a:t>Migliora </a:t>
            </a:r>
            <a:r>
              <a:rPr lang="1040" sz="3200" b="1">
                <a:solidFill>
                  <a:srgbClr val="09BAF4"/>
                </a:solidFill>
              </a:rPr>
              <a:t>il flusso di lavoro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0" sz="3200" b="1">
                <a:solidFill>
                  <a:schemeClr val="bg1"/>
                </a:solidFill>
              </a:rPr>
              <a:t>Definisci </a:t>
            </a:r>
            <a:r>
              <a:rPr lang="1040" sz="3200" b="1">
                <a:solidFill>
                  <a:srgbClr val="09BAF4"/>
                </a:solidFill>
              </a:rPr>
              <a:t>standard migliori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0" sz="3200" b="1">
                <a:solidFill>
                  <a:schemeClr val="bg1"/>
                </a:solidFill>
              </a:rPr>
              <a:t>Ottimizza efficienza </a:t>
            </a:r>
            <a:r>
              <a:rPr lang="1040" sz="3200" b="1">
                <a:solidFill>
                  <a:srgbClr val="09BAF4"/>
                </a:solidFill>
              </a:rPr>
              <a:t>e profitto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199" y="1614476"/>
            <a:ext cx="869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1040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0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SCEGLIE E SEPARA (SORT)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40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0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 ORGANIZZA (SET IN 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38200" y="3505200"/>
            <a:ext cx="1121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40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0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CONTROLLA L'ORDINE E LA PULIZIA CREATI (SHINE)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73714"/>
            <a:ext cx="1243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40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0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STANDARDIZZA E MIGLIORA (STANDARDIZE)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1060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1040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1040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SOSTIENE NEL TEMPO (SUSTAIN)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337254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109121" y="615404"/>
            <a:ext cx="6337255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cinque fasi o "pilastri" delle 5S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241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800" b="1">
                <a:solidFill>
                  <a:schemeClr val="bg1"/>
                </a:solidFill>
              </a:rPr>
              <a:t>La fase </a:t>
            </a:r>
            <a:r>
              <a:rPr lang="1040" sz="3800" b="1">
                <a:solidFill>
                  <a:srgbClr val="E94047"/>
                </a:solidFill>
              </a:rPr>
              <a:t>”SCEGLIE E SEPARA” (Sort)</a:t>
            </a:r>
            <a:r>
              <a:rPr lang="en-US" sz="3800" b="1">
                <a:solidFill>
                  <a:srgbClr val="E94047"/>
                </a:solidFill>
              </a:rPr>
              <a:t> </a:t>
            </a:r>
            <a:r>
              <a:rPr lang="1040" sz="3800" b="1">
                <a:solidFill>
                  <a:schemeClr val="bg1"/>
                </a:solidFill>
              </a:rPr>
              <a:t>richiede una valutazione completa dei materiali; si mantengono gli elementi essenziali per il completamento delle attività.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800" b="1">
                <a:solidFill>
                  <a:schemeClr val="bg1"/>
                </a:solidFill>
              </a:rPr>
              <a:t>Per iniziare - prima cosa </a:t>
            </a:r>
            <a:r>
              <a:rPr lang="1040" sz="3800" b="1">
                <a:solidFill>
                  <a:srgbClr val="E94047"/>
                </a:solidFill>
              </a:rPr>
              <a:t>Identifica</a:t>
            </a:r>
            <a:r>
              <a:rPr lang="1040" sz="3800" b="1">
                <a:solidFill>
                  <a:schemeClr val="bg1"/>
                </a:solidFill>
              </a:rPr>
              <a:t>, dopodiché </a:t>
            </a:r>
            <a:r>
              <a:rPr lang="1040" sz="3800" b="1">
                <a:solidFill>
                  <a:srgbClr val="E94047"/>
                </a:solidFill>
              </a:rPr>
              <a:t>rimuovi</a:t>
            </a:r>
            <a:r>
              <a:rPr lang="1040" sz="3800" b="1">
                <a:solidFill>
                  <a:schemeClr val="bg1"/>
                </a:solidFill>
              </a:rPr>
              <a:t> gli elementi superflui dalle aree di lavoro.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4000" b="1">
                <a:solidFill>
                  <a:srgbClr val="E66C39"/>
                </a:solidFill>
              </a:rPr>
              <a:t>SISTEMA E ORGANIZZA (set in order)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0" sz="4000" b="1">
                <a:solidFill>
                  <a:schemeClr val="bg1"/>
                </a:solidFill>
              </a:rPr>
              <a:t>La fase </a:t>
            </a:r>
            <a:r>
              <a:rPr lang="1040" sz="4000" b="1">
                <a:solidFill>
                  <a:srgbClr val="E66C39"/>
                </a:solidFill>
              </a:rPr>
              <a:t>“sistema e organizza” </a:t>
            </a:r>
            <a:r>
              <a:rPr lang="1040" sz="4000" b="1">
                <a:solidFill>
                  <a:schemeClr val="bg1"/>
                </a:solidFill>
              </a:rPr>
              <a:t>organizza gli elementi </a:t>
            </a:r>
          </a:p>
          <a:p>
            <a:pPr algn="ctr">
              <a:defRPr b="0" i="0"/>
            </a:pPr>
            <a:r>
              <a:rPr lang="1040" sz="4000" b="1">
                <a:solidFill>
                  <a:schemeClr val="bg1"/>
                </a:solidFill>
              </a:rPr>
              <a:t>che sono sopravvissuti alla fase di ordanimento in maniera tale da semplificare il completamento delle attività.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800" b="1">
                <a:solidFill>
                  <a:srgbClr val="E66C39"/>
                </a:solidFill>
              </a:rPr>
              <a:t>Organizzazione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244376"/>
            <a:ext cx="3654872" cy="530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0" sz="3800" b="1">
                <a:solidFill>
                  <a:srgbClr val="E66C39"/>
                </a:solidFill>
              </a:rPr>
              <a:t>Organizza </a:t>
            </a:r>
            <a:r>
              <a:rPr lang="1040" sz="3800" b="1">
                <a:solidFill>
                  <a:schemeClr val="bg1"/>
                </a:solidFill>
              </a:rPr>
              <a:t>gli strumenti, in termini chiaramente visibili, in un ordine che all'interno dei processi abbia un valore.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D76CB-0901-49AC-B6DF-CAAAD359F5F5}">
  <ds:schemaRefs/>
</ds:datastoreItem>
</file>

<file path=customXml/itemProps2.xml><?xml version="1.0" encoding="utf-8"?>
<ds:datastoreItem xmlns:ds="http://schemas.openxmlformats.org/officeDocument/2006/customXml" ds:itemID="{3393292A-D2DE-4618-B318-8106102A2CBA}">
  <ds:schemaRefs/>
</ds:datastoreItem>
</file>

<file path=customXml/itemProps3.xml><?xml version="1.0" encoding="utf-8"?>
<ds:datastoreItem xmlns:ds="http://schemas.openxmlformats.org/officeDocument/2006/customXml" ds:itemID="{42884444-1EF5-42A8-B43D-5EB329E458A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753</Words>
  <Application>Microsoft Office PowerPoint</Application>
  <PresentationFormat>Widescreen</PresentationFormat>
  <Paragraphs>67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Michelle Machen</cp:lastModifiedBy>
  <cp:revision>24</cp:revision>
  <cp:lastPrinted>2021-03-19T19:31:46Z</cp:lastPrinted>
  <dcterms:created xsi:type="dcterms:W3CDTF">2018-06-22T21:26:06Z</dcterms:created>
  <dcterms:modified xsi:type="dcterms:W3CDTF">2021-05-18T19:42:58Z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