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8" r:id="rId6"/>
    <p:sldId id="259" r:id="rId7"/>
    <p:sldId id="262" r:id="rId8"/>
    <p:sldId id="271" r:id="rId9"/>
    <p:sldId id="273" r:id="rId10"/>
    <p:sldId id="274" r:id="rId11"/>
    <p:sldId id="282" r:id="rId12"/>
    <p:sldId id="283" r:id="rId13"/>
    <p:sldId id="288" r:id="rId14"/>
    <p:sldId id="291" r:id="rId15"/>
    <p:sldId id="294" r:id="rId16"/>
    <p:sldId id="295" r:id="rId17"/>
    <p:sldId id="301" r:id="rId18"/>
  </p:sldIdLst>
  <p:sldSz cx="12192000" cy="6858000"/>
  <p:notesSz cx="9296400" cy="7010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6"/>
    <a:srgbClr val="009EE5"/>
    <a:srgbClr val="2E2E2E"/>
    <a:srgbClr val="E94047"/>
    <a:srgbClr val="E66C39"/>
    <a:srgbClr val="96BA56"/>
    <a:srgbClr val="4BA299"/>
    <a:srgbClr val="3A5685"/>
    <a:srgbClr val="89C6DA"/>
    <a:srgbClr val="A7FC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39" autoAdjust="0"/>
    <p:restoredTop sz="79894" autoAdjust="0"/>
  </p:normalViewPr>
  <p:slideViewPr>
    <p:cSldViewPr>
      <p:cViewPr varScale="1">
        <p:scale>
          <a:sx n="88" d="100"/>
          <a:sy n="88" d="100"/>
        </p:scale>
        <p:origin x="108" y="294"/>
      </p:cViewPr>
      <p:guideLst>
        <p:guide orient="horz" pos="2880"/>
        <p:guide pos="216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5539" y="0"/>
            <a:ext cx="4028440" cy="352143"/>
          </a:xfrm>
          <a:prstGeom prst="rect">
            <a:avLst/>
          </a:prstGeom>
        </p:spPr>
        <p:txBody>
          <a:bodyPr vert="horz" lIns="91440" tIns="45720" rIns="91440" bIns="45720" rtlCol="0"/>
          <a:lstStyle>
            <a:lvl1pPr algn="r">
              <a:defRPr sz="1200"/>
            </a:lvl1pPr>
          </a:lstStyle>
          <a:p>
            <a:fld id="{C3E6E556-476C-4376-A87C-AB9E1C63D84D}" type="datetimeFigureOut">
              <a:rPr lang="en-US" smtClean="0"/>
              <a:t>5/12/2021</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sp>
      <p:sp>
        <p:nvSpPr>
          <p:cNvPr id="5" name="Notes Placeholder 4"/>
          <p:cNvSpPr>
            <a:spLocks noGrp="1"/>
          </p:cNvSpPr>
          <p:nvPr>
            <p:ph type="body" sz="quarter" idx="3"/>
          </p:nvPr>
        </p:nvSpPr>
        <p:spPr>
          <a:xfrm>
            <a:off x="929640" y="3373756"/>
            <a:ext cx="7437120" cy="276034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539" y="6658258"/>
            <a:ext cx="4028440" cy="352142"/>
          </a:xfrm>
          <a:prstGeom prst="rect">
            <a:avLst/>
          </a:prstGeom>
        </p:spPr>
        <p:txBody>
          <a:bodyPr vert="horz" lIns="91440" tIns="45720" rIns="91440" bIns="45720" rtlCol="0" anchor="b"/>
          <a:lstStyle>
            <a:lvl1pPr algn="r">
              <a:defRPr sz="1200"/>
            </a:lvl1pPr>
          </a:lstStyle>
          <a:p>
            <a:fld id="{50D93428-6614-4FDD-8914-AEBCF3583352}" type="slidenum">
              <a:rPr lang="en-US" smtClean="0"/>
              <a:t>‹#›</a:t>
            </a:fld>
            <a:endParaRPr lang="en-US" dirty="0"/>
          </a:p>
        </p:txBody>
      </p:sp>
    </p:spTree>
    <p:extLst>
      <p:ext uri="{BB962C8B-B14F-4D97-AF65-F5344CB8AC3E}">
        <p14:creationId xmlns:p14="http://schemas.microsoft.com/office/powerpoint/2010/main" val="309640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b="0" i="0"/>
            </a:pPr>
            <a:fld id="{8F3F7E4A-D63A-456F-96E3-FF44115559ED}" type="slidenum">
              <a:rPr lang="en-US" smtClean="0"/>
              <a:t>1</a:t>
            </a:fld>
            <a:endParaRPr lang="en-US" dirty="0"/>
          </a:p>
        </p:txBody>
      </p:sp>
    </p:spTree>
    <p:extLst>
      <p:ext uri="{BB962C8B-B14F-4D97-AF65-F5344CB8AC3E}">
        <p14:creationId xmlns:p14="http://schemas.microsoft.com/office/powerpoint/2010/main" val="2533918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b="0" i="0"/>
            </a:pPr>
            <a:fld id="{067E3354-187C-409F-89CB-A1403689A8BE}" type="slidenum">
              <a:rPr lang="en-US" smtClean="0"/>
              <a:t>12</a:t>
            </a:fld>
            <a:endParaRPr lang="en-US" dirty="0"/>
          </a:p>
        </p:txBody>
      </p:sp>
    </p:spTree>
    <p:extLst>
      <p:ext uri="{BB962C8B-B14F-4D97-AF65-F5344CB8AC3E}">
        <p14:creationId xmlns:p14="http://schemas.microsoft.com/office/powerpoint/2010/main" val="98011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dirty="0"/>
              <a:t>Estandarizar hace que resulte fácil capacitar sobre el 5S a los recién contratados y ayuda a mantener los principios más allá de la implementación.</a:t>
            </a:r>
          </a:p>
        </p:txBody>
      </p:sp>
      <p:sp>
        <p:nvSpPr>
          <p:cNvPr id="4" name="Slide Number Placeholder 3"/>
          <p:cNvSpPr>
            <a:spLocks noGrp="1"/>
          </p:cNvSpPr>
          <p:nvPr>
            <p:ph type="sldNum" sz="quarter" idx="5"/>
          </p:nvPr>
        </p:nvSpPr>
        <p:spPr/>
        <p:txBody>
          <a:bodyPr/>
          <a:lstStyle/>
          <a:p>
            <a:pPr>
              <a:defRPr b="0" i="0"/>
            </a:pPr>
            <a:fld id="{DC199E84-50E5-4D75-92B4-5AAE84945281}" type="slidenum">
              <a:rPr lang="en-US" smtClean="0"/>
              <a:t>13</a:t>
            </a:fld>
            <a:endParaRPr lang="en-US" dirty="0"/>
          </a:p>
        </p:txBody>
      </p:sp>
    </p:spTree>
    <p:extLst>
      <p:ext uri="{BB962C8B-B14F-4D97-AF65-F5344CB8AC3E}">
        <p14:creationId xmlns:p14="http://schemas.microsoft.com/office/powerpoint/2010/main" val="280028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dirty="0"/>
              <a:t>Tome medidas para mantener los procesos y el estándar establecidos en la última etapa de 5S.</a:t>
            </a:r>
          </a:p>
          <a:p>
            <a:pPr>
              <a:defRPr b="0" i="0"/>
            </a:pPr>
            <a:r>
              <a:rPr lang="2058" dirty="0"/>
              <a:t>Realice periódicamente auditorías en las áreas de trabajo para garantizar que se mantengan las prácticas de 5S. </a:t>
            </a:r>
          </a:p>
        </p:txBody>
      </p:sp>
      <p:sp>
        <p:nvSpPr>
          <p:cNvPr id="4" name="Slide Number Placeholder 3"/>
          <p:cNvSpPr>
            <a:spLocks noGrp="1"/>
          </p:cNvSpPr>
          <p:nvPr>
            <p:ph type="sldNum" sz="quarter" idx="5"/>
          </p:nvPr>
        </p:nvSpPr>
        <p:spPr/>
        <p:txBody>
          <a:bodyPr/>
          <a:lstStyle/>
          <a:p>
            <a:pPr>
              <a:defRPr b="0" i="0"/>
            </a:pPr>
            <a:fld id="{BDF15BC2-C4C4-470E-B21D-8A6AB242A56D}" type="slidenum">
              <a:rPr lang="en-US" smtClean="0"/>
              <a:t>14</a:t>
            </a:fld>
            <a:endParaRPr lang="en-US" dirty="0"/>
          </a:p>
        </p:txBody>
      </p:sp>
    </p:spTree>
    <p:extLst>
      <p:ext uri="{BB962C8B-B14F-4D97-AF65-F5344CB8AC3E}">
        <p14:creationId xmlns:p14="http://schemas.microsoft.com/office/powerpoint/2010/main" val="273317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a:t>Esta baraja lo pondrá a usted y a su equipo en el camino hacia la eficiencia, la seguridad y la mejora de la producción. Las ideas presentadas aquí tienen por objeto construir una base de conocimiento sobre 5S para que pueda tener éxito en la implementación de 5S en sus instalaciones. </a:t>
            </a:r>
          </a:p>
          <a:p>
            <a:endParaRPr lang="en-US" dirty="0"/>
          </a:p>
          <a:p>
            <a:pPr>
              <a:defRPr b="0" i="0"/>
            </a:pPr>
            <a:r>
              <a:rPr lang="2058"/>
              <a:t>El cambio es difícil, pero no se preocupe. Esta información le ayudará a disipar cualquier ansiedad e incertidumbre y le dará la confianza para embarcarse en el viaje hacia un proceso de producción mejor y más seguro. </a:t>
            </a:r>
          </a:p>
        </p:txBody>
      </p:sp>
      <p:sp>
        <p:nvSpPr>
          <p:cNvPr id="4" name="Slide Number Placeholder 3"/>
          <p:cNvSpPr>
            <a:spLocks noGrp="1"/>
          </p:cNvSpPr>
          <p:nvPr>
            <p:ph type="sldNum" sz="quarter" idx="5"/>
          </p:nvPr>
        </p:nvSpPr>
        <p:spPr/>
        <p:txBody>
          <a:bodyPr/>
          <a:lstStyle/>
          <a:p>
            <a:pPr>
              <a:defRPr b="0" i="0"/>
            </a:pPr>
            <a:fld id="{BE0758EA-428B-40B4-82D7-544B8E4266F9}" type="slidenum">
              <a:rPr lang="en-US" smtClean="0"/>
              <a:t>2</a:t>
            </a:fld>
            <a:endParaRPr lang="en-US" dirty="0"/>
          </a:p>
        </p:txBody>
      </p:sp>
    </p:spTree>
    <p:extLst>
      <p:ext uri="{BB962C8B-B14F-4D97-AF65-F5344CB8AC3E}">
        <p14:creationId xmlns:p14="http://schemas.microsoft.com/office/powerpoint/2010/main" val="165402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a:t>Desarrollado por primera vez en Toyota en la década de 1950, 5S es un método fundamental de fabricación esbelta. Revolucionó la forma en que las industrias llevan a cabo la producción. </a:t>
            </a:r>
          </a:p>
        </p:txBody>
      </p:sp>
      <p:sp>
        <p:nvSpPr>
          <p:cNvPr id="4" name="Slide Number Placeholder 3"/>
          <p:cNvSpPr>
            <a:spLocks noGrp="1"/>
          </p:cNvSpPr>
          <p:nvPr>
            <p:ph type="sldNum" sz="quarter" idx="5"/>
          </p:nvPr>
        </p:nvSpPr>
        <p:spPr/>
        <p:txBody>
          <a:bodyPr/>
          <a:lstStyle/>
          <a:p>
            <a:pPr>
              <a:defRPr b="0" i="0"/>
            </a:pPr>
            <a:fld id="{F2DBB5EB-32FF-4FBF-8CA3-F9D9E4B42943}" type="slidenum">
              <a:rPr lang="en-US" smtClean="0"/>
              <a:t>3</a:t>
            </a:fld>
            <a:endParaRPr lang="en-US" dirty="0"/>
          </a:p>
        </p:txBody>
      </p:sp>
    </p:spTree>
    <p:extLst>
      <p:ext uri="{BB962C8B-B14F-4D97-AF65-F5344CB8AC3E}">
        <p14:creationId xmlns:p14="http://schemas.microsoft.com/office/powerpoint/2010/main" val="207688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dirty="0"/>
              <a:t>La implementación de un buen programa 5S: </a:t>
            </a:r>
          </a:p>
        </p:txBody>
      </p:sp>
      <p:sp>
        <p:nvSpPr>
          <p:cNvPr id="4" name="Slide Number Placeholder 3"/>
          <p:cNvSpPr>
            <a:spLocks noGrp="1"/>
          </p:cNvSpPr>
          <p:nvPr>
            <p:ph type="sldNum" sz="quarter" idx="5"/>
          </p:nvPr>
        </p:nvSpPr>
        <p:spPr/>
        <p:txBody>
          <a:bodyPr/>
          <a:lstStyle/>
          <a:p>
            <a:pPr>
              <a:defRPr b="0" i="0"/>
            </a:pPr>
            <a:fld id="{311EB67A-1455-4112-BB67-B8541F781255}" type="slidenum">
              <a:rPr lang="en-US" smtClean="0"/>
              <a:t>4</a:t>
            </a:fld>
            <a:endParaRPr lang="en-US" dirty="0"/>
          </a:p>
        </p:txBody>
      </p:sp>
    </p:spTree>
    <p:extLst>
      <p:ext uri="{BB962C8B-B14F-4D97-AF65-F5344CB8AC3E}">
        <p14:creationId xmlns:p14="http://schemas.microsoft.com/office/powerpoint/2010/main" val="196921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dirty="0"/>
          </a:p>
        </p:txBody>
      </p:sp>
      <p:sp>
        <p:nvSpPr>
          <p:cNvPr id="4" name="Slide Number Placeholder 3"/>
          <p:cNvSpPr>
            <a:spLocks noGrp="1"/>
          </p:cNvSpPr>
          <p:nvPr>
            <p:ph type="sldNum" sz="quarter" idx="5"/>
          </p:nvPr>
        </p:nvSpPr>
        <p:spPr/>
        <p:txBody>
          <a:bodyPr/>
          <a:lstStyle/>
          <a:p>
            <a:fld id="{50D93428-6614-4FDD-8914-AEBCF3583352}" type="slidenum">
              <a:rPr lang="en-US" smtClean="0"/>
              <a:t>5</a:t>
            </a:fld>
            <a:endParaRPr lang="en-US" dirty="0"/>
          </a:p>
        </p:txBody>
      </p:sp>
    </p:spTree>
    <p:extLst>
      <p:ext uri="{BB962C8B-B14F-4D97-AF65-F5344CB8AC3E}">
        <p14:creationId xmlns:p14="http://schemas.microsoft.com/office/powerpoint/2010/main" val="361129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b="0" i="0"/>
            </a:pPr>
            <a:fld id="{FDE417E3-5022-4FB2-91E5-092D97BDB4D4}" type="slidenum">
              <a:rPr lang="en-US" smtClean="0"/>
              <a:t>6</a:t>
            </a:fld>
            <a:endParaRPr lang="en-US" dirty="0"/>
          </a:p>
        </p:txBody>
      </p:sp>
    </p:spTree>
    <p:extLst>
      <p:ext uri="{BB962C8B-B14F-4D97-AF65-F5344CB8AC3E}">
        <p14:creationId xmlns:p14="http://schemas.microsoft.com/office/powerpoint/2010/main" val="417606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a:t>¿No puede decidir si algo debe quedarse? </a:t>
            </a:r>
          </a:p>
          <a:p>
            <a:endParaRPr lang="en-US" dirty="0"/>
          </a:p>
          <a:p>
            <a:pPr>
              <a:defRPr b="0" i="0"/>
            </a:pPr>
            <a:r>
              <a:rPr lang="2058"/>
              <a:t>Utilice el sistema de etiquetas rojas de 5S para documentar la frecuencia con la que se utiliza la herramienta en cuestión. </a:t>
            </a:r>
          </a:p>
          <a:p>
            <a:pPr>
              <a:defRPr b="0" i="0"/>
            </a:pPr>
            <a:r>
              <a:rPr lang="2058"/>
              <a:t>Los sistemas de etiqueta roja son sencillos: uno pone las etiquetas en artículos de los que no se ha tomado decisión y anota en la etiqueta cuando se utiliza el elemento. </a:t>
            </a:r>
          </a:p>
          <a:p>
            <a:pPr>
              <a:defRPr b="0" i="0"/>
            </a:pPr>
            <a:r>
              <a:rPr lang="2058"/>
              <a:t>Una vez que tenga una idea de la frecuencia con la que se utiliza una herramienta al paso del tiempo, puede decidir si debe permanecer. </a:t>
            </a:r>
          </a:p>
          <a:p>
            <a:endParaRPr lang="en-US" dirty="0"/>
          </a:p>
          <a:p>
            <a:pPr>
              <a:defRPr b="0" i="0"/>
            </a:pPr>
            <a:r>
              <a:rPr lang="2058"/>
              <a:t>Una vez completada la etapa de clasificación, su lugar de trabajo está libre de desorden innecesario y verá mejorar inmediatamente la productividad y la seguridad. </a:t>
            </a:r>
          </a:p>
        </p:txBody>
      </p:sp>
      <p:sp>
        <p:nvSpPr>
          <p:cNvPr id="4" name="Slide Number Placeholder 3"/>
          <p:cNvSpPr>
            <a:spLocks noGrp="1"/>
          </p:cNvSpPr>
          <p:nvPr>
            <p:ph type="sldNum" sz="quarter" idx="5"/>
          </p:nvPr>
        </p:nvSpPr>
        <p:spPr/>
        <p:txBody>
          <a:bodyPr/>
          <a:lstStyle/>
          <a:p>
            <a:pPr>
              <a:defRPr b="0" i="0"/>
            </a:pPr>
            <a:fld id="{DBB93384-2394-493E-9AD5-909EF398DDAB}" type="slidenum">
              <a:rPr lang="en-US" smtClean="0"/>
              <a:t>7</a:t>
            </a:fld>
            <a:endParaRPr lang="en-US" dirty="0"/>
          </a:p>
        </p:txBody>
      </p:sp>
    </p:spTree>
    <p:extLst>
      <p:ext uri="{BB962C8B-B14F-4D97-AF65-F5344CB8AC3E}">
        <p14:creationId xmlns:p14="http://schemas.microsoft.com/office/powerpoint/2010/main" val="4060825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a:t>Se recomienda el uso de etiquetas. </a:t>
            </a:r>
          </a:p>
          <a:p>
            <a:pPr>
              <a:defRPr b="0" i="0"/>
            </a:pPr>
            <a:r>
              <a:rPr lang="2058"/>
              <a:t>La cinta y flechas para marcas en el suelo son formas excelentes de definir las áreas de almacenamiento y estacionamiento. </a:t>
            </a:r>
          </a:p>
          <a:p>
            <a:endParaRPr lang="en-US" dirty="0"/>
          </a:p>
          <a:p>
            <a:pPr>
              <a:defRPr b="0" i="0"/>
            </a:pPr>
            <a:r>
              <a:rPr lang="2058"/>
              <a:t>Poner en orden permite a los trabajadores desempeñarse de manera más productiva y segura sin la frustración de no poder encontrar la herramienta que necesitan. </a:t>
            </a:r>
          </a:p>
        </p:txBody>
      </p:sp>
      <p:sp>
        <p:nvSpPr>
          <p:cNvPr id="4" name="Slide Number Placeholder 3"/>
          <p:cNvSpPr>
            <a:spLocks noGrp="1"/>
          </p:cNvSpPr>
          <p:nvPr>
            <p:ph type="sldNum" sz="quarter" idx="5"/>
          </p:nvPr>
        </p:nvSpPr>
        <p:spPr/>
        <p:txBody>
          <a:bodyPr/>
          <a:lstStyle/>
          <a:p>
            <a:pPr>
              <a:defRPr b="0" i="0"/>
            </a:pPr>
            <a:fld id="{E9654755-1ECF-4DBB-A646-9264B7AD9A49}" type="slidenum">
              <a:rPr lang="en-US" smtClean="0"/>
              <a:t>9</a:t>
            </a:fld>
            <a:endParaRPr lang="en-US" dirty="0"/>
          </a:p>
        </p:txBody>
      </p:sp>
    </p:spTree>
    <p:extLst>
      <p:ext uri="{BB962C8B-B14F-4D97-AF65-F5344CB8AC3E}">
        <p14:creationId xmlns:p14="http://schemas.microsoft.com/office/powerpoint/2010/main" val="53783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2058"/>
              <a:t>Limpiar todas las superficies, suelos y herramientas de cada área. </a:t>
            </a:r>
          </a:p>
          <a:p>
            <a:pPr>
              <a:defRPr b="0" i="0"/>
            </a:pPr>
            <a:r>
              <a:rPr lang="2058"/>
              <a:t>Tirar los materiales caducados, las piezas desechadas y otros residuos.</a:t>
            </a:r>
          </a:p>
          <a:p>
            <a:endParaRPr lang="en-US" dirty="0"/>
          </a:p>
        </p:txBody>
      </p:sp>
      <p:sp>
        <p:nvSpPr>
          <p:cNvPr id="4" name="Slide Number Placeholder 3"/>
          <p:cNvSpPr>
            <a:spLocks noGrp="1"/>
          </p:cNvSpPr>
          <p:nvPr>
            <p:ph type="sldNum" sz="quarter" idx="5"/>
          </p:nvPr>
        </p:nvSpPr>
        <p:spPr/>
        <p:txBody>
          <a:bodyPr/>
          <a:lstStyle/>
          <a:p>
            <a:pPr>
              <a:defRPr b="0" i="0"/>
            </a:pPr>
            <a:fld id="{4A5D0D47-C33E-4108-A057-B2579453AD1D}" type="slidenum">
              <a:rPr lang="en-US" smtClean="0"/>
              <a:t>10</a:t>
            </a:fld>
            <a:endParaRPr lang="en-US" dirty="0"/>
          </a:p>
        </p:txBody>
      </p:sp>
    </p:spTree>
    <p:extLst>
      <p:ext uri="{BB962C8B-B14F-4D97-AF65-F5344CB8AC3E}">
        <p14:creationId xmlns:p14="http://schemas.microsoft.com/office/powerpoint/2010/main" val="179467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5/12/2021</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5/12/2021</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5/12/2021</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5/12/2021</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5/12/2021</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4A1D2D-0089-4769-A606-00500629CA9A}"/>
              </a:ext>
            </a:extLst>
          </p:cNvPr>
          <p:cNvSpPr/>
          <p:nvPr/>
        </p:nvSpPr>
        <p:spPr>
          <a:xfrm>
            <a:off x="455676" y="2837228"/>
            <a:ext cx="112776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D5E0DD9-2BD0-42E5-8BEB-36DE1CD16AC3}"/>
              </a:ext>
            </a:extLst>
          </p:cNvPr>
          <p:cNvSpPr txBox="1"/>
          <p:nvPr/>
        </p:nvSpPr>
        <p:spPr>
          <a:xfrm>
            <a:off x="1219200" y="1828800"/>
            <a:ext cx="10078527" cy="2532370"/>
          </a:xfrm>
          <a:prstGeom prst="rect">
            <a:avLst/>
          </a:prstGeom>
          <a:noFill/>
        </p:spPr>
        <p:txBody>
          <a:bodyPr wrap="square" rtlCol="0">
            <a:spAutoFit/>
          </a:bodyPr>
          <a:lstStyle/>
          <a:p>
            <a:pPr>
              <a:defRPr b="0" i="0"/>
            </a:pPr>
            <a:r>
              <a:rPr lang="2058" sz="8000" b="1">
                <a:latin typeface="Arial" panose="020B0604020202020204" pitchFamily="34" charset="0"/>
                <a:cs typeface="Arial" panose="020B0604020202020204" pitchFamily="34" charset="0"/>
              </a:rPr>
              <a:t>PARA EMPEZAR</a:t>
            </a:r>
            <a:br>
              <a:rPr lang="2058" sz="8000" b="1">
                <a:latin typeface="Arial" panose="020B0604020202020204" pitchFamily="34" charset="0"/>
                <a:cs typeface="Arial" panose="020B0604020202020204" pitchFamily="34" charset="0"/>
              </a:rPr>
            </a:br>
            <a:r>
              <a:rPr lang="2058" sz="8000" b="1">
                <a:solidFill>
                  <a:srgbClr val="009EE5"/>
                </a:solidFill>
                <a:latin typeface="Arial" panose="020B0604020202020204" pitchFamily="34" charset="0"/>
                <a:cs typeface="Arial" panose="020B0604020202020204" pitchFamily="34" charset="0"/>
              </a:rPr>
              <a:t>CON 5S</a:t>
            </a:r>
          </a:p>
        </p:txBody>
      </p:sp>
      <p:sp>
        <p:nvSpPr>
          <p:cNvPr id="5" name="Rectangle 4">
            <a:extLst>
              <a:ext uri="{FF2B5EF4-FFF2-40B4-BE49-F238E27FC236}">
                <a16:creationId xmlns:a16="http://schemas.microsoft.com/office/drawing/2014/main" id="{6129A5E2-CB7A-48A7-A9CF-778DAB75CDFD}"/>
              </a:ext>
            </a:extLst>
          </p:cNvPr>
          <p:cNvSpPr/>
          <p:nvPr/>
        </p:nvSpPr>
        <p:spPr>
          <a:xfrm>
            <a:off x="0" y="6096000"/>
            <a:ext cx="12192000" cy="762000"/>
          </a:xfrm>
          <a:prstGeom prst="rect">
            <a:avLst/>
          </a:prstGeom>
          <a:solidFill>
            <a:srgbClr val="0082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text, clipart&#10;&#10;Description automatically generated">
            <a:extLst>
              <a:ext uri="{FF2B5EF4-FFF2-40B4-BE49-F238E27FC236}">
                <a16:creationId xmlns:a16="http://schemas.microsoft.com/office/drawing/2014/main" id="{BC9BF1A3-2FEB-493C-B0CB-FCF55A5B1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602" y="6157518"/>
            <a:ext cx="1841920" cy="566454"/>
          </a:xfrm>
          <a:prstGeom prst="rect">
            <a:avLst/>
          </a:prstGeom>
        </p:spPr>
      </p:pic>
      <p:pic>
        <p:nvPicPr>
          <p:cNvPr id="10" name="Content Placeholder 4">
            <a:extLst>
              <a:ext uri="{FF2B5EF4-FFF2-40B4-BE49-F238E27FC236}">
                <a16:creationId xmlns:a16="http://schemas.microsoft.com/office/drawing/2014/main" id="{0F896DB3-2C19-499F-B6F9-F98554216A6D}"/>
              </a:ext>
            </a:extLst>
          </p:cNvPr>
          <p:cNvPicPr>
            <a:picLocks noChangeAspect="1"/>
          </p:cNvPicPr>
          <p:nvPr/>
        </p:nvPicPr>
        <p:blipFill>
          <a:blip r:embed="rId4">
            <a:extLst>
              <a:ext uri="{28A0092B-C50C-407E-A947-70E740481C1C}">
                <a14:useLocalDpi xmlns:a14="http://schemas.microsoft.com/office/drawing/2010/main" val="0"/>
              </a:ext>
            </a:extLst>
          </a:blip>
          <a:srcRect l="34379" t="54201" b="13713"/>
          <a:stretch>
            <a:fillRect/>
          </a:stretch>
        </p:blipFill>
        <p:spPr>
          <a:xfrm rot="10800000" flipV="1">
            <a:off x="0" y="4842214"/>
            <a:ext cx="6699128" cy="2015785"/>
          </a:xfrm>
          <a:prstGeom prst="rect">
            <a:avLst/>
          </a:prstGeom>
        </p:spPr>
      </p:pic>
      <p:pic>
        <p:nvPicPr>
          <p:cNvPr id="12" name="Content Placeholder 4">
            <a:extLst>
              <a:ext uri="{FF2B5EF4-FFF2-40B4-BE49-F238E27FC236}">
                <a16:creationId xmlns:a16="http://schemas.microsoft.com/office/drawing/2014/main" id="{4C6A3F96-07D7-4E6D-A347-6EABC160E9EB}"/>
              </a:ext>
            </a:extLst>
          </p:cNvPr>
          <p:cNvPicPr>
            <a:picLocks noChangeAspect="1"/>
          </p:cNvPicPr>
          <p:nvPr/>
        </p:nvPicPr>
        <p:blipFill>
          <a:blip r:embed="rId4">
            <a:extLst>
              <a:ext uri="{28A0092B-C50C-407E-A947-70E740481C1C}">
                <a14:useLocalDpi xmlns:a14="http://schemas.microsoft.com/office/drawing/2010/main" val="0"/>
              </a:ext>
            </a:extLst>
          </a:blip>
          <a:srcRect l="34379" t="54201" b="13713"/>
          <a:stretch>
            <a:fillRect/>
          </a:stretch>
        </p:blipFill>
        <p:spPr>
          <a:xfrm flipV="1">
            <a:off x="5492872" y="0"/>
            <a:ext cx="6699128" cy="2015785"/>
          </a:xfrm>
          <a:prstGeom prst="rect">
            <a:avLst/>
          </a:prstGeom>
        </p:spPr>
      </p:pic>
      <p:sp>
        <p:nvSpPr>
          <p:cNvPr id="13" name="TextBox 12">
            <a:extLst>
              <a:ext uri="{FF2B5EF4-FFF2-40B4-BE49-F238E27FC236}">
                <a16:creationId xmlns:a16="http://schemas.microsoft.com/office/drawing/2014/main" id="{6803B089-0999-4005-8BEF-310260E48998}"/>
              </a:ext>
            </a:extLst>
          </p:cNvPr>
          <p:cNvSpPr txBox="1"/>
          <p:nvPr/>
        </p:nvSpPr>
        <p:spPr>
          <a:xfrm>
            <a:off x="8001000" y="5101408"/>
            <a:ext cx="3474685" cy="553998"/>
          </a:xfrm>
          <a:prstGeom prst="rect">
            <a:avLst/>
          </a:prstGeom>
          <a:noFill/>
        </p:spPr>
        <p:txBody>
          <a:bodyPr wrap="square" rtlCol="0">
            <a:spAutoFit/>
          </a:bodyPr>
          <a:lstStyle/>
          <a:p>
            <a:pPr algn="ctr">
              <a:defRPr b="0" i="0"/>
            </a:pPr>
            <a:r>
              <a:rPr lang="2058" sz="3000" b="1" dirty="0">
                <a:solidFill>
                  <a:srgbClr val="0033A0"/>
                </a:solidFill>
                <a:latin typeface="Arial" panose="020B0604020202020204" pitchFamily="34" charset="0"/>
                <a:cs typeface="Arial" panose="020B0604020202020204" pitchFamily="34" charset="0"/>
              </a:rPr>
              <a:t>SEGURIDAD 2021</a:t>
            </a:r>
          </a:p>
        </p:txBody>
      </p:sp>
      <p:sp>
        <p:nvSpPr>
          <p:cNvPr id="14" name="TextBox 13">
            <a:extLst>
              <a:ext uri="{FF2B5EF4-FFF2-40B4-BE49-F238E27FC236}">
                <a16:creationId xmlns:a16="http://schemas.microsoft.com/office/drawing/2014/main" id="{D0F6DB66-3DAB-4F75-9043-E675DDC1AB97}"/>
              </a:ext>
            </a:extLst>
          </p:cNvPr>
          <p:cNvSpPr txBox="1"/>
          <p:nvPr/>
        </p:nvSpPr>
        <p:spPr>
          <a:xfrm>
            <a:off x="7840976" y="5554247"/>
            <a:ext cx="3817624" cy="396636"/>
          </a:xfrm>
          <a:prstGeom prst="rect">
            <a:avLst/>
          </a:prstGeom>
          <a:noFill/>
        </p:spPr>
        <p:txBody>
          <a:bodyPr wrap="square" rtlCol="0">
            <a:spAutoFit/>
          </a:bodyPr>
          <a:lstStyle/>
          <a:p>
            <a:pPr algn="ctr">
              <a:defRPr b="0" i="0"/>
            </a:pPr>
            <a:r>
              <a:rPr lang="2058" sz="2000" i="1" dirty="0">
                <a:solidFill>
                  <a:srgbClr val="00A9E0"/>
                </a:solidFill>
                <a:latin typeface="Arial" panose="020B0604020202020204" pitchFamily="34" charset="0"/>
                <a:cs typeface="Arial" panose="020B0604020202020204" pitchFamily="34" charset="0"/>
              </a:rPr>
              <a:t>ELEVE SUS ESTÁNDARES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934200"/>
          </a:xfrm>
          <a:prstGeom prst="rect">
            <a:avLst/>
          </a:prstGeom>
          <a:blipFill>
            <a:blip r:embed="rId3"/>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B893855C-41A6-4DE6-9FDC-10AD686E57D7}"/>
              </a:ext>
            </a:extLst>
          </p:cNvPr>
          <p:cNvSpPr/>
          <p:nvPr/>
        </p:nvSpPr>
        <p:spPr>
          <a:xfrm>
            <a:off x="762000" y="1905000"/>
            <a:ext cx="1295400" cy="533400"/>
          </a:xfrm>
          <a:prstGeom prst="rect">
            <a:avLst/>
          </a:prstGeom>
          <a:solidFill>
            <a:srgbClr val="212121"/>
          </a:solidFill>
          <a:ln>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E281559-9936-4A41-8BF5-93574698F817}"/>
              </a:ext>
            </a:extLst>
          </p:cNvPr>
          <p:cNvSpPr/>
          <p:nvPr/>
        </p:nvSpPr>
        <p:spPr>
          <a:xfrm>
            <a:off x="1524" y="0"/>
            <a:ext cx="6092952" cy="68580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DAF1F85-CF49-46A4-B6AF-2BB2EA6B3107}"/>
              </a:ext>
            </a:extLst>
          </p:cNvPr>
          <p:cNvSpPr txBox="1"/>
          <p:nvPr/>
        </p:nvSpPr>
        <p:spPr>
          <a:xfrm>
            <a:off x="762000" y="1828800"/>
            <a:ext cx="4419600" cy="3323987"/>
          </a:xfrm>
          <a:prstGeom prst="rect">
            <a:avLst/>
          </a:prstGeom>
          <a:noFill/>
        </p:spPr>
        <p:txBody>
          <a:bodyPr wrap="square" rtlCol="0">
            <a:spAutoFit/>
          </a:bodyPr>
          <a:lstStyle/>
          <a:p>
            <a:pPr>
              <a:defRPr b="0" i="0"/>
            </a:pPr>
            <a:r>
              <a:rPr lang="2058" sz="3500" b="1" dirty="0">
                <a:solidFill>
                  <a:srgbClr val="96BA56"/>
                </a:solidFill>
              </a:rPr>
              <a:t>DAR BRILLO </a:t>
            </a:r>
            <a:r>
              <a:rPr lang="2058" sz="3500" b="1" dirty="0">
                <a:solidFill>
                  <a:schemeClr val="bg1"/>
                </a:solidFill>
              </a:rPr>
              <a:t>requiere que se tomen medidas proactivas para mantener las áreas del lugar de trabajo limpias y ordenadas.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A467EF3B-2DFB-469F-8B9E-38F7762D962D}"/>
              </a:ext>
            </a:extLst>
          </p:cNvPr>
          <p:cNvSpPr/>
          <p:nvPr/>
        </p:nvSpPr>
        <p:spPr>
          <a:xfrm>
            <a:off x="5715000" y="2362200"/>
            <a:ext cx="1143000" cy="5334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9F491C9-4D66-48C4-8959-BE0EF25BD7E5}"/>
              </a:ext>
            </a:extLst>
          </p:cNvPr>
          <p:cNvSpPr txBox="1"/>
          <p:nvPr/>
        </p:nvSpPr>
        <p:spPr>
          <a:xfrm>
            <a:off x="5731042" y="2313429"/>
            <a:ext cx="1259816" cy="1220419"/>
          </a:xfrm>
          <a:prstGeom prst="rect">
            <a:avLst/>
          </a:prstGeom>
          <a:noFill/>
        </p:spPr>
        <p:txBody>
          <a:bodyPr wrap="square" rtlCol="0">
            <a:spAutoFit/>
          </a:bodyPr>
          <a:lstStyle/>
          <a:p>
            <a:pPr>
              <a:defRPr b="0" i="0"/>
            </a:pPr>
            <a:r>
              <a:rPr lang="2058" sz="3700" b="1">
                <a:solidFill>
                  <a:srgbClr val="96BA56"/>
                </a:solidFill>
              </a:rPr>
              <a:t>limpiar</a:t>
            </a:r>
          </a:p>
        </p:txBody>
      </p:sp>
      <p:sp>
        <p:nvSpPr>
          <p:cNvPr id="5" name="Rectangle 4">
            <a:extLst>
              <a:ext uri="{FF2B5EF4-FFF2-40B4-BE49-F238E27FC236}">
                <a16:creationId xmlns:a16="http://schemas.microsoft.com/office/drawing/2014/main" id="{2348881F-CDDD-41CA-BC9D-0F997F31D71E}"/>
              </a:ext>
            </a:extLst>
          </p:cNvPr>
          <p:cNvSpPr/>
          <p:nvPr/>
        </p:nvSpPr>
        <p:spPr>
          <a:xfrm>
            <a:off x="1292392" y="2152158"/>
            <a:ext cx="10134600" cy="1956131"/>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3A61D45-E1FC-4DF4-95A2-068128FB8582}"/>
              </a:ext>
            </a:extLst>
          </p:cNvPr>
          <p:cNvSpPr txBox="1"/>
          <p:nvPr/>
        </p:nvSpPr>
        <p:spPr>
          <a:xfrm>
            <a:off x="1863892" y="2490089"/>
            <a:ext cx="9009592" cy="1784863"/>
          </a:xfrm>
          <a:prstGeom prst="rect">
            <a:avLst/>
          </a:prstGeom>
          <a:noFill/>
        </p:spPr>
        <p:txBody>
          <a:bodyPr wrap="square" rtlCol="0">
            <a:spAutoFit/>
          </a:bodyPr>
          <a:lstStyle/>
          <a:p>
            <a:pPr>
              <a:defRPr b="0" i="0"/>
            </a:pPr>
            <a:r>
              <a:rPr lang="2058" sz="3700" b="1">
                <a:solidFill>
                  <a:schemeClr val="bg1"/>
                </a:solidFill>
              </a:rPr>
              <a:t>Cuando las instalaciones están </a:t>
            </a:r>
            <a:r>
              <a:rPr lang="2058" sz="3700" b="1">
                <a:solidFill>
                  <a:srgbClr val="96BA56"/>
                </a:solidFill>
              </a:rPr>
              <a:t>limpias</a:t>
            </a:r>
            <a:r>
              <a:rPr lang="2058" sz="3700" b="1">
                <a:solidFill>
                  <a:schemeClr val="bg1"/>
                </a:solidFill>
              </a:rPr>
              <a:t>, los empleados trabajan mejor, más seguros, más rápidos y tienen la moral más alta.</a:t>
            </a:r>
            <a:r>
              <a:rPr lang="2058" sz="3700" b="1">
                <a:solidFill>
                  <a:srgbClr val="96BA56"/>
                </a:solidFill>
              </a:rPr>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5" name="Rectangle 4">
            <a:extLst>
              <a:ext uri="{FF2B5EF4-FFF2-40B4-BE49-F238E27FC236}">
                <a16:creationId xmlns:a16="http://schemas.microsoft.com/office/drawing/2014/main" id="{20FB6532-1168-489C-A271-C0C71141B4FF}"/>
              </a:ext>
            </a:extLst>
          </p:cNvPr>
          <p:cNvSpPr/>
          <p:nvPr/>
        </p:nvSpPr>
        <p:spPr>
          <a:xfrm>
            <a:off x="1524000" y="1549069"/>
            <a:ext cx="9525000" cy="11430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497AE17-BB29-4F46-97EC-AA1A8FD0606F}"/>
              </a:ext>
            </a:extLst>
          </p:cNvPr>
          <p:cNvSpPr/>
          <p:nvPr/>
        </p:nvSpPr>
        <p:spPr>
          <a:xfrm>
            <a:off x="1066800" y="2692069"/>
            <a:ext cx="10134600" cy="1956131"/>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C53D4DC-67A2-4F14-9BED-4DE85A0B2C7B}"/>
              </a:ext>
            </a:extLst>
          </p:cNvPr>
          <p:cNvSpPr txBox="1"/>
          <p:nvPr/>
        </p:nvSpPr>
        <p:spPr>
          <a:xfrm>
            <a:off x="646176" y="2209813"/>
            <a:ext cx="11110812" cy="2013692"/>
          </a:xfrm>
          <a:prstGeom prst="rect">
            <a:avLst/>
          </a:prstGeom>
          <a:noFill/>
        </p:spPr>
        <p:txBody>
          <a:bodyPr wrap="square" rtlCol="0">
            <a:spAutoFit/>
          </a:bodyPr>
          <a:lstStyle/>
          <a:p>
            <a:pPr>
              <a:defRPr b="0" i="0"/>
            </a:pPr>
            <a:r>
              <a:rPr lang="2058" sz="4200" b="1">
                <a:solidFill>
                  <a:srgbClr val="4BA299"/>
                </a:solidFill>
              </a:rPr>
              <a:t>ESTANDARIZAR</a:t>
            </a:r>
            <a:r>
              <a:rPr lang="2058" sz="4200" b="1">
                <a:solidFill>
                  <a:srgbClr val="4CA39A"/>
                </a:solidFill>
              </a:rPr>
              <a:t> </a:t>
            </a:r>
            <a:r>
              <a:rPr lang="2058" sz="4200" b="1">
                <a:solidFill>
                  <a:schemeClr val="bg1"/>
                </a:solidFill>
              </a:rPr>
              <a:t>pide que se hagan reglas para garantizar que las prácticas de las primeras 3S continúen regularmente.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6F8F54BB-7562-4BD0-8D86-A215AEC8614E}"/>
              </a:ext>
            </a:extLst>
          </p:cNvPr>
          <p:cNvSpPr/>
          <p:nvPr/>
        </p:nvSpPr>
        <p:spPr>
          <a:xfrm>
            <a:off x="6099048" y="0"/>
            <a:ext cx="6092952" cy="68580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92DA061-39CC-42CB-92E9-BA76196E4962}"/>
              </a:ext>
            </a:extLst>
          </p:cNvPr>
          <p:cNvSpPr txBox="1"/>
          <p:nvPr/>
        </p:nvSpPr>
        <p:spPr>
          <a:xfrm>
            <a:off x="7126224" y="1752600"/>
            <a:ext cx="4046682" cy="3569727"/>
          </a:xfrm>
          <a:prstGeom prst="rect">
            <a:avLst/>
          </a:prstGeom>
          <a:noFill/>
        </p:spPr>
        <p:txBody>
          <a:bodyPr wrap="square" rtlCol="0">
            <a:spAutoFit/>
          </a:bodyPr>
          <a:lstStyle/>
          <a:p>
            <a:pPr>
              <a:defRPr b="0" i="0"/>
            </a:pPr>
            <a:r>
              <a:rPr lang="2058" sz="3800" b="1" dirty="0">
                <a:solidFill>
                  <a:schemeClr val="bg1"/>
                </a:solidFill>
              </a:rPr>
              <a:t>Crear y publicar reglas para cada área de trabajo. Los</a:t>
            </a:r>
            <a:r>
              <a:rPr lang="2058" sz="3800" b="1" dirty="0">
                <a:solidFill>
                  <a:srgbClr val="4BA299"/>
                </a:solidFill>
              </a:rPr>
              <a:t> estándares </a:t>
            </a:r>
            <a:r>
              <a:rPr lang="2058" sz="3800" b="1" dirty="0">
                <a:solidFill>
                  <a:schemeClr val="bg1"/>
                </a:solidFill>
              </a:rPr>
              <a:t>deben ser sencillos y visuales.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5" name="Rectangle 4">
            <a:extLst>
              <a:ext uri="{FF2B5EF4-FFF2-40B4-BE49-F238E27FC236}">
                <a16:creationId xmlns:a16="http://schemas.microsoft.com/office/drawing/2014/main" id="{E53517D6-8829-4F2D-9FB7-36C365628799}"/>
              </a:ext>
            </a:extLst>
          </p:cNvPr>
          <p:cNvSpPr/>
          <p:nvPr/>
        </p:nvSpPr>
        <p:spPr>
          <a:xfrm>
            <a:off x="3124200" y="3124200"/>
            <a:ext cx="1905000" cy="5334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6FBC3F-47D7-47C7-B5F3-F320971CED37}"/>
              </a:ext>
            </a:extLst>
          </p:cNvPr>
          <p:cNvSpPr/>
          <p:nvPr/>
        </p:nvSpPr>
        <p:spPr>
          <a:xfrm>
            <a:off x="838200" y="1938992"/>
            <a:ext cx="10896600" cy="31242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C268B19-33FA-4019-9667-048D56504AD7}"/>
              </a:ext>
            </a:extLst>
          </p:cNvPr>
          <p:cNvSpPr txBox="1"/>
          <p:nvPr/>
        </p:nvSpPr>
        <p:spPr>
          <a:xfrm>
            <a:off x="1056051" y="1718608"/>
            <a:ext cx="10765698" cy="2532370"/>
          </a:xfrm>
          <a:prstGeom prst="rect">
            <a:avLst/>
          </a:prstGeom>
          <a:noFill/>
        </p:spPr>
        <p:txBody>
          <a:bodyPr wrap="square" rtlCol="0">
            <a:spAutoFit/>
          </a:bodyPr>
          <a:lstStyle/>
          <a:p>
            <a:pPr algn="ctr">
              <a:defRPr b="0" i="0"/>
            </a:pPr>
            <a:r>
              <a:rPr lang="2058" sz="4000" b="1" dirty="0">
                <a:solidFill>
                  <a:schemeClr val="bg1"/>
                </a:solidFill>
              </a:rPr>
              <a:t>5S puede revolucionar la forma en que funciona su centro. </a:t>
            </a:r>
            <a:r>
              <a:rPr lang="2058" sz="4000" b="1" dirty="0">
                <a:solidFill>
                  <a:srgbClr val="3A5685"/>
                </a:solidFill>
              </a:rPr>
              <a:t>SOSTENER</a:t>
            </a:r>
            <a:r>
              <a:rPr lang="2058" sz="4000" b="1" dirty="0">
                <a:solidFill>
                  <a:srgbClr val="3B5786"/>
                </a:solidFill>
              </a:rPr>
              <a:t> </a:t>
            </a:r>
            <a:r>
              <a:rPr lang="2058" sz="4000" b="1" dirty="0">
                <a:solidFill>
                  <a:schemeClr val="bg1"/>
                </a:solidFill>
              </a:rPr>
              <a:t>garantiza que el 5S sea una mejor práctica</a:t>
            </a:r>
          </a:p>
          <a:p>
            <a:pPr algn="ctr">
              <a:defRPr b="0" i="0"/>
            </a:pPr>
            <a:r>
              <a:rPr lang="2058" sz="4000" b="1" dirty="0">
                <a:solidFill>
                  <a:schemeClr val="bg1"/>
                </a:solidFill>
              </a:rPr>
              <a:t>a largo plazo en lugar de un breve experimento.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3587844A-5391-40E8-9826-A87E15AD3F08}"/>
              </a:ext>
            </a:extLst>
          </p:cNvPr>
          <p:cNvSpPr/>
          <p:nvPr/>
        </p:nvSpPr>
        <p:spPr>
          <a:xfrm>
            <a:off x="762000" y="2315228"/>
            <a:ext cx="5105400" cy="25501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851870-69FC-4BB3-9052-5C33A02F9789}"/>
              </a:ext>
            </a:extLst>
          </p:cNvPr>
          <p:cNvSpPr txBox="1"/>
          <p:nvPr/>
        </p:nvSpPr>
        <p:spPr>
          <a:xfrm>
            <a:off x="1066800" y="2277425"/>
            <a:ext cx="4504796" cy="2532370"/>
          </a:xfrm>
          <a:prstGeom prst="rect">
            <a:avLst/>
          </a:prstGeom>
          <a:noFill/>
        </p:spPr>
        <p:txBody>
          <a:bodyPr wrap="square" rtlCol="0">
            <a:spAutoFit/>
          </a:bodyPr>
          <a:lstStyle/>
          <a:p>
            <a:pPr>
              <a:defRPr b="0" i="0"/>
            </a:pPr>
            <a:r>
              <a:rPr lang="2058" sz="8000" b="1">
                <a:solidFill>
                  <a:schemeClr val="bg1"/>
                </a:solidFill>
                <a:latin typeface="Arial" panose="020B0604020202020204" pitchFamily="34" charset="0"/>
                <a:cs typeface="Arial" panose="020B0604020202020204" pitchFamily="34" charset="0"/>
              </a:rPr>
              <a:t>QUÉ ES</a:t>
            </a:r>
            <a:br>
              <a:rPr lang="2058" sz="8000" b="1">
                <a:latin typeface="Arial" panose="020B0604020202020204" pitchFamily="34" charset="0"/>
                <a:cs typeface="Arial" panose="020B0604020202020204" pitchFamily="34" charset="0"/>
              </a:rPr>
            </a:br>
            <a:r>
              <a:rPr lang="2058" sz="8000" b="0">
                <a:solidFill>
                  <a:srgbClr val="0A97C2"/>
                </a:solidFill>
                <a:latin typeface="Arial" panose="020B0604020202020204" pitchFamily="34" charset="0"/>
                <a:cs typeface="Arial" panose="020B0604020202020204" pitchFamily="34" charset="0"/>
              </a:rPr>
              <a:t>S5S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7D53B5D8-64AC-4A3B-93F9-6C54CFA44423}"/>
              </a:ext>
            </a:extLst>
          </p:cNvPr>
          <p:cNvSpPr/>
          <p:nvPr/>
        </p:nvSpPr>
        <p:spPr>
          <a:xfrm>
            <a:off x="76200" y="2819400"/>
            <a:ext cx="7696200" cy="2667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3FD54DB-B6AA-46DB-8615-54F710AD73AD}"/>
              </a:ext>
            </a:extLst>
          </p:cNvPr>
          <p:cNvSpPr txBox="1"/>
          <p:nvPr/>
        </p:nvSpPr>
        <p:spPr>
          <a:xfrm>
            <a:off x="354904" y="3337292"/>
            <a:ext cx="7406190" cy="1617055"/>
          </a:xfrm>
          <a:prstGeom prst="rect">
            <a:avLst/>
          </a:prstGeom>
          <a:noFill/>
        </p:spPr>
        <p:txBody>
          <a:bodyPr wrap="square" rtlCol="0">
            <a:spAutoFit/>
          </a:bodyPr>
          <a:lstStyle/>
          <a:p>
            <a:pPr>
              <a:defRPr b="0" i="0"/>
            </a:pPr>
            <a:r>
              <a:rPr lang="2058" sz="5000" b="1">
                <a:solidFill>
                  <a:srgbClr val="0A97C2"/>
                </a:solidFill>
                <a:latin typeface="Arial" panose="020B0604020202020204" pitchFamily="34" charset="0"/>
                <a:cs typeface="Arial" panose="020B0604020202020204" pitchFamily="34" charset="0"/>
              </a:rPr>
              <a:t>5S es un sistema de</a:t>
            </a:r>
          </a:p>
          <a:p>
            <a:pPr>
              <a:defRPr b="0" i="0"/>
            </a:pPr>
            <a:r>
              <a:rPr lang="2058" sz="5000" b="1">
                <a:solidFill>
                  <a:schemeClr val="bg1"/>
                </a:solidFill>
                <a:latin typeface="Arial" panose="020B0604020202020204" pitchFamily="34" charset="0"/>
                <a:cs typeface="Arial" panose="020B0604020202020204" pitchFamily="34" charset="0"/>
              </a:rPr>
              <a:t>GESTIÓN VISUAL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355" y="0"/>
            <a:ext cx="12188952" cy="6858000"/>
          </a:xfrm>
          <a:prstGeom prst="rect">
            <a:avLst/>
          </a:prstGeom>
          <a:blipFill>
            <a:blip r:embed="rId3"/>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316A7FEA-83D2-4E63-9DA5-0E65D13E12CD}"/>
              </a:ext>
            </a:extLst>
          </p:cNvPr>
          <p:cNvSpPr/>
          <p:nvPr/>
        </p:nvSpPr>
        <p:spPr>
          <a:xfrm>
            <a:off x="6064768" y="11482"/>
            <a:ext cx="6103307"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A25F101-500F-4E8B-B3DC-5461E820064A}"/>
              </a:ext>
            </a:extLst>
          </p:cNvPr>
          <p:cNvSpPr txBox="1"/>
          <p:nvPr/>
        </p:nvSpPr>
        <p:spPr>
          <a:xfrm>
            <a:off x="6525620" y="533400"/>
            <a:ext cx="5285379" cy="5570756"/>
          </a:xfrm>
          <a:prstGeom prst="rect">
            <a:avLst/>
          </a:prstGeom>
          <a:noFill/>
        </p:spPr>
        <p:txBody>
          <a:bodyPr wrap="square" rtlCol="0">
            <a:spAutoFit/>
          </a:bodyPr>
          <a:lstStyle/>
          <a:p>
            <a:pPr>
              <a:defRPr b="0" i="0"/>
            </a:pPr>
            <a:r>
              <a:rPr lang="2058" sz="3200" b="1" dirty="0">
                <a:solidFill>
                  <a:schemeClr val="bg1"/>
                </a:solidFill>
              </a:rPr>
              <a:t>Elimina sistemáticamente </a:t>
            </a:r>
            <a:r>
              <a:rPr lang="2058" sz="3200" b="1" dirty="0">
                <a:solidFill>
                  <a:srgbClr val="09BAF4"/>
                </a:solidFill>
              </a:rPr>
              <a:t>los pasos y equipos innecesarios</a:t>
            </a:r>
            <a:r>
              <a:rPr lang="2058" sz="3200" b="1" dirty="0">
                <a:solidFill>
                  <a:schemeClr val="bg1"/>
                </a:solidFill>
              </a:rPr>
              <a:t> de los procesos de producción</a:t>
            </a:r>
          </a:p>
          <a:p>
            <a:endParaRPr lang="en-US" sz="3200" b="1" dirty="0">
              <a:solidFill>
                <a:schemeClr val="bg1"/>
              </a:solidFill>
            </a:endParaRPr>
          </a:p>
          <a:p>
            <a:pPr>
              <a:defRPr b="0" i="0"/>
            </a:pPr>
            <a:r>
              <a:rPr lang="2058" sz="3200" b="1" dirty="0">
                <a:solidFill>
                  <a:schemeClr val="bg1"/>
                </a:solidFill>
              </a:rPr>
              <a:t>Mejora el </a:t>
            </a:r>
            <a:r>
              <a:rPr lang="2058" sz="3200" b="1" dirty="0">
                <a:solidFill>
                  <a:srgbClr val="09BAF4"/>
                </a:solidFill>
              </a:rPr>
              <a:t>flujo de trabajo</a:t>
            </a:r>
          </a:p>
          <a:p>
            <a:endParaRPr lang="en-US" sz="3200" b="1" dirty="0">
              <a:solidFill>
                <a:schemeClr val="bg1"/>
              </a:solidFill>
            </a:endParaRPr>
          </a:p>
          <a:p>
            <a:pPr>
              <a:defRPr b="0" i="0"/>
            </a:pPr>
            <a:r>
              <a:rPr lang="2058" sz="3200" b="1" dirty="0">
                <a:solidFill>
                  <a:schemeClr val="bg1"/>
                </a:solidFill>
              </a:rPr>
              <a:t>Establece </a:t>
            </a:r>
            <a:r>
              <a:rPr lang="2058" sz="3200" b="1" dirty="0">
                <a:solidFill>
                  <a:srgbClr val="09BAF4"/>
                </a:solidFill>
              </a:rPr>
              <a:t>mejores estándares</a:t>
            </a:r>
          </a:p>
          <a:p>
            <a:endParaRPr lang="en-US" sz="3200" b="1" dirty="0">
              <a:solidFill>
                <a:schemeClr val="bg1"/>
              </a:solidFill>
            </a:endParaRPr>
          </a:p>
          <a:p>
            <a:pPr>
              <a:defRPr b="0" i="0"/>
            </a:pPr>
            <a:r>
              <a:rPr lang="2058" sz="3200" b="1" dirty="0">
                <a:solidFill>
                  <a:schemeClr val="bg1"/>
                </a:solidFill>
              </a:rPr>
              <a:t>Maximiza la eficiencia </a:t>
            </a:r>
            <a:r>
              <a:rPr lang="2058" sz="3200" b="1" dirty="0">
                <a:solidFill>
                  <a:srgbClr val="09BAF4"/>
                </a:solidFill>
              </a:rPr>
              <a:t>y las utilidades</a:t>
            </a:r>
          </a:p>
          <a:p>
            <a:endParaRPr lang="en-US" b="1" dirty="0">
              <a:solidFill>
                <a:schemeClr val="bg1"/>
              </a:solidFill>
            </a:endParaRPr>
          </a:p>
          <a:p>
            <a:endParaRPr lang="en-US" b="1" dirty="0">
              <a:solidFill>
                <a:schemeClr val="bg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solidFill>
                <a:srgbClr val="E66C39"/>
              </a:solidFill>
            </a:endParaRPr>
          </a:p>
        </p:txBody>
      </p:sp>
      <p:sp>
        <p:nvSpPr>
          <p:cNvPr id="3" name="Rectangle 2">
            <a:extLst>
              <a:ext uri="{FF2B5EF4-FFF2-40B4-BE49-F238E27FC236}">
                <a16:creationId xmlns:a16="http://schemas.microsoft.com/office/drawing/2014/main" id="{BA941E52-821C-48DB-B269-B7199565F0B3}"/>
              </a:ext>
            </a:extLst>
          </p:cNvPr>
          <p:cNvSpPr/>
          <p:nvPr/>
        </p:nvSpPr>
        <p:spPr>
          <a:xfrm>
            <a:off x="0" y="1521485"/>
            <a:ext cx="12192000" cy="914400"/>
          </a:xfrm>
          <a:prstGeom prst="rect">
            <a:avLst/>
          </a:prstGeom>
          <a:solidFill>
            <a:srgbClr val="E94047"/>
          </a:solidFill>
          <a:ln>
            <a:solidFill>
              <a:srgbClr val="E94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94047"/>
              </a:solidFill>
            </a:endParaRPr>
          </a:p>
        </p:txBody>
      </p:sp>
      <p:sp>
        <p:nvSpPr>
          <p:cNvPr id="4" name="Rectangle 3">
            <a:extLst>
              <a:ext uri="{FF2B5EF4-FFF2-40B4-BE49-F238E27FC236}">
                <a16:creationId xmlns:a16="http://schemas.microsoft.com/office/drawing/2014/main" id="{5F623898-459F-4A62-BCD9-6410C7CA1699}"/>
              </a:ext>
            </a:extLst>
          </p:cNvPr>
          <p:cNvSpPr/>
          <p:nvPr/>
        </p:nvSpPr>
        <p:spPr>
          <a:xfrm>
            <a:off x="0" y="2458233"/>
            <a:ext cx="12192000" cy="914400"/>
          </a:xfrm>
          <a:prstGeom prst="rect">
            <a:avLst/>
          </a:prstGeom>
          <a:solidFill>
            <a:srgbClr val="E66C39"/>
          </a:solidFill>
          <a:ln>
            <a:solidFill>
              <a:srgbClr val="E66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A299"/>
              </a:solidFill>
            </a:endParaRPr>
          </a:p>
        </p:txBody>
      </p:sp>
      <p:sp>
        <p:nvSpPr>
          <p:cNvPr id="5" name="Rectangle 4">
            <a:extLst>
              <a:ext uri="{FF2B5EF4-FFF2-40B4-BE49-F238E27FC236}">
                <a16:creationId xmlns:a16="http://schemas.microsoft.com/office/drawing/2014/main" id="{8F67B92A-0DDE-4612-9E47-22793158CAF2}"/>
              </a:ext>
            </a:extLst>
          </p:cNvPr>
          <p:cNvSpPr/>
          <p:nvPr/>
        </p:nvSpPr>
        <p:spPr>
          <a:xfrm>
            <a:off x="-12032" y="3394718"/>
            <a:ext cx="12192000" cy="914400"/>
          </a:xfrm>
          <a:prstGeom prst="rect">
            <a:avLst/>
          </a:prstGeom>
          <a:solidFill>
            <a:srgbClr val="96BA56"/>
          </a:solidFill>
          <a:ln>
            <a:solidFill>
              <a:srgbClr val="96B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6BA56"/>
              </a:solidFill>
            </a:endParaRPr>
          </a:p>
        </p:txBody>
      </p:sp>
      <p:sp>
        <p:nvSpPr>
          <p:cNvPr id="6" name="Rectangle 5">
            <a:extLst>
              <a:ext uri="{FF2B5EF4-FFF2-40B4-BE49-F238E27FC236}">
                <a16:creationId xmlns:a16="http://schemas.microsoft.com/office/drawing/2014/main" id="{28A4A6A1-42A3-4823-A379-2C8DED8CF22C}"/>
              </a:ext>
            </a:extLst>
          </p:cNvPr>
          <p:cNvSpPr/>
          <p:nvPr/>
        </p:nvSpPr>
        <p:spPr>
          <a:xfrm>
            <a:off x="8984" y="4331203"/>
            <a:ext cx="12192000" cy="914400"/>
          </a:xfrm>
          <a:prstGeom prst="rect">
            <a:avLst/>
          </a:prstGeom>
          <a:solidFill>
            <a:srgbClr val="4BA299"/>
          </a:solidFill>
          <a:ln>
            <a:solidFill>
              <a:srgbClr val="4BA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F86720-F40E-45B4-8C3A-7F05FD35A8D6}"/>
              </a:ext>
            </a:extLst>
          </p:cNvPr>
          <p:cNvSpPr/>
          <p:nvPr/>
        </p:nvSpPr>
        <p:spPr>
          <a:xfrm>
            <a:off x="-15079" y="5265458"/>
            <a:ext cx="12192000" cy="914400"/>
          </a:xfrm>
          <a:prstGeom prst="rect">
            <a:avLst/>
          </a:prstGeom>
          <a:solidFill>
            <a:srgbClr val="3A5685"/>
          </a:solidFill>
          <a:ln>
            <a:solidFill>
              <a:srgbClr val="3A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203C3EF-CD92-415D-909A-569E43D91895}"/>
              </a:ext>
            </a:extLst>
          </p:cNvPr>
          <p:cNvSpPr txBox="1"/>
          <p:nvPr/>
        </p:nvSpPr>
        <p:spPr>
          <a:xfrm>
            <a:off x="788129" y="1606175"/>
            <a:ext cx="5421026" cy="701741"/>
          </a:xfrm>
          <a:prstGeom prst="rect">
            <a:avLst/>
          </a:prstGeom>
          <a:noFill/>
        </p:spPr>
        <p:txBody>
          <a:bodyPr wrap="square" rtlCol="0">
            <a:spAutoFit/>
          </a:bodyPr>
          <a:lstStyle/>
          <a:p>
            <a:pPr>
              <a:defRPr b="0" i="0"/>
            </a:pPr>
            <a:r>
              <a:rPr lang="2058" sz="4000" dirty="0">
                <a:solidFill>
                  <a:srgbClr val="F8A97F"/>
                </a:solidFill>
                <a:latin typeface="Arial" panose="020B0604020202020204" pitchFamily="34" charset="0"/>
                <a:cs typeface="Arial" panose="020B0604020202020204" pitchFamily="34" charset="0"/>
              </a:rPr>
              <a:t>1</a:t>
            </a:r>
            <a:r>
              <a:rPr lang="2058" sz="4000" dirty="0">
                <a:solidFill>
                  <a:schemeClr val="bg1"/>
                </a:solidFill>
                <a:latin typeface="Arial" panose="020B0604020202020204" pitchFamily="34" charset="0"/>
                <a:cs typeface="Arial" panose="020B0604020202020204" pitchFamily="34" charset="0"/>
              </a:rPr>
              <a:t>    </a:t>
            </a:r>
            <a:r>
              <a:rPr lang="2058" sz="4000" b="1" dirty="0">
                <a:solidFill>
                  <a:schemeClr val="bg1"/>
                </a:solidFill>
                <a:latin typeface="Arial" panose="020B0604020202020204" pitchFamily="34" charset="0"/>
                <a:cs typeface="Arial" panose="020B0604020202020204" pitchFamily="34" charset="0"/>
              </a:rPr>
              <a:t>CLASIFICAR</a:t>
            </a:r>
          </a:p>
        </p:txBody>
      </p:sp>
      <p:sp>
        <p:nvSpPr>
          <p:cNvPr id="9" name="TextBox 8">
            <a:extLst>
              <a:ext uri="{FF2B5EF4-FFF2-40B4-BE49-F238E27FC236}">
                <a16:creationId xmlns:a16="http://schemas.microsoft.com/office/drawing/2014/main" id="{2C90D845-89E4-459E-AFE5-58135AAF474E}"/>
              </a:ext>
            </a:extLst>
          </p:cNvPr>
          <p:cNvSpPr txBox="1"/>
          <p:nvPr/>
        </p:nvSpPr>
        <p:spPr>
          <a:xfrm>
            <a:off x="838200" y="2534382"/>
            <a:ext cx="6400800" cy="707886"/>
          </a:xfrm>
          <a:prstGeom prst="rect">
            <a:avLst/>
          </a:prstGeom>
          <a:noFill/>
        </p:spPr>
        <p:txBody>
          <a:bodyPr wrap="square" rtlCol="0">
            <a:spAutoFit/>
          </a:bodyPr>
          <a:lstStyle/>
          <a:p>
            <a:pPr>
              <a:defRPr b="0" i="0"/>
            </a:pPr>
            <a:r>
              <a:rPr lang="2058" sz="4000" dirty="0">
                <a:solidFill>
                  <a:srgbClr val="EDCD59"/>
                </a:solidFill>
                <a:latin typeface="Arial" panose="020B0604020202020204" pitchFamily="34" charset="0"/>
                <a:cs typeface="Arial" panose="020B0604020202020204" pitchFamily="34" charset="0"/>
              </a:rPr>
              <a:t>2</a:t>
            </a:r>
            <a:r>
              <a:rPr lang="2058" sz="4000" dirty="0">
                <a:solidFill>
                  <a:schemeClr val="bg1"/>
                </a:solidFill>
                <a:latin typeface="Arial" panose="020B0604020202020204" pitchFamily="34" charset="0"/>
                <a:cs typeface="Arial" panose="020B0604020202020204" pitchFamily="34" charset="0"/>
              </a:rPr>
              <a:t>    </a:t>
            </a:r>
            <a:r>
              <a:rPr lang="2058" sz="4000" b="1" dirty="0">
                <a:solidFill>
                  <a:schemeClr val="bg1"/>
                </a:solidFill>
                <a:latin typeface="Arial" panose="020B0604020202020204" pitchFamily="34" charset="0"/>
                <a:cs typeface="Arial" panose="020B0604020202020204" pitchFamily="34" charset="0"/>
              </a:rPr>
              <a:t>PON</a:t>
            </a:r>
            <a:r>
              <a:rPr lang="es-CO" sz="4000" b="1" dirty="0">
                <a:solidFill>
                  <a:schemeClr val="bg1"/>
                </a:solidFill>
                <a:latin typeface="Arial" panose="020B0604020202020204" pitchFamily="34" charset="0"/>
                <a:cs typeface="Arial" panose="020B0604020202020204" pitchFamily="34" charset="0"/>
              </a:rPr>
              <a:t>ER</a:t>
            </a:r>
            <a:r>
              <a:rPr lang="2058" sz="4000" b="1" dirty="0">
                <a:solidFill>
                  <a:schemeClr val="bg1"/>
                </a:solidFill>
                <a:latin typeface="Arial" panose="020B0604020202020204" pitchFamily="34" charset="0"/>
                <a:cs typeface="Arial" panose="020B0604020202020204" pitchFamily="34" charset="0"/>
              </a:rPr>
              <a:t> EN ORDEN</a:t>
            </a:r>
          </a:p>
        </p:txBody>
      </p:sp>
      <p:sp>
        <p:nvSpPr>
          <p:cNvPr id="10" name="TextBox 9">
            <a:extLst>
              <a:ext uri="{FF2B5EF4-FFF2-40B4-BE49-F238E27FC236}">
                <a16:creationId xmlns:a16="http://schemas.microsoft.com/office/drawing/2014/main" id="{65422467-51C8-4EAA-99B9-9248529F6C18}"/>
              </a:ext>
            </a:extLst>
          </p:cNvPr>
          <p:cNvSpPr txBox="1"/>
          <p:nvPr/>
        </p:nvSpPr>
        <p:spPr>
          <a:xfrm>
            <a:off x="826168" y="3440270"/>
            <a:ext cx="5421026" cy="701741"/>
          </a:xfrm>
          <a:prstGeom prst="rect">
            <a:avLst/>
          </a:prstGeom>
          <a:noFill/>
        </p:spPr>
        <p:txBody>
          <a:bodyPr wrap="square" rtlCol="0">
            <a:spAutoFit/>
          </a:bodyPr>
          <a:lstStyle/>
          <a:p>
            <a:pPr>
              <a:defRPr b="0" i="0"/>
            </a:pPr>
            <a:r>
              <a:rPr lang="2058" sz="4000" dirty="0">
                <a:solidFill>
                  <a:srgbClr val="BAF168"/>
                </a:solidFill>
                <a:latin typeface="Arial" panose="020B0604020202020204" pitchFamily="34" charset="0"/>
                <a:cs typeface="Arial" panose="020B0604020202020204" pitchFamily="34" charset="0"/>
              </a:rPr>
              <a:t>3</a:t>
            </a:r>
            <a:r>
              <a:rPr lang="2058" sz="4000" dirty="0">
                <a:solidFill>
                  <a:schemeClr val="bg1"/>
                </a:solidFill>
                <a:latin typeface="Arial" panose="020B0604020202020204" pitchFamily="34" charset="0"/>
                <a:cs typeface="Arial" panose="020B0604020202020204" pitchFamily="34" charset="0"/>
              </a:rPr>
              <a:t>    </a:t>
            </a:r>
            <a:r>
              <a:rPr lang="2058" sz="4000" b="1" dirty="0">
                <a:solidFill>
                  <a:schemeClr val="bg1"/>
                </a:solidFill>
                <a:latin typeface="Arial" panose="020B0604020202020204" pitchFamily="34" charset="0"/>
                <a:cs typeface="Arial" panose="020B0604020202020204" pitchFamily="34" charset="0"/>
              </a:rPr>
              <a:t>ABRILLANTAR</a:t>
            </a:r>
          </a:p>
        </p:txBody>
      </p:sp>
      <p:sp>
        <p:nvSpPr>
          <p:cNvPr id="11" name="TextBox 10">
            <a:extLst>
              <a:ext uri="{FF2B5EF4-FFF2-40B4-BE49-F238E27FC236}">
                <a16:creationId xmlns:a16="http://schemas.microsoft.com/office/drawing/2014/main" id="{B044F5EA-AE95-41A8-821D-2F7A33B290E4}"/>
              </a:ext>
            </a:extLst>
          </p:cNvPr>
          <p:cNvSpPr txBox="1"/>
          <p:nvPr/>
        </p:nvSpPr>
        <p:spPr>
          <a:xfrm>
            <a:off x="826168" y="4495800"/>
            <a:ext cx="5421026" cy="701741"/>
          </a:xfrm>
          <a:prstGeom prst="rect">
            <a:avLst/>
          </a:prstGeom>
          <a:noFill/>
        </p:spPr>
        <p:txBody>
          <a:bodyPr wrap="square" rtlCol="0">
            <a:spAutoFit/>
          </a:bodyPr>
          <a:lstStyle/>
          <a:p>
            <a:pPr>
              <a:defRPr b="0" i="0"/>
            </a:pPr>
            <a:r>
              <a:rPr lang="2058" sz="4000" dirty="0">
                <a:solidFill>
                  <a:srgbClr val="A7FCDD"/>
                </a:solidFill>
                <a:latin typeface="Arial" panose="020B0604020202020204" pitchFamily="34" charset="0"/>
                <a:cs typeface="Arial" panose="020B0604020202020204" pitchFamily="34" charset="0"/>
              </a:rPr>
              <a:t>4</a:t>
            </a:r>
            <a:r>
              <a:rPr lang="2058" sz="4000" dirty="0">
                <a:solidFill>
                  <a:schemeClr val="bg1"/>
                </a:solidFill>
                <a:latin typeface="Arial" panose="020B0604020202020204" pitchFamily="34" charset="0"/>
                <a:cs typeface="Arial" panose="020B0604020202020204" pitchFamily="34" charset="0"/>
              </a:rPr>
              <a:t>    </a:t>
            </a:r>
            <a:r>
              <a:rPr lang="2058" sz="4000" b="1" dirty="0">
                <a:solidFill>
                  <a:schemeClr val="bg1"/>
                </a:solidFill>
                <a:latin typeface="Arial" panose="020B0604020202020204" pitchFamily="34" charset="0"/>
                <a:cs typeface="Arial" panose="020B0604020202020204" pitchFamily="34" charset="0"/>
              </a:rPr>
              <a:t>ESTANDARIZAR</a:t>
            </a:r>
          </a:p>
        </p:txBody>
      </p:sp>
      <p:sp>
        <p:nvSpPr>
          <p:cNvPr id="12" name="TextBox 11">
            <a:extLst>
              <a:ext uri="{FF2B5EF4-FFF2-40B4-BE49-F238E27FC236}">
                <a16:creationId xmlns:a16="http://schemas.microsoft.com/office/drawing/2014/main" id="{BEA9638E-68C0-46CA-AB9D-A87BE916446D}"/>
              </a:ext>
            </a:extLst>
          </p:cNvPr>
          <p:cNvSpPr txBox="1"/>
          <p:nvPr/>
        </p:nvSpPr>
        <p:spPr>
          <a:xfrm>
            <a:off x="826168" y="5368283"/>
            <a:ext cx="5421026" cy="701741"/>
          </a:xfrm>
          <a:prstGeom prst="rect">
            <a:avLst/>
          </a:prstGeom>
          <a:noFill/>
        </p:spPr>
        <p:txBody>
          <a:bodyPr wrap="square" rtlCol="0">
            <a:spAutoFit/>
          </a:bodyPr>
          <a:lstStyle/>
          <a:p>
            <a:pPr>
              <a:defRPr b="0" i="0"/>
            </a:pPr>
            <a:r>
              <a:rPr lang="2058" sz="4000" dirty="0">
                <a:solidFill>
                  <a:srgbClr val="89C6DA"/>
                </a:solidFill>
                <a:latin typeface="Arial" panose="020B0604020202020204" pitchFamily="34" charset="0"/>
                <a:cs typeface="Arial" panose="020B0604020202020204" pitchFamily="34" charset="0"/>
              </a:rPr>
              <a:t>5</a:t>
            </a:r>
            <a:r>
              <a:rPr lang="2058" sz="4000" dirty="0">
                <a:solidFill>
                  <a:schemeClr val="bg1"/>
                </a:solidFill>
                <a:latin typeface="Arial" panose="020B0604020202020204" pitchFamily="34" charset="0"/>
                <a:cs typeface="Arial" panose="020B0604020202020204" pitchFamily="34" charset="0"/>
              </a:rPr>
              <a:t>    </a:t>
            </a:r>
            <a:r>
              <a:rPr lang="2058" sz="4000" b="1" dirty="0">
                <a:solidFill>
                  <a:schemeClr val="bg1"/>
                </a:solidFill>
                <a:latin typeface="Arial" panose="020B0604020202020204" pitchFamily="34" charset="0"/>
                <a:cs typeface="Arial" panose="020B0604020202020204" pitchFamily="34" charset="0"/>
              </a:rPr>
              <a:t>SOSTEN</a:t>
            </a:r>
            <a:r>
              <a:rPr lang="es-CO" sz="4000" b="1" dirty="0">
                <a:solidFill>
                  <a:schemeClr val="bg1"/>
                </a:solidFill>
                <a:latin typeface="Arial" panose="020B0604020202020204" pitchFamily="34" charset="0"/>
                <a:cs typeface="Arial" panose="020B0604020202020204" pitchFamily="34" charset="0"/>
              </a:rPr>
              <a:t>ER</a:t>
            </a:r>
            <a:endParaRPr lang="2058" sz="40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F85DADA-C321-4889-842A-3F07F7C91191}"/>
              </a:ext>
            </a:extLst>
          </p:cNvPr>
          <p:cNvSpPr/>
          <p:nvPr/>
        </p:nvSpPr>
        <p:spPr>
          <a:xfrm>
            <a:off x="3112169" y="604108"/>
            <a:ext cx="6172200" cy="5954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30F010D-E442-44EC-A7A9-59CC0345D51D}"/>
              </a:ext>
            </a:extLst>
          </p:cNvPr>
          <p:cNvSpPr txBox="1"/>
          <p:nvPr/>
        </p:nvSpPr>
        <p:spPr>
          <a:xfrm>
            <a:off x="2743200" y="622340"/>
            <a:ext cx="6794455" cy="553998"/>
          </a:xfrm>
          <a:prstGeom prst="rect">
            <a:avLst/>
          </a:prstGeom>
          <a:noFill/>
        </p:spPr>
        <p:txBody>
          <a:bodyPr wrap="square" rtlCol="0">
            <a:spAutoFit/>
          </a:bodyPr>
          <a:lstStyle/>
          <a:p>
            <a:pPr>
              <a:defRPr b="0" i="0"/>
            </a:pPr>
            <a:r>
              <a:rPr lang="2058" sz="3000" b="1" dirty="0">
                <a:solidFill>
                  <a:schemeClr val="bg1"/>
                </a:solidFill>
                <a:latin typeface="Arial" panose="020B0604020202020204" pitchFamily="34" charset="0"/>
                <a:cs typeface="Arial" panose="020B0604020202020204" pitchFamily="34" charset="0"/>
              </a:rPr>
              <a:t>Las cinco etapas o </a:t>
            </a:r>
            <a:r>
              <a:rPr lang="es-CO" sz="3000" b="1" dirty="0">
                <a:solidFill>
                  <a:schemeClr val="bg1"/>
                </a:solidFill>
                <a:latin typeface="Arial" panose="020B0604020202020204" pitchFamily="34" charset="0"/>
                <a:cs typeface="Arial" panose="020B0604020202020204" pitchFamily="34" charset="0"/>
              </a:rPr>
              <a:t>“</a:t>
            </a:r>
            <a:r>
              <a:rPr lang="2058" sz="3000" b="1" dirty="0">
                <a:solidFill>
                  <a:schemeClr val="bg1"/>
                </a:solidFill>
                <a:latin typeface="Arial" panose="020B0604020202020204" pitchFamily="34" charset="0"/>
                <a:cs typeface="Arial" panose="020B0604020202020204" pitchFamily="34" charset="0"/>
              </a:rPr>
              <a:t>pilares</a:t>
            </a:r>
            <a:r>
              <a:rPr lang="es-CO" sz="3000" b="1" dirty="0">
                <a:solidFill>
                  <a:schemeClr val="bg1"/>
                </a:solidFill>
                <a:latin typeface="Arial" panose="020B0604020202020204" pitchFamily="34" charset="0"/>
                <a:cs typeface="Arial" panose="020B0604020202020204" pitchFamily="34" charset="0"/>
              </a:rPr>
              <a:t>”</a:t>
            </a:r>
            <a:r>
              <a:rPr lang="2058" sz="3000" b="1" dirty="0">
                <a:solidFill>
                  <a:schemeClr val="bg1"/>
                </a:solidFill>
                <a:latin typeface="Arial" panose="020B0604020202020204" pitchFamily="34" charset="0"/>
                <a:cs typeface="Arial" panose="020B0604020202020204" pitchFamily="34" charset="0"/>
              </a:rPr>
              <a:t> del 5S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CEA36B2E-767E-4133-94B0-F6A14C86CDFA}"/>
              </a:ext>
            </a:extLst>
          </p:cNvPr>
          <p:cNvSpPr/>
          <p:nvPr/>
        </p:nvSpPr>
        <p:spPr>
          <a:xfrm>
            <a:off x="381000" y="2438400"/>
            <a:ext cx="11579352" cy="28194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9229C5B-A91B-4387-9B34-1133DBF6C79C}"/>
              </a:ext>
            </a:extLst>
          </p:cNvPr>
          <p:cNvSpPr txBox="1"/>
          <p:nvPr/>
        </p:nvSpPr>
        <p:spPr>
          <a:xfrm>
            <a:off x="1143000" y="2438400"/>
            <a:ext cx="10689347" cy="1830629"/>
          </a:xfrm>
          <a:prstGeom prst="rect">
            <a:avLst/>
          </a:prstGeom>
          <a:noFill/>
        </p:spPr>
        <p:txBody>
          <a:bodyPr wrap="square" rtlCol="0">
            <a:spAutoFit/>
          </a:bodyPr>
          <a:lstStyle/>
          <a:p>
            <a:pPr>
              <a:defRPr b="0" i="0"/>
            </a:pPr>
            <a:r>
              <a:rPr lang="2058" sz="3800" b="1">
                <a:solidFill>
                  <a:srgbClr val="E94047"/>
                </a:solidFill>
              </a:rPr>
              <a:t>CLASIFICAR </a:t>
            </a:r>
            <a:r>
              <a:rPr lang="2058" sz="3800" b="1">
                <a:solidFill>
                  <a:schemeClr val="bg1"/>
                </a:solidFill>
              </a:rPr>
              <a:t>requiere de una evaluación completa de los materiales, manteniendo únicamente los artículos esenciales para llevar a cabo las tareas.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3"/>
            <a:stretch>
              <a:fillRect/>
            </a:stretch>
          </a:blipFill>
        </p:spPr>
        <p:txBody>
          <a:bodyPr wrap="square" lIns="0" tIns="0" rIns="0" bIns="0" rtlCol="0"/>
          <a:lstStyle/>
          <a:p>
            <a:endParaRPr dirty="0"/>
          </a:p>
        </p:txBody>
      </p:sp>
      <p:sp>
        <p:nvSpPr>
          <p:cNvPr id="3" name="Rectangle 2">
            <a:extLst>
              <a:ext uri="{FF2B5EF4-FFF2-40B4-BE49-F238E27FC236}">
                <a16:creationId xmlns:a16="http://schemas.microsoft.com/office/drawing/2014/main" id="{78EEF243-9604-4B9B-8565-E31195BEE031}"/>
              </a:ext>
            </a:extLst>
          </p:cNvPr>
          <p:cNvSpPr/>
          <p:nvPr/>
        </p:nvSpPr>
        <p:spPr>
          <a:xfrm>
            <a:off x="1524" y="0"/>
            <a:ext cx="6092952" cy="68580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BAB7217-DED0-4728-8139-6402718998F0}"/>
              </a:ext>
            </a:extLst>
          </p:cNvPr>
          <p:cNvSpPr txBox="1"/>
          <p:nvPr/>
        </p:nvSpPr>
        <p:spPr>
          <a:xfrm>
            <a:off x="685800" y="1704707"/>
            <a:ext cx="4953000" cy="3016210"/>
          </a:xfrm>
          <a:prstGeom prst="rect">
            <a:avLst/>
          </a:prstGeom>
          <a:noFill/>
        </p:spPr>
        <p:txBody>
          <a:bodyPr wrap="square" rtlCol="0">
            <a:spAutoFit/>
          </a:bodyPr>
          <a:lstStyle/>
          <a:p>
            <a:pPr>
              <a:defRPr b="0" i="0"/>
            </a:pPr>
            <a:r>
              <a:rPr lang="2058" sz="3800" b="1" dirty="0">
                <a:solidFill>
                  <a:schemeClr val="bg1"/>
                </a:solidFill>
              </a:rPr>
              <a:t>Para empezar - primero </a:t>
            </a:r>
            <a:br>
              <a:rPr lang="2058" sz="3800" b="1" dirty="0">
                <a:solidFill>
                  <a:schemeClr val="bg1"/>
                </a:solidFill>
              </a:rPr>
            </a:br>
            <a:r>
              <a:rPr lang="2058" sz="3800" b="1" dirty="0">
                <a:solidFill>
                  <a:srgbClr val="E94047"/>
                </a:solidFill>
              </a:rPr>
              <a:t>Identificar</a:t>
            </a:r>
            <a:r>
              <a:rPr lang="2058" sz="3800" b="1" dirty="0">
                <a:solidFill>
                  <a:schemeClr val="bg1"/>
                </a:solidFill>
              </a:rPr>
              <a:t> y luego </a:t>
            </a:r>
            <a:r>
              <a:rPr lang="2058" sz="3800" b="1" dirty="0">
                <a:solidFill>
                  <a:srgbClr val="E94047"/>
                </a:solidFill>
              </a:rPr>
              <a:t>eliminar</a:t>
            </a:r>
            <a:r>
              <a:rPr lang="2058" sz="3800" b="1" dirty="0">
                <a:solidFill>
                  <a:schemeClr val="bg1"/>
                </a:solidFill>
              </a:rPr>
              <a:t> de las áreas de trabajo los artículos innecesarios.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8952" cy="6858000"/>
          </a:xfrm>
          <a:prstGeom prst="rect">
            <a:avLst/>
          </a:prstGeom>
          <a:blipFill>
            <a:blip r:embed="rId2"/>
            <a:stretch>
              <a:fillRect/>
            </a:stretch>
          </a:blipFill>
        </p:spPr>
        <p:txBody>
          <a:bodyPr wrap="square" lIns="0" tIns="0" rIns="0" bIns="0" rtlCol="0"/>
          <a:lstStyle/>
          <a:p>
            <a:endParaRPr dirty="0"/>
          </a:p>
        </p:txBody>
      </p:sp>
      <p:sp>
        <p:nvSpPr>
          <p:cNvPr id="4" name="Rectangle 3">
            <a:extLst>
              <a:ext uri="{FF2B5EF4-FFF2-40B4-BE49-F238E27FC236}">
                <a16:creationId xmlns:a16="http://schemas.microsoft.com/office/drawing/2014/main" id="{5409B53B-A9CC-43F0-A1BA-E3F0F8C553F6}"/>
              </a:ext>
            </a:extLst>
          </p:cNvPr>
          <p:cNvSpPr/>
          <p:nvPr/>
        </p:nvSpPr>
        <p:spPr>
          <a:xfrm>
            <a:off x="2819400" y="2971800"/>
            <a:ext cx="3124200" cy="6858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3081618-C132-47CA-99B6-8AE2A7F2A369}"/>
              </a:ext>
            </a:extLst>
          </p:cNvPr>
          <p:cNvSpPr txBox="1"/>
          <p:nvPr/>
        </p:nvSpPr>
        <p:spPr>
          <a:xfrm>
            <a:off x="2895600" y="2949714"/>
            <a:ext cx="3435861" cy="1311951"/>
          </a:xfrm>
          <a:prstGeom prst="rect">
            <a:avLst/>
          </a:prstGeom>
          <a:noFill/>
        </p:spPr>
        <p:txBody>
          <a:bodyPr wrap="square" rtlCol="0">
            <a:spAutoFit/>
          </a:bodyPr>
          <a:lstStyle/>
          <a:p>
            <a:pPr>
              <a:defRPr b="0" i="0"/>
            </a:pPr>
            <a:r>
              <a:rPr lang="2058" sz="4000" b="1">
                <a:solidFill>
                  <a:srgbClr val="E66C39"/>
                </a:solidFill>
              </a:rPr>
              <a:t>PONER EN ORDEN</a:t>
            </a:r>
          </a:p>
        </p:txBody>
      </p:sp>
      <p:sp>
        <p:nvSpPr>
          <p:cNvPr id="5" name="Rectangle 4">
            <a:extLst>
              <a:ext uri="{FF2B5EF4-FFF2-40B4-BE49-F238E27FC236}">
                <a16:creationId xmlns:a16="http://schemas.microsoft.com/office/drawing/2014/main" id="{F017BB81-5225-44BB-9B6C-849E30ACC2AB}"/>
              </a:ext>
            </a:extLst>
          </p:cNvPr>
          <p:cNvSpPr/>
          <p:nvPr/>
        </p:nvSpPr>
        <p:spPr>
          <a:xfrm>
            <a:off x="838200" y="3124200"/>
            <a:ext cx="10668000" cy="2133600"/>
          </a:xfrm>
          <a:prstGeom prst="rect">
            <a:avLst/>
          </a:prstGeom>
          <a:solidFill>
            <a:srgbClr val="2E2E2E"/>
          </a:solid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CB5FB7C-6245-471C-B1E4-8A9B5B638808}"/>
              </a:ext>
            </a:extLst>
          </p:cNvPr>
          <p:cNvSpPr txBox="1"/>
          <p:nvPr/>
        </p:nvSpPr>
        <p:spPr>
          <a:xfrm>
            <a:off x="405965" y="2252008"/>
            <a:ext cx="11147461" cy="2532370"/>
          </a:xfrm>
          <a:prstGeom prst="rect">
            <a:avLst/>
          </a:prstGeom>
          <a:noFill/>
        </p:spPr>
        <p:txBody>
          <a:bodyPr wrap="square" rtlCol="0">
            <a:spAutoFit/>
          </a:bodyPr>
          <a:lstStyle/>
          <a:p>
            <a:pPr algn="ctr">
              <a:defRPr b="0" i="0"/>
            </a:pPr>
            <a:r>
              <a:rPr lang="2058" sz="4000" b="1">
                <a:solidFill>
                  <a:srgbClr val="E66C39"/>
                </a:solidFill>
              </a:rPr>
              <a:t>PONER EN ORDEN </a:t>
            </a:r>
            <a:r>
              <a:rPr lang="2058" sz="4000" b="1">
                <a:solidFill>
                  <a:schemeClr val="bg1"/>
                </a:solidFill>
              </a:rPr>
              <a:t>organiza los artículos </a:t>
            </a:r>
          </a:p>
          <a:p>
            <a:pPr algn="ctr">
              <a:defRPr b="0" i="0"/>
            </a:pPr>
            <a:r>
              <a:rPr lang="2058" sz="4000" b="1">
                <a:solidFill>
                  <a:schemeClr val="bg1"/>
                </a:solidFill>
              </a:rPr>
              <a:t>que sobrevivieron a la etapa de Clasificar de modo tal que haga que las tareas sean más fáciles de llevar a cabo.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48" y="32084"/>
            <a:ext cx="12188952" cy="6858000"/>
          </a:xfrm>
          <a:prstGeom prst="rect">
            <a:avLst/>
          </a:prstGeom>
          <a:blipFill>
            <a:blip r:embed="rId3"/>
            <a:stretch>
              <a:fillRect/>
            </a:stretch>
          </a:blipFill>
        </p:spPr>
        <p:txBody>
          <a:bodyPr wrap="square" lIns="0" tIns="0" rIns="0" bIns="0" rtlCol="0"/>
          <a:lstStyle/>
          <a:p>
            <a:endParaRPr dirty="0"/>
          </a:p>
        </p:txBody>
      </p:sp>
      <p:sp>
        <p:nvSpPr>
          <p:cNvPr id="7" name="Rectangle 6">
            <a:extLst>
              <a:ext uri="{FF2B5EF4-FFF2-40B4-BE49-F238E27FC236}">
                <a16:creationId xmlns:a16="http://schemas.microsoft.com/office/drawing/2014/main" id="{7E63EA27-1580-4B74-8CCD-AAA2C98FD478}"/>
              </a:ext>
            </a:extLst>
          </p:cNvPr>
          <p:cNvSpPr/>
          <p:nvPr/>
        </p:nvSpPr>
        <p:spPr>
          <a:xfrm>
            <a:off x="824163" y="1969197"/>
            <a:ext cx="1828800" cy="533400"/>
          </a:xfrm>
          <a:prstGeom prst="rect">
            <a:avLst/>
          </a:prstGeom>
          <a:solidFill>
            <a:srgbClr val="151515"/>
          </a:solidFill>
          <a:ln>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BB7FADE-E8E6-4FB0-B807-D0110EA71763}"/>
              </a:ext>
            </a:extLst>
          </p:cNvPr>
          <p:cNvSpPr txBox="1"/>
          <p:nvPr/>
        </p:nvSpPr>
        <p:spPr>
          <a:xfrm>
            <a:off x="794084" y="1913692"/>
            <a:ext cx="2061516" cy="1250930"/>
          </a:xfrm>
          <a:prstGeom prst="rect">
            <a:avLst/>
          </a:prstGeom>
          <a:noFill/>
        </p:spPr>
        <p:txBody>
          <a:bodyPr wrap="square" rtlCol="0">
            <a:spAutoFit/>
          </a:bodyPr>
          <a:lstStyle/>
          <a:p>
            <a:pPr>
              <a:defRPr b="0" i="0"/>
            </a:pPr>
            <a:r>
              <a:rPr lang="2058" sz="3800" b="1">
                <a:solidFill>
                  <a:srgbClr val="E66C39"/>
                </a:solidFill>
              </a:rPr>
              <a:t>Organizar</a:t>
            </a:r>
          </a:p>
        </p:txBody>
      </p:sp>
      <p:sp>
        <p:nvSpPr>
          <p:cNvPr id="8" name="Rectangle 7">
            <a:extLst>
              <a:ext uri="{FF2B5EF4-FFF2-40B4-BE49-F238E27FC236}">
                <a16:creationId xmlns:a16="http://schemas.microsoft.com/office/drawing/2014/main" id="{9E831A3C-79F8-4BBE-BB83-FB84AC0F7678}"/>
              </a:ext>
            </a:extLst>
          </p:cNvPr>
          <p:cNvSpPr/>
          <p:nvPr/>
        </p:nvSpPr>
        <p:spPr>
          <a:xfrm>
            <a:off x="3048" y="-152400"/>
            <a:ext cx="6092952" cy="7010400"/>
          </a:xfrm>
          <a:prstGeom prst="rect">
            <a:avLst/>
          </a:prstGeom>
          <a:solidFill>
            <a:srgbClr val="2E2E2E"/>
          </a:solidFill>
          <a:ln>
            <a:solidFill>
              <a:srgbClr val="171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621FE66-B4EC-407B-B134-81FF6498331C}"/>
              </a:ext>
            </a:extLst>
          </p:cNvPr>
          <p:cNvSpPr txBox="1"/>
          <p:nvPr/>
        </p:nvSpPr>
        <p:spPr>
          <a:xfrm>
            <a:off x="952500" y="1752600"/>
            <a:ext cx="4457700" cy="3600986"/>
          </a:xfrm>
          <a:prstGeom prst="rect">
            <a:avLst/>
          </a:prstGeom>
          <a:noFill/>
        </p:spPr>
        <p:txBody>
          <a:bodyPr wrap="square" rtlCol="0">
            <a:spAutoFit/>
          </a:bodyPr>
          <a:lstStyle/>
          <a:p>
            <a:pPr>
              <a:defRPr b="0" i="0"/>
            </a:pPr>
            <a:r>
              <a:rPr lang="2058" sz="3800" b="1" dirty="0">
                <a:solidFill>
                  <a:srgbClr val="E66C39"/>
                </a:solidFill>
              </a:rPr>
              <a:t>Organizar </a:t>
            </a:r>
            <a:r>
              <a:rPr lang="2058" sz="3800" b="1" dirty="0">
                <a:solidFill>
                  <a:schemeClr val="bg1"/>
                </a:solidFill>
              </a:rPr>
              <a:t>las herramientas de una manera claramente definida tal que tenga sentido para los procesos.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ACDEA71464AC46B3B85C179C12A65F" ma:contentTypeVersion="11" ma:contentTypeDescription="Create a new document." ma:contentTypeScope="" ma:versionID="6e01c0b7a21743a83d3f603ea9810e5b">
  <xsd:schema xmlns:xsd="http://www.w3.org/2001/XMLSchema" xmlns:xs="http://www.w3.org/2001/XMLSchema" xmlns:p="http://schemas.microsoft.com/office/2006/metadata/properties" xmlns:ns2="acfbbe8b-0315-4333-80c0-0d9bf9bb1cae" xmlns:ns3="16a9e357-cab0-4ee7-b340-887158dfc22e" targetNamespace="http://schemas.microsoft.com/office/2006/metadata/properties" ma:root="true" ma:fieldsID="0cb567bcd8534b94802038592c932c0f" ns2:_="" ns3:_="">
    <xsd:import namespace="acfbbe8b-0315-4333-80c0-0d9bf9bb1cae"/>
    <xsd:import namespace="16a9e357-cab0-4ee7-b340-887158dfc2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fbbe8b-0315-4333-80c0-0d9bf9bb1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9e357-cab0-4ee7-b340-887158dfc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884444-1EF5-42A8-B43D-5EB329E458A8}">
  <ds:schemaRefs/>
</ds:datastoreItem>
</file>

<file path=customXml/itemProps2.xml><?xml version="1.0" encoding="utf-8"?>
<ds:datastoreItem xmlns:ds="http://schemas.openxmlformats.org/officeDocument/2006/customXml" ds:itemID="{F3FD76CB-0901-49AC-B6DF-CAAAD359F5F5}">
  <ds:schemaRefs/>
</ds:datastoreItem>
</file>

<file path=customXml/itemProps3.xml><?xml version="1.0" encoding="utf-8"?>
<ds:datastoreItem xmlns:ds="http://schemas.openxmlformats.org/officeDocument/2006/customXml" ds:itemID="{3393292A-D2DE-4618-B318-8106102A2CBA}">
  <ds:schemaRefs/>
</ds:datastoreItem>
</file>

<file path=docProps/app.xml><?xml version="1.0" encoding="utf-8"?>
<Properties xmlns="http://schemas.openxmlformats.org/officeDocument/2006/extended-properties" xmlns:vt="http://schemas.openxmlformats.org/officeDocument/2006/docPropsVTypes">
  <TotalTime>145</TotalTime>
  <Words>673</Words>
  <Application>Microsoft Office PowerPoint</Application>
  <PresentationFormat>Widescreen</PresentationFormat>
  <Paragraphs>66</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Braam</dc:creator>
  <cp:lastModifiedBy>Ricardo Gómez</cp:lastModifiedBy>
  <cp:revision>24</cp:revision>
  <cp:lastPrinted>2021-03-19T19:31:46Z</cp:lastPrinted>
  <dcterms:created xsi:type="dcterms:W3CDTF">2018-06-22T21:26:06Z</dcterms:created>
  <dcterms:modified xsi:type="dcterms:W3CDTF">2021-05-12T20:03:58Z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0x010100C9ACDEA71464AC46B3B85C179C12A65F</vt:lpwstr>
  </property>
  <property fmtid="{D5CDD505-2E9C-101B-9397-08002B2CF9AE}" pid="3" name="Created">
    <vt:filetime>2018-06-20T00:00:00Z</vt:filetime>
  </property>
  <property fmtid="{D5CDD505-2E9C-101B-9397-08002B2CF9AE}" pid="4" name="Creator">
    <vt:lpwstr>Adobe InDesign CC 13.0 (Macintosh)</vt:lpwstr>
  </property>
  <property fmtid="{D5CDD505-2E9C-101B-9397-08002B2CF9AE}" pid="5" name="LastSaved">
    <vt:filetime>2018-06-22T00:00:00Z</vt:filetime>
  </property>
</Properties>
</file>