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8" r:id="rId6"/>
    <p:sldId id="259" r:id="rId7"/>
    <p:sldId id="262" r:id="rId8"/>
    <p:sldId id="271" r:id="rId9"/>
    <p:sldId id="273" r:id="rId10"/>
    <p:sldId id="274" r:id="rId11"/>
    <p:sldId id="282" r:id="rId12"/>
    <p:sldId id="283" r:id="rId13"/>
    <p:sldId id="288" r:id="rId14"/>
    <p:sldId id="291" r:id="rId15"/>
    <p:sldId id="294" r:id="rId16"/>
    <p:sldId id="295" r:id="rId17"/>
    <p:sldId id="301" r:id="rId18"/>
  </p:sldIdLst>
  <p:sldSz cx="12192000" cy="6858000"/>
  <p:notesSz cx="9296400" cy="7010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6"/>
    <a:srgbClr val="009EE5"/>
    <a:srgbClr val="2E2E2E"/>
    <a:srgbClr val="E94047"/>
    <a:srgbClr val="E66C39"/>
    <a:srgbClr val="96BA56"/>
    <a:srgbClr val="4BA299"/>
    <a:srgbClr val="3A5685"/>
    <a:srgbClr val="89C6DA"/>
    <a:srgbClr val="A7FC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957" autoAdjust="0"/>
  </p:normalViewPr>
  <p:slideViewPr>
    <p:cSldViewPr>
      <p:cViewPr varScale="1">
        <p:scale>
          <a:sx n="101" d="100"/>
          <a:sy n="101" d="100"/>
        </p:scale>
        <p:origin x="954" y="114"/>
      </p:cViewPr>
      <p:guideLst>
        <p:guide orient="horz" pos="2880"/>
        <p:guide pos="216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ja Podratz (Apex Translations, Inc.)" userId="05d59aed-c68b-4de7-92c2-20c83621dcfa" providerId="ADAL" clId="{832FC52C-EF44-4A50-8B92-33351D878F1E}"/>
    <pc:docChg chg="undo custSel modSld">
      <pc:chgData name="Manja Podratz (Apex Translations, Inc.)" userId="05d59aed-c68b-4de7-92c2-20c83621dcfa" providerId="ADAL" clId="{832FC52C-EF44-4A50-8B92-33351D878F1E}" dt="2021-05-13T20:44:37.546" v="76" actId="6549"/>
      <pc:docMkLst>
        <pc:docMk/>
      </pc:docMkLst>
      <pc:sldChg chg="modSp mod">
        <pc:chgData name="Manja Podratz (Apex Translations, Inc.)" userId="05d59aed-c68b-4de7-92c2-20c83621dcfa" providerId="ADAL" clId="{832FC52C-EF44-4A50-8B92-33351D878F1E}" dt="2021-05-13T20:41:25.878" v="2" actId="113"/>
        <pc:sldMkLst>
          <pc:docMk/>
          <pc:sldMk cId="0" sldId="262"/>
        </pc:sldMkLst>
        <pc:spChg chg="mod">
          <ac:chgData name="Manja Podratz (Apex Translations, Inc.)" userId="05d59aed-c68b-4de7-92c2-20c83621dcfa" providerId="ADAL" clId="{832FC52C-EF44-4A50-8B92-33351D878F1E}" dt="2021-05-13T20:41:25.878" v="2" actId="113"/>
          <ac:spMkLst>
            <pc:docMk/>
            <pc:sldMk cId="0" sldId="262"/>
            <ac:spMk id="5" creationId="{3A25F101-500F-4E8B-B3DC-5461E820064A}"/>
          </ac:spMkLst>
        </pc:spChg>
      </pc:sldChg>
      <pc:sldChg chg="modSp mod">
        <pc:chgData name="Manja Podratz (Apex Translations, Inc.)" userId="05d59aed-c68b-4de7-92c2-20c83621dcfa" providerId="ADAL" clId="{832FC52C-EF44-4A50-8B92-33351D878F1E}" dt="2021-05-13T20:42:49.890" v="47" actId="20577"/>
        <pc:sldMkLst>
          <pc:docMk/>
          <pc:sldMk cId="0" sldId="271"/>
        </pc:sldMkLst>
        <pc:spChg chg="mod">
          <ac:chgData name="Manja Podratz (Apex Translations, Inc.)" userId="05d59aed-c68b-4de7-92c2-20c83621dcfa" providerId="ADAL" clId="{832FC52C-EF44-4A50-8B92-33351D878F1E}" dt="2021-05-13T20:41:42.378" v="6" actId="1076"/>
          <ac:spMkLst>
            <pc:docMk/>
            <pc:sldMk cId="0" sldId="271"/>
            <ac:spMk id="2" creationId="{00000000-0000-0000-0000-000000000000}"/>
          </ac:spMkLst>
        </pc:spChg>
        <pc:spChg chg="mod">
          <ac:chgData name="Manja Podratz (Apex Translations, Inc.)" userId="05d59aed-c68b-4de7-92c2-20c83621dcfa" providerId="ADAL" clId="{832FC52C-EF44-4A50-8B92-33351D878F1E}" dt="2021-05-13T20:42:20.106" v="33" actId="20577"/>
          <ac:spMkLst>
            <pc:docMk/>
            <pc:sldMk cId="0" sldId="271"/>
            <ac:spMk id="9" creationId="{2C90D845-89E4-459E-AFE5-58135AAF474E}"/>
          </ac:spMkLst>
        </pc:spChg>
        <pc:spChg chg="mod">
          <ac:chgData name="Manja Podratz (Apex Translations, Inc.)" userId="05d59aed-c68b-4de7-92c2-20c83621dcfa" providerId="ADAL" clId="{832FC52C-EF44-4A50-8B92-33351D878F1E}" dt="2021-05-13T20:42:32.662" v="36" actId="14100"/>
          <ac:spMkLst>
            <pc:docMk/>
            <pc:sldMk cId="0" sldId="271"/>
            <ac:spMk id="11" creationId="{B044F5EA-AE95-41A8-821D-2F7A33B290E4}"/>
          </ac:spMkLst>
        </pc:spChg>
        <pc:spChg chg="mod">
          <ac:chgData name="Manja Podratz (Apex Translations, Inc.)" userId="05d59aed-c68b-4de7-92c2-20c83621dcfa" providerId="ADAL" clId="{832FC52C-EF44-4A50-8B92-33351D878F1E}" dt="2021-05-13T20:42:49.890" v="47" actId="20577"/>
          <ac:spMkLst>
            <pc:docMk/>
            <pc:sldMk cId="0" sldId="271"/>
            <ac:spMk id="12" creationId="{BEA9638E-68C0-46CA-AB9D-A87BE916446D}"/>
          </ac:spMkLst>
        </pc:spChg>
        <pc:spChg chg="mod">
          <ac:chgData name="Manja Podratz (Apex Translations, Inc.)" userId="05d59aed-c68b-4de7-92c2-20c83621dcfa" providerId="ADAL" clId="{832FC52C-EF44-4A50-8B92-33351D878F1E}" dt="2021-05-13T20:41:50.796" v="8" actId="1076"/>
          <ac:spMkLst>
            <pc:docMk/>
            <pc:sldMk cId="0" sldId="271"/>
            <ac:spMk id="13" creationId="{930F010D-E442-44EC-A7A9-59CC0345D51D}"/>
          </ac:spMkLst>
        </pc:spChg>
        <pc:spChg chg="mod">
          <ac:chgData name="Manja Podratz (Apex Translations, Inc.)" userId="05d59aed-c68b-4de7-92c2-20c83621dcfa" providerId="ADAL" clId="{832FC52C-EF44-4A50-8B92-33351D878F1E}" dt="2021-05-13T20:41:47.010" v="7" actId="14100"/>
          <ac:spMkLst>
            <pc:docMk/>
            <pc:sldMk cId="0" sldId="271"/>
            <ac:spMk id="14" creationId="{6F85DADA-C321-4889-842A-3F07F7C91191}"/>
          </ac:spMkLst>
        </pc:spChg>
      </pc:sldChg>
      <pc:sldChg chg="modSp mod">
        <pc:chgData name="Manja Podratz (Apex Translations, Inc.)" userId="05d59aed-c68b-4de7-92c2-20c83621dcfa" providerId="ADAL" clId="{832FC52C-EF44-4A50-8B92-33351D878F1E}" dt="2021-05-13T20:43:36.085" v="48" actId="1076"/>
        <pc:sldMkLst>
          <pc:docMk/>
          <pc:sldMk cId="0" sldId="288"/>
        </pc:sldMkLst>
        <pc:spChg chg="mod">
          <ac:chgData name="Manja Podratz (Apex Translations, Inc.)" userId="05d59aed-c68b-4de7-92c2-20c83621dcfa" providerId="ADAL" clId="{832FC52C-EF44-4A50-8B92-33351D878F1E}" dt="2021-05-13T20:43:36.085" v="48" actId="1076"/>
          <ac:spMkLst>
            <pc:docMk/>
            <pc:sldMk cId="0" sldId="288"/>
            <ac:spMk id="5" creationId="{DDAF1F85-CF49-46A4-B6AF-2BB2EA6B3107}"/>
          </ac:spMkLst>
        </pc:spChg>
      </pc:sldChg>
      <pc:sldChg chg="modSp mod">
        <pc:chgData name="Manja Podratz (Apex Translations, Inc.)" userId="05d59aed-c68b-4de7-92c2-20c83621dcfa" providerId="ADAL" clId="{832FC52C-EF44-4A50-8B92-33351D878F1E}" dt="2021-05-13T20:44:01.597" v="69" actId="1035"/>
        <pc:sldMkLst>
          <pc:docMk/>
          <pc:sldMk cId="0" sldId="291"/>
        </pc:sldMkLst>
        <pc:spChg chg="mod">
          <ac:chgData name="Manja Podratz (Apex Translations, Inc.)" userId="05d59aed-c68b-4de7-92c2-20c83621dcfa" providerId="ADAL" clId="{832FC52C-EF44-4A50-8B92-33351D878F1E}" dt="2021-05-13T20:44:01.597" v="69" actId="1035"/>
          <ac:spMkLst>
            <pc:docMk/>
            <pc:sldMk cId="0" sldId="291"/>
            <ac:spMk id="6" creationId="{33A61D45-E1FC-4DF4-95A2-068128FB8582}"/>
          </ac:spMkLst>
        </pc:spChg>
      </pc:sldChg>
      <pc:sldChg chg="modSp mod">
        <pc:chgData name="Manja Podratz (Apex Translations, Inc.)" userId="05d59aed-c68b-4de7-92c2-20c83621dcfa" providerId="ADAL" clId="{832FC52C-EF44-4A50-8B92-33351D878F1E}" dt="2021-05-13T20:44:28.989" v="75" actId="1035"/>
        <pc:sldMkLst>
          <pc:docMk/>
          <pc:sldMk cId="0" sldId="295"/>
        </pc:sldMkLst>
        <pc:spChg chg="mod">
          <ac:chgData name="Manja Podratz (Apex Translations, Inc.)" userId="05d59aed-c68b-4de7-92c2-20c83621dcfa" providerId="ADAL" clId="{832FC52C-EF44-4A50-8B92-33351D878F1E}" dt="2021-05-13T20:44:28.989" v="75" actId="1035"/>
          <ac:spMkLst>
            <pc:docMk/>
            <pc:sldMk cId="0" sldId="295"/>
            <ac:spMk id="5" creationId="{292DA061-39CC-42CB-92E9-BA76196E4962}"/>
          </ac:spMkLst>
        </pc:spChg>
      </pc:sldChg>
      <pc:sldChg chg="modSp mod">
        <pc:chgData name="Manja Podratz (Apex Translations, Inc.)" userId="05d59aed-c68b-4de7-92c2-20c83621dcfa" providerId="ADAL" clId="{832FC52C-EF44-4A50-8B92-33351D878F1E}" dt="2021-05-13T20:44:37.546" v="76" actId="6549"/>
        <pc:sldMkLst>
          <pc:docMk/>
          <pc:sldMk cId="0" sldId="301"/>
        </pc:sldMkLst>
        <pc:spChg chg="mod">
          <ac:chgData name="Manja Podratz (Apex Translations, Inc.)" userId="05d59aed-c68b-4de7-92c2-20c83621dcfa" providerId="ADAL" clId="{832FC52C-EF44-4A50-8B92-33351D878F1E}" dt="2021-05-13T20:44:37.546" v="76" actId="6549"/>
          <ac:spMkLst>
            <pc:docMk/>
            <pc:sldMk cId="0" sldId="301"/>
            <ac:spMk id="4" creationId="{CC268B19-33FA-4019-9667-048D56504A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C3E6E556-476C-4376-A87C-AB9E1C63D84D}" type="datetimeFigureOut">
              <a:rPr lang="en-US" smtClean="0"/>
              <a:t>5/18/2021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50D93428-6614-4FDD-8914-AEBCF3583352}" type="slidenum">
              <a:rPr lang="en-US" smtClean="0"/>
              <a:t>‹#›</a:t>
            </a:fld>
            <a:endParaRPr lang="en-US"/>
          </a:p>
        </p:txBody>
      </p:sp>
    </p:spTree>
    <p:extLst>
      <p:ext uri="{BB962C8B-B14F-4D97-AF65-F5344CB8AC3E}">
        <p14:creationId xmlns:p14="http://schemas.microsoft.com/office/powerpoint/2010/main" val="3096405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b="0" i="0"/>
            </a:pPr>
            <a:fld id="{94E1C380-65E3-4F0D-8509-930C91B2239E}" type="slidenum">
              <a:rPr lang="en-US" smtClean="0"/>
              <a:t>1</a:t>
            </a:fld>
            <a:endParaRPr lang="en-US"/>
          </a:p>
        </p:txBody>
      </p:sp>
    </p:spTree>
    <p:extLst>
      <p:ext uri="{BB962C8B-B14F-4D97-AF65-F5344CB8AC3E}">
        <p14:creationId xmlns:p14="http://schemas.microsoft.com/office/powerpoint/2010/main" val="2533918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1031"/>
              <a:t>Standardisieren macht es einfach, neue Mitarbeiter in Bezug auf 5S zu schulen und hilft, die Prinzipien auch nach der Implementierung beizubehalten.</a:t>
            </a:r>
          </a:p>
        </p:txBody>
      </p:sp>
      <p:sp>
        <p:nvSpPr>
          <p:cNvPr id="4" name="Slide Number Placeholder 3"/>
          <p:cNvSpPr>
            <a:spLocks noGrp="1"/>
          </p:cNvSpPr>
          <p:nvPr>
            <p:ph type="sldNum" sz="quarter" idx="5"/>
          </p:nvPr>
        </p:nvSpPr>
        <p:spPr/>
        <p:txBody>
          <a:bodyPr/>
          <a:lstStyle/>
          <a:p>
            <a:pPr>
              <a:defRPr b="0" i="0"/>
            </a:pPr>
            <a:fld id="{5611CA99-FB62-40D9-BEE2-ADEE71D2BB60}" type="slidenum">
              <a:rPr lang="en-US" smtClean="0"/>
              <a:t>13</a:t>
            </a:fld>
            <a:endParaRPr lang="en-US"/>
          </a:p>
        </p:txBody>
      </p:sp>
    </p:spTree>
    <p:extLst>
      <p:ext uri="{BB962C8B-B14F-4D97-AF65-F5344CB8AC3E}">
        <p14:creationId xmlns:p14="http://schemas.microsoft.com/office/powerpoint/2010/main" val="2800287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1031"/>
              <a:t>Ergreifen Sie Maßnahmen zur Aufrechterhaltung der Prozesse und des Standards, die in der letzten Stufe von 5S festgelegt wurden.</a:t>
            </a:r>
          </a:p>
          <a:p>
            <a:pPr>
              <a:defRPr b="0" i="0"/>
            </a:pPr>
            <a:r>
              <a:rPr lang="1031"/>
              <a:t>Führen Sie regelmäßig Prüfungen in den Arbeitsbereichen durch, um sicherzustellen, dass die 5S-Praktiken eingehalten werden. </a:t>
            </a:r>
          </a:p>
        </p:txBody>
      </p:sp>
      <p:sp>
        <p:nvSpPr>
          <p:cNvPr id="4" name="Slide Number Placeholder 3"/>
          <p:cNvSpPr>
            <a:spLocks noGrp="1"/>
          </p:cNvSpPr>
          <p:nvPr>
            <p:ph type="sldNum" sz="quarter" idx="5"/>
          </p:nvPr>
        </p:nvSpPr>
        <p:spPr/>
        <p:txBody>
          <a:bodyPr/>
          <a:lstStyle/>
          <a:p>
            <a:pPr>
              <a:defRPr b="0" i="0"/>
            </a:pPr>
            <a:fld id="{83F6F651-FDD5-416A-B452-CE3A121D10BE}" type="slidenum">
              <a:rPr lang="en-US" smtClean="0"/>
              <a:t>14</a:t>
            </a:fld>
            <a:endParaRPr lang="en-US"/>
          </a:p>
        </p:txBody>
      </p:sp>
    </p:spTree>
    <p:extLst>
      <p:ext uri="{BB962C8B-B14F-4D97-AF65-F5344CB8AC3E}">
        <p14:creationId xmlns:p14="http://schemas.microsoft.com/office/powerpoint/2010/main" val="273317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1031"/>
              <a:t>Diese Präsentation bringt Sie und Ihr Team auf den Weg zu Effizienz, Sicherheit und verbesserter Produktion. Die hier vorgestellten Ideen sind dazu gedacht, ein Fundament an Wissen über 5S zu schaffen, damit Sie bei der Implementierung von 5S in Ihrer Einrichtung erfolgreich sein können. </a:t>
            </a:r>
          </a:p>
          <a:p>
            <a:endParaRPr lang="en-US"/>
          </a:p>
          <a:p>
            <a:pPr>
              <a:defRPr b="0" i="0"/>
            </a:pPr>
            <a:r>
              <a:rPr lang="1031"/>
              <a:t>Veränderungen sind schwierig, aber keine Sorge. Diese Informationen helfen, Ängste und Unsicherheiten zu beseitigen und geben Ihnen die Zuversicht, sich auf den Weg zu einem besseren und sichereren Produktionsprozess zu machen. </a:t>
            </a:r>
          </a:p>
        </p:txBody>
      </p:sp>
      <p:sp>
        <p:nvSpPr>
          <p:cNvPr id="4" name="Slide Number Placeholder 3"/>
          <p:cNvSpPr>
            <a:spLocks noGrp="1"/>
          </p:cNvSpPr>
          <p:nvPr>
            <p:ph type="sldNum" sz="quarter" idx="5"/>
          </p:nvPr>
        </p:nvSpPr>
        <p:spPr/>
        <p:txBody>
          <a:bodyPr/>
          <a:lstStyle/>
          <a:p>
            <a:pPr>
              <a:defRPr b="0" i="0"/>
            </a:pPr>
            <a:fld id="{D6B44F49-89E2-4D73-8945-7C8B4FAE0815}" type="slidenum">
              <a:rPr lang="en-US" smtClean="0"/>
              <a:t>2</a:t>
            </a:fld>
            <a:endParaRPr lang="en-US"/>
          </a:p>
        </p:txBody>
      </p:sp>
    </p:spTree>
    <p:extLst>
      <p:ext uri="{BB962C8B-B14F-4D97-AF65-F5344CB8AC3E}">
        <p14:creationId xmlns:p14="http://schemas.microsoft.com/office/powerpoint/2010/main" val="165402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1031"/>
              <a:t>5S wurde in den 1950er Jahren erstmals bei Toyota entwickelt und ist eine grundlegende Methode der schlanken Fertigung. Es revolutionierte die Art und Weise, wie die Industrie produziert. </a:t>
            </a:r>
          </a:p>
        </p:txBody>
      </p:sp>
      <p:sp>
        <p:nvSpPr>
          <p:cNvPr id="4" name="Slide Number Placeholder 3"/>
          <p:cNvSpPr>
            <a:spLocks noGrp="1"/>
          </p:cNvSpPr>
          <p:nvPr>
            <p:ph type="sldNum" sz="quarter" idx="5"/>
          </p:nvPr>
        </p:nvSpPr>
        <p:spPr/>
        <p:txBody>
          <a:bodyPr/>
          <a:lstStyle/>
          <a:p>
            <a:pPr>
              <a:defRPr b="0" i="0"/>
            </a:pPr>
            <a:fld id="{C268E423-F120-46FE-9B16-1A57B039FFBE}" type="slidenum">
              <a:rPr lang="en-US" smtClean="0"/>
              <a:t>3</a:t>
            </a:fld>
            <a:endParaRPr lang="en-US"/>
          </a:p>
        </p:txBody>
      </p:sp>
    </p:spTree>
    <p:extLst>
      <p:ext uri="{BB962C8B-B14F-4D97-AF65-F5344CB8AC3E}">
        <p14:creationId xmlns:p14="http://schemas.microsoft.com/office/powerpoint/2010/main" val="207688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1031"/>
              <a:t>Die Implementierung eines guten 5S-Programms bietet die folgenden Vorteile: </a:t>
            </a:r>
          </a:p>
        </p:txBody>
      </p:sp>
      <p:sp>
        <p:nvSpPr>
          <p:cNvPr id="4" name="Slide Number Placeholder 3"/>
          <p:cNvSpPr>
            <a:spLocks noGrp="1"/>
          </p:cNvSpPr>
          <p:nvPr>
            <p:ph type="sldNum" sz="quarter" idx="5"/>
          </p:nvPr>
        </p:nvSpPr>
        <p:spPr/>
        <p:txBody>
          <a:bodyPr/>
          <a:lstStyle/>
          <a:p>
            <a:pPr>
              <a:defRPr b="0" i="0"/>
            </a:pPr>
            <a:fld id="{716EAA5E-8288-4585-B87B-434B1E0A711A}" type="slidenum">
              <a:rPr lang="en-US" smtClean="0"/>
              <a:t>4</a:t>
            </a:fld>
            <a:endParaRPr lang="en-US"/>
          </a:p>
        </p:txBody>
      </p:sp>
    </p:spTree>
    <p:extLst>
      <p:ext uri="{BB962C8B-B14F-4D97-AF65-F5344CB8AC3E}">
        <p14:creationId xmlns:p14="http://schemas.microsoft.com/office/powerpoint/2010/main" val="196921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b="0" i="0"/>
            </a:pPr>
            <a:fld id="{E11AA9B8-5E43-4C9F-91E3-B0BE8ED990F4}" type="slidenum">
              <a:rPr lang="en-US" smtClean="0"/>
              <a:t>6</a:t>
            </a:fld>
            <a:endParaRPr lang="en-US"/>
          </a:p>
        </p:txBody>
      </p:sp>
    </p:spTree>
    <p:extLst>
      <p:ext uri="{BB962C8B-B14F-4D97-AF65-F5344CB8AC3E}">
        <p14:creationId xmlns:p14="http://schemas.microsoft.com/office/powerpoint/2010/main" val="417606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1031"/>
              <a:t>Sie können sich nicht entscheiden, ob etwas bleiben soll? </a:t>
            </a:r>
          </a:p>
          <a:p>
            <a:endParaRPr lang="en-US"/>
          </a:p>
          <a:p>
            <a:pPr>
              <a:defRPr b="0" i="0"/>
            </a:pPr>
            <a:r>
              <a:rPr lang="1031"/>
              <a:t>Verwenden Sie das Red-Tag-System von 5S, um zu dokumentieren, wie oft das betreffende Werkzeug verwendet wird. </a:t>
            </a:r>
          </a:p>
          <a:p>
            <a:pPr>
              <a:defRPr b="0" i="0"/>
            </a:pPr>
            <a:r>
              <a:rPr lang="1031"/>
              <a:t>Red-Tag-Systeme sind einfach: Sie bringen die Tags an unbestimmten Gegenständen an und vermerken auf dem Tag, wenn der Gegenstand verwendet wird. </a:t>
            </a:r>
          </a:p>
          <a:p>
            <a:pPr>
              <a:defRPr b="0" i="0"/>
            </a:pPr>
            <a:r>
              <a:rPr lang="1031"/>
              <a:t>Sobald Sie eine Vorstellung davon haben, wie oft ein Werkzeug im Laufe der Zeit verwendet wird, können Sie entscheiden, ob es bleiben soll. </a:t>
            </a:r>
          </a:p>
          <a:p>
            <a:endParaRPr lang="en-US"/>
          </a:p>
          <a:p>
            <a:pPr>
              <a:defRPr b="0" i="0"/>
            </a:pPr>
            <a:r>
              <a:rPr lang="1031"/>
              <a:t>Sobald die Selektionsphase abgeschlossen ist, ist Ihr Arbeitsplatz frei von unnötiger Unordnung und weist sofort eine verbesserte Produktivität und Sicherheit auf. </a:t>
            </a:r>
          </a:p>
        </p:txBody>
      </p:sp>
      <p:sp>
        <p:nvSpPr>
          <p:cNvPr id="4" name="Slide Number Placeholder 3"/>
          <p:cNvSpPr>
            <a:spLocks noGrp="1"/>
          </p:cNvSpPr>
          <p:nvPr>
            <p:ph type="sldNum" sz="quarter" idx="5"/>
          </p:nvPr>
        </p:nvSpPr>
        <p:spPr/>
        <p:txBody>
          <a:bodyPr/>
          <a:lstStyle/>
          <a:p>
            <a:pPr>
              <a:defRPr b="0" i="0"/>
            </a:pPr>
            <a:fld id="{A863173F-9228-4855-AD7E-E7003BC15325}" type="slidenum">
              <a:rPr lang="en-US" smtClean="0"/>
              <a:t>7</a:t>
            </a:fld>
            <a:endParaRPr lang="en-US"/>
          </a:p>
        </p:txBody>
      </p:sp>
    </p:spTree>
    <p:extLst>
      <p:ext uri="{BB962C8B-B14F-4D97-AF65-F5344CB8AC3E}">
        <p14:creationId xmlns:p14="http://schemas.microsoft.com/office/powerpoint/2010/main" val="4060825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1031"/>
              <a:t>Die Verwendung von Etiketten wird empfohlen. </a:t>
            </a:r>
          </a:p>
          <a:p>
            <a:pPr>
              <a:defRPr b="0" i="0"/>
            </a:pPr>
            <a:r>
              <a:rPr lang="1031"/>
              <a:t>Bodenmarkierungen und Pfeile sind eine gute Möglichkeit, Lager-/Parkbereiche zu definieren. </a:t>
            </a:r>
          </a:p>
          <a:p>
            <a:endParaRPr lang="en-US"/>
          </a:p>
          <a:p>
            <a:pPr>
              <a:defRPr b="0" i="0"/>
            </a:pPr>
            <a:r>
              <a:rPr lang="1031"/>
              <a:t>Systematisieren ermöglicht es den Mitarbeitern, produktiver und sicherer zu arbeiten, ohne die Frustration, das benötigte Werkzeug nicht finden zu können. </a:t>
            </a:r>
          </a:p>
        </p:txBody>
      </p:sp>
      <p:sp>
        <p:nvSpPr>
          <p:cNvPr id="4" name="Slide Number Placeholder 3"/>
          <p:cNvSpPr>
            <a:spLocks noGrp="1"/>
          </p:cNvSpPr>
          <p:nvPr>
            <p:ph type="sldNum" sz="quarter" idx="5"/>
          </p:nvPr>
        </p:nvSpPr>
        <p:spPr/>
        <p:txBody>
          <a:bodyPr/>
          <a:lstStyle/>
          <a:p>
            <a:pPr>
              <a:defRPr b="0" i="0"/>
            </a:pPr>
            <a:fld id="{66C16EC7-514D-4A1E-BD93-4583EF5F3A65}" type="slidenum">
              <a:rPr lang="en-US" smtClean="0"/>
              <a:t>9</a:t>
            </a:fld>
            <a:endParaRPr lang="en-US"/>
          </a:p>
        </p:txBody>
      </p:sp>
    </p:spTree>
    <p:extLst>
      <p:ext uri="{BB962C8B-B14F-4D97-AF65-F5344CB8AC3E}">
        <p14:creationId xmlns:p14="http://schemas.microsoft.com/office/powerpoint/2010/main" val="537838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1031"/>
              <a:t>Reinigen Sie alle Oberflächen, den Boden und die Werkzeuge in jedem Bereich. </a:t>
            </a:r>
          </a:p>
          <a:p>
            <a:pPr>
              <a:defRPr b="0" i="0"/>
            </a:pPr>
            <a:r>
              <a:rPr lang="1031"/>
              <a:t>Werfen Sie abgelaufene Materialien, ausrangierte Teile und anderen Abfall weg.</a:t>
            </a:r>
          </a:p>
          <a:p>
            <a:endParaRPr lang="en-US"/>
          </a:p>
        </p:txBody>
      </p:sp>
      <p:sp>
        <p:nvSpPr>
          <p:cNvPr id="4" name="Slide Number Placeholder 3"/>
          <p:cNvSpPr>
            <a:spLocks noGrp="1"/>
          </p:cNvSpPr>
          <p:nvPr>
            <p:ph type="sldNum" sz="quarter" idx="5"/>
          </p:nvPr>
        </p:nvSpPr>
        <p:spPr/>
        <p:txBody>
          <a:bodyPr/>
          <a:lstStyle/>
          <a:p>
            <a:pPr>
              <a:defRPr b="0" i="0"/>
            </a:pPr>
            <a:fld id="{ADF8C9EA-14F8-4B63-8E62-1EDA3FF5EE46}" type="slidenum">
              <a:rPr lang="en-US" smtClean="0"/>
              <a:t>10</a:t>
            </a:fld>
            <a:endParaRPr lang="en-US"/>
          </a:p>
        </p:txBody>
      </p:sp>
    </p:spTree>
    <p:extLst>
      <p:ext uri="{BB962C8B-B14F-4D97-AF65-F5344CB8AC3E}">
        <p14:creationId xmlns:p14="http://schemas.microsoft.com/office/powerpoint/2010/main" val="1794670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b="0" i="0"/>
            </a:pPr>
            <a:fld id="{5A5B2DE9-DEE9-4884-A6FF-3F942A58DD1A}" type="slidenum">
              <a:rPr lang="en-US" smtClean="0"/>
              <a:t>12</a:t>
            </a:fld>
            <a:endParaRPr lang="en-US"/>
          </a:p>
        </p:txBody>
      </p:sp>
    </p:spTree>
    <p:extLst>
      <p:ext uri="{BB962C8B-B14F-4D97-AF65-F5344CB8AC3E}">
        <p14:creationId xmlns:p14="http://schemas.microsoft.com/office/powerpoint/2010/main" val="98011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4A1D2D-0089-4769-A606-00500629CA9A}"/>
              </a:ext>
            </a:extLst>
          </p:cNvPr>
          <p:cNvSpPr/>
          <p:nvPr/>
        </p:nvSpPr>
        <p:spPr>
          <a:xfrm>
            <a:off x="455676" y="2837228"/>
            <a:ext cx="112776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5E0DD9-2BD0-42E5-8BEB-36DE1CD16AC3}"/>
              </a:ext>
            </a:extLst>
          </p:cNvPr>
          <p:cNvSpPr txBox="1"/>
          <p:nvPr/>
        </p:nvSpPr>
        <p:spPr>
          <a:xfrm>
            <a:off x="1219200" y="1828800"/>
            <a:ext cx="10078527" cy="2532370"/>
          </a:xfrm>
          <a:prstGeom prst="rect">
            <a:avLst/>
          </a:prstGeom>
          <a:noFill/>
        </p:spPr>
        <p:txBody>
          <a:bodyPr wrap="square" rtlCol="0">
            <a:spAutoFit/>
          </a:bodyPr>
          <a:lstStyle/>
          <a:p>
            <a:pPr>
              <a:defRPr b="0" i="0"/>
            </a:pPr>
            <a:r>
              <a:rPr lang="1031" sz="8000" b="1">
                <a:latin typeface="Arial" panose="020B0604020202020204" pitchFamily="34" charset="0"/>
                <a:cs typeface="Arial" panose="020B0604020202020204" pitchFamily="34" charset="0"/>
              </a:rPr>
              <a:t>ERSTE SCHRITTE</a:t>
            </a:r>
            <a:br>
              <a:rPr lang="1031" sz="8000" b="1">
                <a:latin typeface="Arial" panose="020B0604020202020204" pitchFamily="34" charset="0"/>
                <a:cs typeface="Arial" panose="020B0604020202020204" pitchFamily="34" charset="0"/>
              </a:rPr>
            </a:br>
            <a:r>
              <a:rPr lang="1031" sz="8000" b="1">
                <a:solidFill>
                  <a:srgbClr val="009EE5"/>
                </a:solidFill>
                <a:latin typeface="Arial" panose="020B0604020202020204" pitchFamily="34" charset="0"/>
                <a:cs typeface="Arial" panose="020B0604020202020204" pitchFamily="34" charset="0"/>
              </a:rPr>
              <a:t>MIT 5S</a:t>
            </a:r>
          </a:p>
        </p:txBody>
      </p:sp>
      <p:sp>
        <p:nvSpPr>
          <p:cNvPr id="5" name="Rectangle 4">
            <a:extLst>
              <a:ext uri="{FF2B5EF4-FFF2-40B4-BE49-F238E27FC236}">
                <a16:creationId xmlns:a16="http://schemas.microsoft.com/office/drawing/2014/main" id="{6129A5E2-CB7A-48A7-A9CF-778DAB75CDFD}"/>
              </a:ext>
            </a:extLst>
          </p:cNvPr>
          <p:cNvSpPr/>
          <p:nvPr/>
        </p:nvSpPr>
        <p:spPr>
          <a:xfrm>
            <a:off x="0" y="6096000"/>
            <a:ext cx="12192000" cy="762000"/>
          </a:xfrm>
          <a:prstGeom prst="rect">
            <a:avLst/>
          </a:prstGeom>
          <a:solidFill>
            <a:srgbClr val="0082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text, clipart&#10;&#10;Description automatically generated">
            <a:extLst>
              <a:ext uri="{FF2B5EF4-FFF2-40B4-BE49-F238E27FC236}">
                <a16:creationId xmlns:a16="http://schemas.microsoft.com/office/drawing/2014/main" id="{BC9BF1A3-2FEB-493C-B0CB-FCF55A5B1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602" y="6157518"/>
            <a:ext cx="1841920" cy="566454"/>
          </a:xfrm>
          <a:prstGeom prst="rect">
            <a:avLst/>
          </a:prstGeom>
        </p:spPr>
      </p:pic>
      <p:pic>
        <p:nvPicPr>
          <p:cNvPr id="10" name="Content Placeholder 4">
            <a:extLst>
              <a:ext uri="{FF2B5EF4-FFF2-40B4-BE49-F238E27FC236}">
                <a16:creationId xmlns:a16="http://schemas.microsoft.com/office/drawing/2014/main" id="{0F896DB3-2C19-499F-B6F9-F98554216A6D}"/>
              </a:ext>
            </a:extLst>
          </p:cNvPr>
          <p:cNvPicPr>
            <a:picLocks noChangeAspect="1"/>
          </p:cNvPicPr>
          <p:nvPr/>
        </p:nvPicPr>
        <p:blipFill>
          <a:blip r:embed="rId4">
            <a:extLst>
              <a:ext uri="{28A0092B-C50C-407E-A947-70E740481C1C}">
                <a14:useLocalDpi xmlns:a14="http://schemas.microsoft.com/office/drawing/2010/main" val="0"/>
              </a:ext>
            </a:extLst>
          </a:blip>
          <a:srcRect l="34379" t="54201" b="13713"/>
          <a:stretch>
            <a:fillRect/>
          </a:stretch>
        </p:blipFill>
        <p:spPr>
          <a:xfrm rot="10800000" flipV="1">
            <a:off x="0" y="4842214"/>
            <a:ext cx="6699128" cy="2015785"/>
          </a:xfrm>
          <a:prstGeom prst="rect">
            <a:avLst/>
          </a:prstGeom>
        </p:spPr>
      </p:pic>
      <p:pic>
        <p:nvPicPr>
          <p:cNvPr id="12" name="Content Placeholder 4">
            <a:extLst>
              <a:ext uri="{FF2B5EF4-FFF2-40B4-BE49-F238E27FC236}">
                <a16:creationId xmlns:a16="http://schemas.microsoft.com/office/drawing/2014/main" id="{4C6A3F96-07D7-4E6D-A347-6EABC160E9EB}"/>
              </a:ext>
            </a:extLst>
          </p:cNvPr>
          <p:cNvPicPr>
            <a:picLocks noChangeAspect="1"/>
          </p:cNvPicPr>
          <p:nvPr/>
        </p:nvPicPr>
        <p:blipFill>
          <a:blip r:embed="rId4">
            <a:extLst>
              <a:ext uri="{28A0092B-C50C-407E-A947-70E740481C1C}">
                <a14:useLocalDpi xmlns:a14="http://schemas.microsoft.com/office/drawing/2010/main" val="0"/>
              </a:ext>
            </a:extLst>
          </a:blip>
          <a:srcRect l="34379" t="54201" b="13713"/>
          <a:stretch>
            <a:fillRect/>
          </a:stretch>
        </p:blipFill>
        <p:spPr>
          <a:xfrm flipV="1">
            <a:off x="5492872" y="0"/>
            <a:ext cx="6699128" cy="2015785"/>
          </a:xfrm>
          <a:prstGeom prst="rect">
            <a:avLst/>
          </a:prstGeom>
        </p:spPr>
      </p:pic>
      <p:sp>
        <p:nvSpPr>
          <p:cNvPr id="13" name="TextBox 12">
            <a:extLst>
              <a:ext uri="{FF2B5EF4-FFF2-40B4-BE49-F238E27FC236}">
                <a16:creationId xmlns:a16="http://schemas.microsoft.com/office/drawing/2014/main" id="{6803B089-0999-4005-8BEF-310260E48998}"/>
              </a:ext>
            </a:extLst>
          </p:cNvPr>
          <p:cNvSpPr txBox="1"/>
          <p:nvPr/>
        </p:nvSpPr>
        <p:spPr>
          <a:xfrm>
            <a:off x="8229600" y="4915109"/>
            <a:ext cx="3671564" cy="553998"/>
          </a:xfrm>
          <a:prstGeom prst="rect">
            <a:avLst/>
          </a:prstGeom>
          <a:noFill/>
        </p:spPr>
        <p:txBody>
          <a:bodyPr wrap="square" rtlCol="0">
            <a:spAutoFit/>
          </a:bodyPr>
          <a:lstStyle/>
          <a:p>
            <a:pPr algn="ctr">
              <a:defRPr b="0" i="0"/>
            </a:pPr>
            <a:r>
              <a:rPr lang="1031" sz="3000" b="1" dirty="0">
                <a:solidFill>
                  <a:srgbClr val="0033A0"/>
                </a:solidFill>
                <a:latin typeface="Arial" panose="020B0604020202020204" pitchFamily="34" charset="0"/>
                <a:cs typeface="Arial" panose="020B0604020202020204" pitchFamily="34" charset="0"/>
              </a:rPr>
              <a:t>SICHERHEIT 2021</a:t>
            </a:r>
          </a:p>
        </p:txBody>
      </p:sp>
      <p:sp>
        <p:nvSpPr>
          <p:cNvPr id="14" name="TextBox 13">
            <a:extLst>
              <a:ext uri="{FF2B5EF4-FFF2-40B4-BE49-F238E27FC236}">
                <a16:creationId xmlns:a16="http://schemas.microsoft.com/office/drawing/2014/main" id="{D0F6DB66-3DAB-4F75-9043-E675DDC1AB97}"/>
              </a:ext>
            </a:extLst>
          </p:cNvPr>
          <p:cNvSpPr txBox="1"/>
          <p:nvPr/>
        </p:nvSpPr>
        <p:spPr>
          <a:xfrm>
            <a:off x="7162800" y="5394259"/>
            <a:ext cx="4961573" cy="400110"/>
          </a:xfrm>
          <a:prstGeom prst="rect">
            <a:avLst/>
          </a:prstGeom>
          <a:noFill/>
        </p:spPr>
        <p:txBody>
          <a:bodyPr wrap="square" rtlCol="0">
            <a:spAutoFit/>
          </a:bodyPr>
          <a:lstStyle/>
          <a:p>
            <a:pPr algn="ctr">
              <a:defRPr b="0" i="0"/>
            </a:pPr>
            <a:r>
              <a:rPr lang="1031" sz="2000" i="1">
                <a:solidFill>
                  <a:srgbClr val="00A9E0"/>
                </a:solidFill>
                <a:latin typeface="Arial" panose="020B0604020202020204" pitchFamily="34" charset="0"/>
                <a:cs typeface="Arial" panose="020B0604020202020204" pitchFamily="34" charset="0"/>
              </a:rPr>
              <a:t>ERHÖHEN SIE IHRE MASSSTÄBE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934200"/>
          </a:xfrm>
          <a:prstGeom prst="rect">
            <a:avLst/>
          </a:prstGeom>
          <a:blipFill>
            <a:blip r:embed="rId3"/>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id="{B893855C-41A6-4DE6-9FDC-10AD686E57D7}"/>
              </a:ext>
            </a:extLst>
          </p:cNvPr>
          <p:cNvSpPr/>
          <p:nvPr/>
        </p:nvSpPr>
        <p:spPr>
          <a:xfrm>
            <a:off x="762000" y="1905000"/>
            <a:ext cx="1295400" cy="533400"/>
          </a:xfrm>
          <a:prstGeom prst="rect">
            <a:avLst/>
          </a:prstGeom>
          <a:solidFill>
            <a:srgbClr val="212121"/>
          </a:solidFill>
          <a:ln>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281559-9936-4A41-8BF5-93574698F817}"/>
              </a:ext>
            </a:extLst>
          </p:cNvPr>
          <p:cNvSpPr/>
          <p:nvPr/>
        </p:nvSpPr>
        <p:spPr>
          <a:xfrm>
            <a:off x="1524" y="0"/>
            <a:ext cx="6092952" cy="6858000"/>
          </a:xfrm>
          <a:prstGeom prst="rect">
            <a:avLst/>
          </a:prstGeom>
          <a:solidFill>
            <a:srgbClr val="2E2E2E"/>
          </a:solidFill>
          <a:ln>
            <a:solidFill>
              <a:srgbClr val="171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DAF1F85-CF49-46A4-B6AF-2BB2EA6B3107}"/>
              </a:ext>
            </a:extLst>
          </p:cNvPr>
          <p:cNvSpPr txBox="1"/>
          <p:nvPr/>
        </p:nvSpPr>
        <p:spPr>
          <a:xfrm>
            <a:off x="923651" y="713567"/>
            <a:ext cx="3788449" cy="5430865"/>
          </a:xfrm>
          <a:prstGeom prst="rect">
            <a:avLst/>
          </a:prstGeom>
          <a:noFill/>
        </p:spPr>
        <p:txBody>
          <a:bodyPr wrap="square" rtlCol="0">
            <a:spAutoFit/>
          </a:bodyPr>
          <a:lstStyle/>
          <a:p>
            <a:pPr>
              <a:defRPr b="0" i="0"/>
            </a:pPr>
            <a:r>
              <a:rPr lang="1031" sz="3500" b="1">
                <a:solidFill>
                  <a:srgbClr val="96BA56"/>
                </a:solidFill>
              </a:rPr>
              <a:t>SÄUBERUNG </a:t>
            </a:r>
            <a:r>
              <a:rPr lang="1031" sz="3500" b="1">
                <a:solidFill>
                  <a:schemeClr val="bg1"/>
                </a:solidFill>
              </a:rPr>
              <a:t>verlangt, dass proaktive Bemühungen unternommen werden, um die Arbeitsbereiche sauber und ordentlich zu halten.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2"/>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A467EF3B-2DFB-469F-8B9E-38F7762D962D}"/>
              </a:ext>
            </a:extLst>
          </p:cNvPr>
          <p:cNvSpPr/>
          <p:nvPr/>
        </p:nvSpPr>
        <p:spPr>
          <a:xfrm>
            <a:off x="5715000" y="2362200"/>
            <a:ext cx="1143000" cy="5334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F491C9-4D66-48C4-8959-BE0EF25BD7E5}"/>
              </a:ext>
            </a:extLst>
          </p:cNvPr>
          <p:cNvSpPr txBox="1"/>
          <p:nvPr/>
        </p:nvSpPr>
        <p:spPr>
          <a:xfrm>
            <a:off x="5731042" y="2313429"/>
            <a:ext cx="1259816" cy="1220419"/>
          </a:xfrm>
          <a:prstGeom prst="rect">
            <a:avLst/>
          </a:prstGeom>
          <a:noFill/>
        </p:spPr>
        <p:txBody>
          <a:bodyPr wrap="square" rtlCol="0">
            <a:spAutoFit/>
          </a:bodyPr>
          <a:lstStyle/>
          <a:p>
            <a:pPr>
              <a:defRPr b="0" i="0"/>
            </a:pPr>
            <a:r>
              <a:rPr lang="1031" sz="3700" b="1">
                <a:solidFill>
                  <a:srgbClr val="96BA56"/>
                </a:solidFill>
              </a:rPr>
              <a:t>sauber</a:t>
            </a:r>
          </a:p>
        </p:txBody>
      </p:sp>
      <p:sp>
        <p:nvSpPr>
          <p:cNvPr id="5" name="Rectangle 4">
            <a:extLst>
              <a:ext uri="{FF2B5EF4-FFF2-40B4-BE49-F238E27FC236}">
                <a16:creationId xmlns:a16="http://schemas.microsoft.com/office/drawing/2014/main" id="{2348881F-CDDD-41CA-BC9D-0F997F31D71E}"/>
              </a:ext>
            </a:extLst>
          </p:cNvPr>
          <p:cNvSpPr/>
          <p:nvPr/>
        </p:nvSpPr>
        <p:spPr>
          <a:xfrm>
            <a:off x="1292392" y="2152158"/>
            <a:ext cx="10134600" cy="1956131"/>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A61D45-E1FC-4DF4-95A2-068128FB8582}"/>
              </a:ext>
            </a:extLst>
          </p:cNvPr>
          <p:cNvSpPr txBox="1"/>
          <p:nvPr/>
        </p:nvSpPr>
        <p:spPr>
          <a:xfrm>
            <a:off x="1429808" y="2209800"/>
            <a:ext cx="9009592" cy="1784863"/>
          </a:xfrm>
          <a:prstGeom prst="rect">
            <a:avLst/>
          </a:prstGeom>
          <a:noFill/>
        </p:spPr>
        <p:txBody>
          <a:bodyPr wrap="square" rtlCol="0">
            <a:spAutoFit/>
          </a:bodyPr>
          <a:lstStyle/>
          <a:p>
            <a:pPr>
              <a:defRPr b="0" i="0"/>
            </a:pPr>
            <a:r>
              <a:rPr lang="1031" sz="3700" b="1">
                <a:solidFill>
                  <a:schemeClr val="bg1"/>
                </a:solidFill>
              </a:rPr>
              <a:t>Wenn Einrichtungen </a:t>
            </a:r>
            <a:r>
              <a:rPr lang="1031" sz="3700" b="1">
                <a:solidFill>
                  <a:srgbClr val="96BA56"/>
                </a:solidFill>
              </a:rPr>
              <a:t>sauber</a:t>
            </a:r>
            <a:r>
              <a:rPr lang="en-US" sz="3700" b="1">
                <a:solidFill>
                  <a:srgbClr val="96BA56"/>
                </a:solidFill>
              </a:rPr>
              <a:t> </a:t>
            </a:r>
            <a:r>
              <a:rPr lang="1031" sz="3700" b="1">
                <a:solidFill>
                  <a:schemeClr val="bg1"/>
                </a:solidFill>
              </a:rPr>
              <a:t>sind, arbeiten die Mitarbeiter besser, sicherer, schneller und haben eine höhere Arbeitsmoral.</a:t>
            </a:r>
            <a:r>
              <a:rPr lang="1031" sz="3700" b="1">
                <a:solidFill>
                  <a:srgbClr val="96BA56"/>
                </a:solidFill>
              </a:rPr>
              <a:t>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20FB6532-1168-489C-A271-C0C71141B4FF}"/>
              </a:ext>
            </a:extLst>
          </p:cNvPr>
          <p:cNvSpPr/>
          <p:nvPr/>
        </p:nvSpPr>
        <p:spPr>
          <a:xfrm>
            <a:off x="1524000" y="1549069"/>
            <a:ext cx="9525000" cy="11430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97AE17-BB29-4F46-97EC-AA1A8FD0606F}"/>
              </a:ext>
            </a:extLst>
          </p:cNvPr>
          <p:cNvSpPr/>
          <p:nvPr/>
        </p:nvSpPr>
        <p:spPr>
          <a:xfrm>
            <a:off x="1066800" y="2692069"/>
            <a:ext cx="10134600" cy="1956131"/>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C53D4DC-67A2-4F14-9BED-4DE85A0B2C7B}"/>
              </a:ext>
            </a:extLst>
          </p:cNvPr>
          <p:cNvSpPr txBox="1"/>
          <p:nvPr/>
        </p:nvSpPr>
        <p:spPr>
          <a:xfrm>
            <a:off x="646176" y="2209813"/>
            <a:ext cx="11110812" cy="2013692"/>
          </a:xfrm>
          <a:prstGeom prst="rect">
            <a:avLst/>
          </a:prstGeom>
          <a:noFill/>
        </p:spPr>
        <p:txBody>
          <a:bodyPr wrap="square" rtlCol="0">
            <a:spAutoFit/>
          </a:bodyPr>
          <a:lstStyle/>
          <a:p>
            <a:pPr>
              <a:defRPr b="0" i="0"/>
            </a:pPr>
            <a:r>
              <a:rPr lang="1031" sz="4200" b="1">
                <a:solidFill>
                  <a:srgbClr val="4BA299"/>
                </a:solidFill>
              </a:rPr>
              <a:t>STANDARDISIEREN</a:t>
            </a:r>
            <a:r>
              <a:rPr lang="1031" sz="4200" b="1">
                <a:solidFill>
                  <a:srgbClr val="4CA39A"/>
                </a:solidFill>
              </a:rPr>
              <a:t> </a:t>
            </a:r>
            <a:r>
              <a:rPr lang="1031" sz="4200" b="1">
                <a:solidFill>
                  <a:schemeClr val="bg1"/>
                </a:solidFill>
              </a:rPr>
              <a:t>erfordert, dass Regeln zur regelmäßigen Anwendung der ersten 3S aufgestellt werden.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6F8F54BB-7562-4BD0-8D86-A215AEC8614E}"/>
              </a:ext>
            </a:extLst>
          </p:cNvPr>
          <p:cNvSpPr/>
          <p:nvPr/>
        </p:nvSpPr>
        <p:spPr>
          <a:xfrm>
            <a:off x="6099048" y="0"/>
            <a:ext cx="6092952" cy="6858000"/>
          </a:xfrm>
          <a:prstGeom prst="rect">
            <a:avLst/>
          </a:prstGeom>
          <a:solidFill>
            <a:srgbClr val="2E2E2E"/>
          </a:solidFill>
          <a:ln>
            <a:solidFill>
              <a:srgbClr val="171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92DA061-39CC-42CB-92E9-BA76196E4962}"/>
              </a:ext>
            </a:extLst>
          </p:cNvPr>
          <p:cNvSpPr txBox="1"/>
          <p:nvPr/>
        </p:nvSpPr>
        <p:spPr>
          <a:xfrm>
            <a:off x="7126224" y="1295400"/>
            <a:ext cx="4046682" cy="4149426"/>
          </a:xfrm>
          <a:prstGeom prst="rect">
            <a:avLst/>
          </a:prstGeom>
          <a:noFill/>
        </p:spPr>
        <p:txBody>
          <a:bodyPr wrap="square" rtlCol="0">
            <a:spAutoFit/>
          </a:bodyPr>
          <a:lstStyle/>
          <a:p>
            <a:pPr>
              <a:defRPr b="0" i="0"/>
            </a:pPr>
            <a:r>
              <a:rPr lang="1031" sz="3800" b="1">
                <a:solidFill>
                  <a:schemeClr val="bg1"/>
                </a:solidFill>
              </a:rPr>
              <a:t>Regeln für jeden Arbeitsbereich erstellen und aushängen. </a:t>
            </a:r>
            <a:r>
              <a:rPr lang="1031" sz="3800" b="1">
                <a:solidFill>
                  <a:srgbClr val="4BA299"/>
                </a:solidFill>
              </a:rPr>
              <a:t>Standards </a:t>
            </a:r>
            <a:r>
              <a:rPr lang="1031" sz="3800" b="1">
                <a:solidFill>
                  <a:schemeClr val="bg1"/>
                </a:solidFill>
              </a:rPr>
              <a:t>sollten einfach und visuell sein.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E53517D6-8829-4F2D-9FB7-36C365628799}"/>
              </a:ext>
            </a:extLst>
          </p:cNvPr>
          <p:cNvSpPr/>
          <p:nvPr/>
        </p:nvSpPr>
        <p:spPr>
          <a:xfrm>
            <a:off x="3124200" y="3124200"/>
            <a:ext cx="1905000" cy="5334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6FBC3F-47D7-47C7-B5F3-F320971CED37}"/>
              </a:ext>
            </a:extLst>
          </p:cNvPr>
          <p:cNvSpPr/>
          <p:nvPr/>
        </p:nvSpPr>
        <p:spPr>
          <a:xfrm>
            <a:off x="838200" y="1938992"/>
            <a:ext cx="10896600" cy="31242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C268B19-33FA-4019-9667-048D56504AD7}"/>
              </a:ext>
            </a:extLst>
          </p:cNvPr>
          <p:cNvSpPr txBox="1"/>
          <p:nvPr/>
        </p:nvSpPr>
        <p:spPr>
          <a:xfrm>
            <a:off x="1056051" y="1718608"/>
            <a:ext cx="10765698" cy="2554545"/>
          </a:xfrm>
          <a:prstGeom prst="rect">
            <a:avLst/>
          </a:prstGeom>
          <a:noFill/>
        </p:spPr>
        <p:txBody>
          <a:bodyPr wrap="square" rtlCol="0">
            <a:spAutoFit/>
          </a:bodyPr>
          <a:lstStyle/>
          <a:p>
            <a:pPr algn="ctr">
              <a:defRPr b="0" i="0"/>
            </a:pPr>
            <a:r>
              <a:rPr lang="1031" sz="4000" b="1">
                <a:solidFill>
                  <a:schemeClr val="bg1"/>
                </a:solidFill>
              </a:rPr>
              <a:t>5S kann die Arbeitsweise Ihrer Einrichtung revolutionieren. </a:t>
            </a:r>
            <a:r>
              <a:rPr lang="1031" sz="4000" b="1">
                <a:solidFill>
                  <a:srgbClr val="3A5685"/>
                </a:solidFill>
              </a:rPr>
              <a:t>STÄNDIGE VERBESSERUNG</a:t>
            </a:r>
            <a:r>
              <a:rPr lang="1031" sz="4000" b="1">
                <a:solidFill>
                  <a:srgbClr val="3B5786"/>
                </a:solidFill>
              </a:rPr>
              <a:t> </a:t>
            </a:r>
            <a:r>
              <a:rPr lang="1031" sz="4000" b="1">
                <a:solidFill>
                  <a:schemeClr val="bg1"/>
                </a:solidFill>
              </a:rPr>
              <a:t>stellt sicher, dass 5S eine langfristige Best</a:t>
            </a:r>
          </a:p>
          <a:p>
            <a:pPr algn="ctr">
              <a:defRPr b="0" i="0"/>
            </a:pPr>
            <a:r>
              <a:rPr lang="1031" sz="4000" b="1">
                <a:solidFill>
                  <a:schemeClr val="bg1"/>
                </a:solidFill>
              </a:rPr>
              <a:t>Practice ist, und nicht ein kurzes Experiment.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id="{3587844A-5391-40E8-9826-A87E15AD3F08}"/>
              </a:ext>
            </a:extLst>
          </p:cNvPr>
          <p:cNvSpPr/>
          <p:nvPr/>
        </p:nvSpPr>
        <p:spPr>
          <a:xfrm>
            <a:off x="762000" y="2315228"/>
            <a:ext cx="5105400" cy="25501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851870-69FC-4BB3-9052-5C33A02F9789}"/>
              </a:ext>
            </a:extLst>
          </p:cNvPr>
          <p:cNvSpPr txBox="1"/>
          <p:nvPr/>
        </p:nvSpPr>
        <p:spPr>
          <a:xfrm>
            <a:off x="1066800" y="2277425"/>
            <a:ext cx="4504796" cy="2532370"/>
          </a:xfrm>
          <a:prstGeom prst="rect">
            <a:avLst/>
          </a:prstGeom>
          <a:noFill/>
        </p:spPr>
        <p:txBody>
          <a:bodyPr wrap="square" rtlCol="0">
            <a:spAutoFit/>
          </a:bodyPr>
          <a:lstStyle/>
          <a:p>
            <a:pPr>
              <a:defRPr b="0" i="0"/>
            </a:pPr>
            <a:r>
              <a:rPr lang="1031" sz="8000" b="1">
                <a:solidFill>
                  <a:schemeClr val="bg1"/>
                </a:solidFill>
                <a:latin typeface="Arial" panose="020B0604020202020204" pitchFamily="34" charset="0"/>
                <a:cs typeface="Arial" panose="020B0604020202020204" pitchFamily="34" charset="0"/>
              </a:rPr>
              <a:t>WAS IST</a:t>
            </a:r>
            <a:br>
              <a:rPr lang="1031" sz="8000" b="1">
                <a:latin typeface="Arial" panose="020B0604020202020204" pitchFamily="34" charset="0"/>
                <a:cs typeface="Arial" panose="020B0604020202020204" pitchFamily="34" charset="0"/>
              </a:rPr>
            </a:br>
            <a:r>
              <a:rPr lang="1031" sz="8000" b="1">
                <a:solidFill>
                  <a:srgbClr val="0A97C2"/>
                </a:solidFill>
                <a:latin typeface="Arial" panose="020B0604020202020204" pitchFamily="34" charset="0"/>
                <a:cs typeface="Arial" panose="020B0604020202020204" pitchFamily="34" charset="0"/>
              </a:rPr>
              <a:t>5S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id="{7D53B5D8-64AC-4A3B-93F9-6C54CFA44423}"/>
              </a:ext>
            </a:extLst>
          </p:cNvPr>
          <p:cNvSpPr/>
          <p:nvPr/>
        </p:nvSpPr>
        <p:spPr>
          <a:xfrm>
            <a:off x="76200" y="2819400"/>
            <a:ext cx="7696200" cy="2667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3FD54DB-B6AA-46DB-8615-54F710AD73AD}"/>
              </a:ext>
            </a:extLst>
          </p:cNvPr>
          <p:cNvSpPr txBox="1"/>
          <p:nvPr/>
        </p:nvSpPr>
        <p:spPr>
          <a:xfrm>
            <a:off x="358590" y="2962991"/>
            <a:ext cx="7406190" cy="2379817"/>
          </a:xfrm>
          <a:prstGeom prst="rect">
            <a:avLst/>
          </a:prstGeom>
          <a:noFill/>
        </p:spPr>
        <p:txBody>
          <a:bodyPr wrap="square" rtlCol="0">
            <a:spAutoFit/>
          </a:bodyPr>
          <a:lstStyle/>
          <a:p>
            <a:pPr>
              <a:defRPr b="0" i="0"/>
            </a:pPr>
            <a:r>
              <a:rPr lang="1031" sz="5000" b="1">
                <a:solidFill>
                  <a:srgbClr val="0A97C2"/>
                </a:solidFill>
                <a:latin typeface="Arial" panose="020B0604020202020204" pitchFamily="34" charset="0"/>
                <a:cs typeface="Arial" panose="020B0604020202020204" pitchFamily="34" charset="0"/>
              </a:rPr>
              <a:t>5S ist ein System für</a:t>
            </a:r>
          </a:p>
          <a:p>
            <a:pPr>
              <a:defRPr b="0" i="0"/>
            </a:pPr>
            <a:r>
              <a:rPr lang="1031" sz="5000" b="1">
                <a:solidFill>
                  <a:schemeClr val="bg1"/>
                </a:solidFill>
                <a:latin typeface="Arial" panose="020B0604020202020204" pitchFamily="34" charset="0"/>
                <a:cs typeface="Arial" panose="020B0604020202020204" pitchFamily="34" charset="0"/>
              </a:rPr>
              <a:t>VISUELLES MANAGEMENT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355" y="0"/>
            <a:ext cx="12188952" cy="6858000"/>
          </a:xfrm>
          <a:prstGeom prst="rect">
            <a:avLst/>
          </a:prstGeom>
          <a:blipFill>
            <a:blip r:embed="rId3"/>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316A7FEA-83D2-4E63-9DA5-0E65D13E12CD}"/>
              </a:ext>
            </a:extLst>
          </p:cNvPr>
          <p:cNvSpPr/>
          <p:nvPr/>
        </p:nvSpPr>
        <p:spPr>
          <a:xfrm>
            <a:off x="6064768" y="11482"/>
            <a:ext cx="6103307"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A25F101-500F-4E8B-B3DC-5461E820064A}"/>
              </a:ext>
            </a:extLst>
          </p:cNvPr>
          <p:cNvSpPr txBox="1"/>
          <p:nvPr/>
        </p:nvSpPr>
        <p:spPr>
          <a:xfrm>
            <a:off x="6525621" y="533400"/>
            <a:ext cx="5191968" cy="6010565"/>
          </a:xfrm>
          <a:prstGeom prst="rect">
            <a:avLst/>
          </a:prstGeom>
          <a:noFill/>
        </p:spPr>
        <p:txBody>
          <a:bodyPr wrap="square" rtlCol="0">
            <a:spAutoFit/>
          </a:bodyPr>
          <a:lstStyle/>
          <a:p>
            <a:pPr>
              <a:defRPr b="0" i="0"/>
            </a:pPr>
            <a:r>
              <a:rPr lang="1031" sz="3200" b="1">
                <a:solidFill>
                  <a:schemeClr val="bg1"/>
                </a:solidFill>
              </a:rPr>
              <a:t>Systematisch </a:t>
            </a:r>
            <a:r>
              <a:rPr lang="1031" sz="3200" b="1">
                <a:solidFill>
                  <a:srgbClr val="09BAF4"/>
                </a:solidFill>
              </a:rPr>
              <a:t>überflüssige Schritte &amp; Geräte</a:t>
            </a:r>
            <a:r>
              <a:rPr lang="1031" sz="3200" b="1">
                <a:solidFill>
                  <a:schemeClr val="bg1"/>
                </a:solidFill>
              </a:rPr>
              <a:t> aus Produktionsprozessen </a:t>
            </a:r>
            <a:r>
              <a:rPr lang="1031" sz="3200" b="1">
                <a:solidFill>
                  <a:srgbClr val="00B0F0"/>
                </a:solidFill>
              </a:rPr>
              <a:t>entfernen</a:t>
            </a:r>
          </a:p>
          <a:p>
            <a:endParaRPr lang="en-US" sz="3200" b="1">
              <a:solidFill>
                <a:schemeClr val="bg1"/>
              </a:solidFill>
            </a:endParaRPr>
          </a:p>
          <a:p>
            <a:pPr>
              <a:defRPr b="0" i="0"/>
            </a:pPr>
            <a:r>
              <a:rPr lang="1031" sz="3200" b="1">
                <a:solidFill>
                  <a:schemeClr val="bg1"/>
                </a:solidFill>
              </a:rPr>
              <a:t>Arbeitsablauf </a:t>
            </a:r>
            <a:r>
              <a:rPr lang="1031" sz="3200" b="1">
                <a:solidFill>
                  <a:srgbClr val="09BAF4"/>
                </a:solidFill>
              </a:rPr>
              <a:t>verbessern</a:t>
            </a:r>
          </a:p>
          <a:p>
            <a:endParaRPr lang="en-US" sz="3200" b="1">
              <a:solidFill>
                <a:schemeClr val="bg1"/>
              </a:solidFill>
            </a:endParaRPr>
          </a:p>
          <a:p>
            <a:pPr>
              <a:defRPr b="0" i="0"/>
            </a:pPr>
            <a:r>
              <a:rPr lang="1031" sz="3200" b="1">
                <a:solidFill>
                  <a:schemeClr val="bg1"/>
                </a:solidFill>
              </a:rPr>
              <a:t>Bessere Standards </a:t>
            </a:r>
            <a:r>
              <a:rPr lang="1031" sz="3200" b="1">
                <a:solidFill>
                  <a:srgbClr val="09BAF4"/>
                </a:solidFill>
              </a:rPr>
              <a:t>etablieren</a:t>
            </a:r>
          </a:p>
          <a:p>
            <a:endParaRPr lang="en-US" sz="3200" b="1">
              <a:solidFill>
                <a:schemeClr val="bg1"/>
              </a:solidFill>
            </a:endParaRPr>
          </a:p>
          <a:p>
            <a:pPr>
              <a:defRPr b="0" i="0"/>
            </a:pPr>
            <a:r>
              <a:rPr lang="1031" sz="3200" b="1">
                <a:solidFill>
                  <a:schemeClr val="bg1"/>
                </a:solidFill>
              </a:rPr>
              <a:t>Effizienz </a:t>
            </a:r>
            <a:r>
              <a:rPr lang="1031" sz="3200" b="1">
                <a:solidFill>
                  <a:srgbClr val="09BAF4"/>
                </a:solidFill>
              </a:rPr>
              <a:t>und Gewinn</a:t>
            </a:r>
            <a:r>
              <a:rPr lang="1031" sz="3200" b="0">
                <a:solidFill>
                  <a:srgbClr val="09BAF4"/>
                </a:solidFill>
              </a:rPr>
              <a:t> </a:t>
            </a:r>
            <a:r>
              <a:rPr lang="1031" sz="3200" b="1">
                <a:solidFill>
                  <a:schemeClr val="bg1"/>
                </a:solidFill>
              </a:rPr>
              <a:t>maximieren</a:t>
            </a:r>
          </a:p>
          <a:p>
            <a:endParaRPr lang="en-US" b="1">
              <a:solidFill>
                <a:schemeClr val="bg1"/>
              </a:solidFill>
            </a:endParaRPr>
          </a:p>
          <a:p>
            <a:endParaRPr lang="en-US" b="1">
              <a:solidFill>
                <a:schemeClr val="bg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2"/>
            <a:stretch>
              <a:fillRect/>
            </a:stretch>
          </a:blipFill>
        </p:spPr>
        <p:txBody>
          <a:bodyPr wrap="square" lIns="0" tIns="0" rIns="0" bIns="0" rtlCol="0"/>
          <a:lstStyle/>
          <a:p>
            <a:endParaRPr>
              <a:solidFill>
                <a:srgbClr val="E66C39"/>
              </a:solidFill>
            </a:endParaRPr>
          </a:p>
        </p:txBody>
      </p:sp>
      <p:sp>
        <p:nvSpPr>
          <p:cNvPr id="3" name="Rectangle 2">
            <a:extLst>
              <a:ext uri="{FF2B5EF4-FFF2-40B4-BE49-F238E27FC236}">
                <a16:creationId xmlns:a16="http://schemas.microsoft.com/office/drawing/2014/main" id="{BA941E52-821C-48DB-B269-B7199565F0B3}"/>
              </a:ext>
            </a:extLst>
          </p:cNvPr>
          <p:cNvSpPr/>
          <p:nvPr/>
        </p:nvSpPr>
        <p:spPr>
          <a:xfrm>
            <a:off x="0" y="1521485"/>
            <a:ext cx="12192000" cy="914400"/>
          </a:xfrm>
          <a:prstGeom prst="rect">
            <a:avLst/>
          </a:prstGeom>
          <a:solidFill>
            <a:srgbClr val="E94047"/>
          </a:solidFill>
          <a:ln>
            <a:solidFill>
              <a:srgbClr val="E94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4047"/>
              </a:solidFill>
            </a:endParaRPr>
          </a:p>
        </p:txBody>
      </p:sp>
      <p:sp>
        <p:nvSpPr>
          <p:cNvPr id="4" name="Rectangle 3">
            <a:extLst>
              <a:ext uri="{FF2B5EF4-FFF2-40B4-BE49-F238E27FC236}">
                <a16:creationId xmlns:a16="http://schemas.microsoft.com/office/drawing/2014/main" id="{5F623898-459F-4A62-BCD9-6410C7CA1699}"/>
              </a:ext>
            </a:extLst>
          </p:cNvPr>
          <p:cNvSpPr/>
          <p:nvPr/>
        </p:nvSpPr>
        <p:spPr>
          <a:xfrm>
            <a:off x="0" y="2458233"/>
            <a:ext cx="12192000" cy="914400"/>
          </a:xfrm>
          <a:prstGeom prst="rect">
            <a:avLst/>
          </a:prstGeom>
          <a:solidFill>
            <a:srgbClr val="E66C39"/>
          </a:solidFill>
          <a:ln>
            <a:solidFill>
              <a:srgbClr val="E66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A299"/>
              </a:solidFill>
            </a:endParaRPr>
          </a:p>
        </p:txBody>
      </p:sp>
      <p:sp>
        <p:nvSpPr>
          <p:cNvPr id="5" name="Rectangle 4">
            <a:extLst>
              <a:ext uri="{FF2B5EF4-FFF2-40B4-BE49-F238E27FC236}">
                <a16:creationId xmlns:a16="http://schemas.microsoft.com/office/drawing/2014/main" id="{8F67B92A-0DDE-4612-9E47-22793158CAF2}"/>
              </a:ext>
            </a:extLst>
          </p:cNvPr>
          <p:cNvSpPr/>
          <p:nvPr/>
        </p:nvSpPr>
        <p:spPr>
          <a:xfrm>
            <a:off x="-12032" y="3394718"/>
            <a:ext cx="12192000" cy="914400"/>
          </a:xfrm>
          <a:prstGeom prst="rect">
            <a:avLst/>
          </a:prstGeom>
          <a:solidFill>
            <a:srgbClr val="96BA56"/>
          </a:solidFill>
          <a:ln>
            <a:solidFill>
              <a:srgbClr val="96B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6BA56"/>
              </a:solidFill>
            </a:endParaRPr>
          </a:p>
        </p:txBody>
      </p:sp>
      <p:sp>
        <p:nvSpPr>
          <p:cNvPr id="6" name="Rectangle 5">
            <a:extLst>
              <a:ext uri="{FF2B5EF4-FFF2-40B4-BE49-F238E27FC236}">
                <a16:creationId xmlns:a16="http://schemas.microsoft.com/office/drawing/2014/main" id="{28A4A6A1-42A3-4823-A379-2C8DED8CF22C}"/>
              </a:ext>
            </a:extLst>
          </p:cNvPr>
          <p:cNvSpPr/>
          <p:nvPr/>
        </p:nvSpPr>
        <p:spPr>
          <a:xfrm>
            <a:off x="-12032" y="4331203"/>
            <a:ext cx="12192000" cy="914400"/>
          </a:xfrm>
          <a:prstGeom prst="rect">
            <a:avLst/>
          </a:prstGeom>
          <a:solidFill>
            <a:srgbClr val="4BA299"/>
          </a:solidFill>
          <a:ln>
            <a:solidFill>
              <a:srgbClr val="4BA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F86720-F40E-45B4-8C3A-7F05FD35A8D6}"/>
              </a:ext>
            </a:extLst>
          </p:cNvPr>
          <p:cNvSpPr/>
          <p:nvPr/>
        </p:nvSpPr>
        <p:spPr>
          <a:xfrm>
            <a:off x="-15079" y="5265458"/>
            <a:ext cx="12192000" cy="914400"/>
          </a:xfrm>
          <a:prstGeom prst="rect">
            <a:avLst/>
          </a:prstGeom>
          <a:solidFill>
            <a:srgbClr val="3A5685"/>
          </a:solidFill>
          <a:ln>
            <a:solidFill>
              <a:srgbClr val="3A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03C3EF-CD92-415D-909A-569E43D91895}"/>
              </a:ext>
            </a:extLst>
          </p:cNvPr>
          <p:cNvSpPr txBox="1"/>
          <p:nvPr/>
        </p:nvSpPr>
        <p:spPr>
          <a:xfrm>
            <a:off x="838200" y="1614476"/>
            <a:ext cx="5421026" cy="701741"/>
          </a:xfrm>
          <a:prstGeom prst="rect">
            <a:avLst/>
          </a:prstGeom>
          <a:noFill/>
        </p:spPr>
        <p:txBody>
          <a:bodyPr wrap="square" rtlCol="0">
            <a:spAutoFit/>
          </a:bodyPr>
          <a:lstStyle/>
          <a:p>
            <a:pPr>
              <a:defRPr b="0" i="0"/>
            </a:pPr>
            <a:r>
              <a:rPr lang="1031" sz="4000">
                <a:solidFill>
                  <a:srgbClr val="F8A97F"/>
                </a:solidFill>
                <a:latin typeface="Arial" panose="020B0604020202020204" pitchFamily="34" charset="0"/>
                <a:cs typeface="Arial" panose="020B0604020202020204" pitchFamily="34" charset="0"/>
              </a:rPr>
              <a:t>1</a:t>
            </a:r>
            <a:r>
              <a:rPr lang="1031" sz="4000">
                <a:solidFill>
                  <a:schemeClr val="bg1"/>
                </a:solidFill>
                <a:latin typeface="Arial" panose="020B0604020202020204" pitchFamily="34" charset="0"/>
                <a:cs typeface="Arial" panose="020B0604020202020204" pitchFamily="34" charset="0"/>
              </a:rPr>
              <a:t>    </a:t>
            </a:r>
            <a:r>
              <a:rPr lang="1031" sz="4000" b="1">
                <a:solidFill>
                  <a:schemeClr val="bg1"/>
                </a:solidFill>
                <a:latin typeface="Arial" panose="020B0604020202020204" pitchFamily="34" charset="0"/>
                <a:cs typeface="Arial" panose="020B0604020202020204" pitchFamily="34" charset="0"/>
              </a:rPr>
              <a:t>SELEKTIEREN</a:t>
            </a:r>
          </a:p>
        </p:txBody>
      </p:sp>
      <p:sp>
        <p:nvSpPr>
          <p:cNvPr id="9" name="TextBox 8">
            <a:extLst>
              <a:ext uri="{FF2B5EF4-FFF2-40B4-BE49-F238E27FC236}">
                <a16:creationId xmlns:a16="http://schemas.microsoft.com/office/drawing/2014/main" id="{2C90D845-89E4-459E-AFE5-58135AAF474E}"/>
              </a:ext>
            </a:extLst>
          </p:cNvPr>
          <p:cNvSpPr txBox="1"/>
          <p:nvPr/>
        </p:nvSpPr>
        <p:spPr>
          <a:xfrm>
            <a:off x="838200" y="2534382"/>
            <a:ext cx="5867400" cy="707886"/>
          </a:xfrm>
          <a:prstGeom prst="rect">
            <a:avLst/>
          </a:prstGeom>
          <a:noFill/>
        </p:spPr>
        <p:txBody>
          <a:bodyPr wrap="square" rtlCol="0">
            <a:spAutoFit/>
          </a:bodyPr>
          <a:lstStyle/>
          <a:p>
            <a:pPr>
              <a:defRPr b="0" i="0"/>
            </a:pPr>
            <a:r>
              <a:rPr lang="1031" sz="4000">
                <a:solidFill>
                  <a:srgbClr val="EDCD59"/>
                </a:solidFill>
                <a:latin typeface="Arial" panose="020B0604020202020204" pitchFamily="34" charset="0"/>
                <a:cs typeface="Arial" panose="020B0604020202020204" pitchFamily="34" charset="0"/>
              </a:rPr>
              <a:t>2</a:t>
            </a:r>
            <a:r>
              <a:rPr lang="1031" sz="4000">
                <a:solidFill>
                  <a:schemeClr val="bg1"/>
                </a:solidFill>
                <a:latin typeface="Arial" panose="020B0604020202020204" pitchFamily="34" charset="0"/>
                <a:cs typeface="Arial" panose="020B0604020202020204" pitchFamily="34" charset="0"/>
              </a:rPr>
              <a:t> </a:t>
            </a:r>
            <a:r>
              <a:rPr lang="en-US" sz="4000">
                <a:solidFill>
                  <a:schemeClr val="bg1"/>
                </a:solidFill>
                <a:latin typeface="Arial" panose="020B0604020202020204" pitchFamily="34" charset="0"/>
                <a:cs typeface="Arial" panose="020B0604020202020204" pitchFamily="34" charset="0"/>
              </a:rPr>
              <a:t>   </a:t>
            </a:r>
            <a:r>
              <a:rPr lang="1031" sz="4000" b="1">
                <a:solidFill>
                  <a:schemeClr val="bg1"/>
                </a:solidFill>
                <a:latin typeface="Arial" panose="020B0604020202020204" pitchFamily="34" charset="0"/>
                <a:cs typeface="Arial" panose="020B0604020202020204" pitchFamily="34" charset="0"/>
              </a:rPr>
              <a:t>SYSTEMATISIEREN</a:t>
            </a:r>
          </a:p>
        </p:txBody>
      </p:sp>
      <p:sp>
        <p:nvSpPr>
          <p:cNvPr id="10" name="TextBox 9">
            <a:extLst>
              <a:ext uri="{FF2B5EF4-FFF2-40B4-BE49-F238E27FC236}">
                <a16:creationId xmlns:a16="http://schemas.microsoft.com/office/drawing/2014/main" id="{65422467-51C8-4EAA-99B9-9248529F6C18}"/>
              </a:ext>
            </a:extLst>
          </p:cNvPr>
          <p:cNvSpPr txBox="1"/>
          <p:nvPr/>
        </p:nvSpPr>
        <p:spPr>
          <a:xfrm>
            <a:off x="826168" y="3440270"/>
            <a:ext cx="5421026" cy="701741"/>
          </a:xfrm>
          <a:prstGeom prst="rect">
            <a:avLst/>
          </a:prstGeom>
          <a:noFill/>
        </p:spPr>
        <p:txBody>
          <a:bodyPr wrap="square" rtlCol="0">
            <a:spAutoFit/>
          </a:bodyPr>
          <a:lstStyle/>
          <a:p>
            <a:pPr>
              <a:defRPr b="0" i="0"/>
            </a:pPr>
            <a:r>
              <a:rPr lang="1031" sz="4000">
                <a:solidFill>
                  <a:srgbClr val="BAF168"/>
                </a:solidFill>
                <a:latin typeface="Arial" panose="020B0604020202020204" pitchFamily="34" charset="0"/>
                <a:cs typeface="Arial" panose="020B0604020202020204" pitchFamily="34" charset="0"/>
              </a:rPr>
              <a:t>3</a:t>
            </a:r>
            <a:r>
              <a:rPr lang="1031" sz="4000">
                <a:solidFill>
                  <a:schemeClr val="bg1"/>
                </a:solidFill>
                <a:latin typeface="Arial" panose="020B0604020202020204" pitchFamily="34" charset="0"/>
                <a:cs typeface="Arial" panose="020B0604020202020204" pitchFamily="34" charset="0"/>
              </a:rPr>
              <a:t>    </a:t>
            </a:r>
            <a:r>
              <a:rPr lang="1031" sz="4000" b="1">
                <a:solidFill>
                  <a:schemeClr val="bg1"/>
                </a:solidFill>
                <a:latin typeface="Arial" panose="020B0604020202020204" pitchFamily="34" charset="0"/>
                <a:cs typeface="Arial" panose="020B0604020202020204" pitchFamily="34" charset="0"/>
              </a:rPr>
              <a:t>SÄUBERUNG</a:t>
            </a:r>
          </a:p>
        </p:txBody>
      </p:sp>
      <p:sp>
        <p:nvSpPr>
          <p:cNvPr id="11" name="TextBox 10">
            <a:extLst>
              <a:ext uri="{FF2B5EF4-FFF2-40B4-BE49-F238E27FC236}">
                <a16:creationId xmlns:a16="http://schemas.microsoft.com/office/drawing/2014/main" id="{B044F5EA-AE95-41A8-821D-2F7A33B290E4}"/>
              </a:ext>
            </a:extLst>
          </p:cNvPr>
          <p:cNvSpPr txBox="1"/>
          <p:nvPr/>
        </p:nvSpPr>
        <p:spPr>
          <a:xfrm>
            <a:off x="826168" y="4495800"/>
            <a:ext cx="6717632" cy="707886"/>
          </a:xfrm>
          <a:prstGeom prst="rect">
            <a:avLst/>
          </a:prstGeom>
          <a:noFill/>
        </p:spPr>
        <p:txBody>
          <a:bodyPr wrap="square" rtlCol="0">
            <a:spAutoFit/>
          </a:bodyPr>
          <a:lstStyle/>
          <a:p>
            <a:pPr>
              <a:defRPr b="0" i="0"/>
            </a:pPr>
            <a:r>
              <a:rPr lang="1031" sz="4000">
                <a:solidFill>
                  <a:srgbClr val="A7FCDD"/>
                </a:solidFill>
                <a:latin typeface="Arial" panose="020B0604020202020204" pitchFamily="34" charset="0"/>
                <a:cs typeface="Arial" panose="020B0604020202020204" pitchFamily="34" charset="0"/>
              </a:rPr>
              <a:t>4</a:t>
            </a:r>
            <a:r>
              <a:rPr lang="1031" sz="4000">
                <a:solidFill>
                  <a:schemeClr val="bg1"/>
                </a:solidFill>
                <a:latin typeface="Arial" panose="020B0604020202020204" pitchFamily="34" charset="0"/>
                <a:cs typeface="Arial" panose="020B0604020202020204" pitchFamily="34" charset="0"/>
              </a:rPr>
              <a:t>   </a:t>
            </a:r>
            <a:r>
              <a:rPr lang="1031" sz="4000" b="1">
                <a:solidFill>
                  <a:schemeClr val="bg1"/>
                </a:solidFill>
                <a:latin typeface="Arial" panose="020B0604020202020204" pitchFamily="34" charset="0"/>
                <a:cs typeface="Arial" panose="020B0604020202020204" pitchFamily="34" charset="0"/>
              </a:rPr>
              <a:t>STANDARDISIEREN</a:t>
            </a:r>
          </a:p>
        </p:txBody>
      </p:sp>
      <p:sp>
        <p:nvSpPr>
          <p:cNvPr id="12" name="TextBox 11">
            <a:extLst>
              <a:ext uri="{FF2B5EF4-FFF2-40B4-BE49-F238E27FC236}">
                <a16:creationId xmlns:a16="http://schemas.microsoft.com/office/drawing/2014/main" id="{BEA9638E-68C0-46CA-AB9D-A87BE916446D}"/>
              </a:ext>
            </a:extLst>
          </p:cNvPr>
          <p:cNvSpPr txBox="1"/>
          <p:nvPr/>
        </p:nvSpPr>
        <p:spPr>
          <a:xfrm>
            <a:off x="826168" y="5410200"/>
            <a:ext cx="11620500" cy="707886"/>
          </a:xfrm>
          <a:prstGeom prst="rect">
            <a:avLst/>
          </a:prstGeom>
          <a:noFill/>
        </p:spPr>
        <p:txBody>
          <a:bodyPr wrap="square" rtlCol="0">
            <a:spAutoFit/>
          </a:bodyPr>
          <a:lstStyle/>
          <a:p>
            <a:pPr>
              <a:defRPr b="0" i="0"/>
            </a:pPr>
            <a:r>
              <a:rPr lang="1031" sz="4000">
                <a:solidFill>
                  <a:srgbClr val="89C6DA"/>
                </a:solidFill>
                <a:latin typeface="Arial" panose="020B0604020202020204" pitchFamily="34" charset="0"/>
                <a:cs typeface="Arial" panose="020B0604020202020204" pitchFamily="34" charset="0"/>
              </a:rPr>
              <a:t>5</a:t>
            </a:r>
            <a:r>
              <a:rPr lang="1031" sz="4000">
                <a:solidFill>
                  <a:schemeClr val="bg1"/>
                </a:solidFill>
                <a:latin typeface="Arial" panose="020B0604020202020204" pitchFamily="34" charset="0"/>
                <a:cs typeface="Arial" panose="020B0604020202020204" pitchFamily="34" charset="0"/>
              </a:rPr>
              <a:t> </a:t>
            </a:r>
            <a:r>
              <a:rPr lang="en-US" sz="4000">
                <a:solidFill>
                  <a:schemeClr val="bg1"/>
                </a:solidFill>
                <a:latin typeface="Arial" panose="020B0604020202020204" pitchFamily="34" charset="0"/>
                <a:cs typeface="Arial" panose="020B0604020202020204" pitchFamily="34" charset="0"/>
              </a:rPr>
              <a:t>  </a:t>
            </a:r>
            <a:r>
              <a:rPr lang="1031" sz="4000" b="1">
                <a:solidFill>
                  <a:schemeClr val="bg1"/>
                </a:solidFill>
                <a:latin typeface="Arial" panose="020B0604020202020204" pitchFamily="34" charset="0"/>
                <a:cs typeface="Arial" panose="020B0604020202020204" pitchFamily="34" charset="0"/>
              </a:rPr>
              <a:t>STÄNDIGE VERBESSERUNG</a:t>
            </a:r>
          </a:p>
        </p:txBody>
      </p:sp>
      <p:sp>
        <p:nvSpPr>
          <p:cNvPr id="14" name="Rectangle 13">
            <a:extLst>
              <a:ext uri="{FF2B5EF4-FFF2-40B4-BE49-F238E27FC236}">
                <a16:creationId xmlns:a16="http://schemas.microsoft.com/office/drawing/2014/main" id="{6F85DADA-C321-4889-842A-3F07F7C91191}"/>
              </a:ext>
            </a:extLst>
          </p:cNvPr>
          <p:cNvSpPr/>
          <p:nvPr/>
        </p:nvSpPr>
        <p:spPr>
          <a:xfrm>
            <a:off x="2286000" y="604108"/>
            <a:ext cx="6998369" cy="5954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30F010D-E442-44EC-A7A9-59CC0345D51D}"/>
              </a:ext>
            </a:extLst>
          </p:cNvPr>
          <p:cNvSpPr txBox="1"/>
          <p:nvPr/>
        </p:nvSpPr>
        <p:spPr>
          <a:xfrm>
            <a:off x="2310661" y="604108"/>
            <a:ext cx="7251655" cy="553998"/>
          </a:xfrm>
          <a:prstGeom prst="rect">
            <a:avLst/>
          </a:prstGeom>
          <a:noFill/>
        </p:spPr>
        <p:txBody>
          <a:bodyPr wrap="square" rtlCol="0">
            <a:spAutoFit/>
          </a:bodyPr>
          <a:lstStyle/>
          <a:p>
            <a:pPr>
              <a:defRPr b="0" i="0"/>
            </a:pPr>
            <a:r>
              <a:rPr lang="1031" sz="3000" b="1">
                <a:solidFill>
                  <a:schemeClr val="bg1"/>
                </a:solidFill>
                <a:latin typeface="Arial" panose="020B0604020202020204" pitchFamily="34" charset="0"/>
                <a:cs typeface="Arial" panose="020B0604020202020204" pitchFamily="34" charset="0"/>
              </a:rPr>
              <a:t>Die fünf Stufen oder "Säulen" von 5S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CEA36B2E-767E-4133-94B0-F6A14C86CDFA}"/>
              </a:ext>
            </a:extLst>
          </p:cNvPr>
          <p:cNvSpPr/>
          <p:nvPr/>
        </p:nvSpPr>
        <p:spPr>
          <a:xfrm>
            <a:off x="381000" y="2438400"/>
            <a:ext cx="11579352" cy="28194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229C5B-A91B-4387-9B34-1133DBF6C79C}"/>
              </a:ext>
            </a:extLst>
          </p:cNvPr>
          <p:cNvSpPr txBox="1"/>
          <p:nvPr/>
        </p:nvSpPr>
        <p:spPr>
          <a:xfrm>
            <a:off x="1143000" y="2438400"/>
            <a:ext cx="10689347" cy="2410328"/>
          </a:xfrm>
          <a:prstGeom prst="rect">
            <a:avLst/>
          </a:prstGeom>
          <a:noFill/>
        </p:spPr>
        <p:txBody>
          <a:bodyPr wrap="square" rtlCol="0">
            <a:spAutoFit/>
          </a:bodyPr>
          <a:lstStyle/>
          <a:p>
            <a:pPr>
              <a:defRPr b="0" i="0"/>
            </a:pPr>
            <a:r>
              <a:rPr lang="1031" sz="3800" b="1">
                <a:solidFill>
                  <a:srgbClr val="E94047"/>
                </a:solidFill>
              </a:rPr>
              <a:t>SELEKTIEREN </a:t>
            </a:r>
            <a:r>
              <a:rPr lang="1031" sz="3800" b="1">
                <a:solidFill>
                  <a:schemeClr val="bg1"/>
                </a:solidFill>
              </a:rPr>
              <a:t>fordert eine vollständige Bewertung der Materialien, wobei nur die für die Erledigung von Aufgaben wesentlichen Elemente aufbewahrt werden.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78EEF243-9604-4B9B-8565-E31195BEE031}"/>
              </a:ext>
            </a:extLst>
          </p:cNvPr>
          <p:cNvSpPr/>
          <p:nvPr/>
        </p:nvSpPr>
        <p:spPr>
          <a:xfrm>
            <a:off x="1524" y="0"/>
            <a:ext cx="6092952" cy="6858000"/>
          </a:xfrm>
          <a:prstGeom prst="rect">
            <a:avLst/>
          </a:prstGeom>
          <a:solidFill>
            <a:srgbClr val="2E2E2E"/>
          </a:solidFill>
          <a:ln>
            <a:solidFill>
              <a:srgbClr val="171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BAB7217-DED0-4728-8139-6402718998F0}"/>
              </a:ext>
            </a:extLst>
          </p:cNvPr>
          <p:cNvSpPr txBox="1"/>
          <p:nvPr/>
        </p:nvSpPr>
        <p:spPr>
          <a:xfrm>
            <a:off x="990600" y="1704707"/>
            <a:ext cx="4504796" cy="4149426"/>
          </a:xfrm>
          <a:prstGeom prst="rect">
            <a:avLst/>
          </a:prstGeom>
          <a:noFill/>
        </p:spPr>
        <p:txBody>
          <a:bodyPr wrap="square" rtlCol="0">
            <a:spAutoFit/>
          </a:bodyPr>
          <a:lstStyle/>
          <a:p>
            <a:pPr>
              <a:defRPr b="0" i="0"/>
            </a:pPr>
            <a:r>
              <a:rPr lang="1031" sz="3800" b="1">
                <a:solidFill>
                  <a:schemeClr val="bg1"/>
                </a:solidFill>
              </a:rPr>
              <a:t>Zu Beginn - zunächst </a:t>
            </a:r>
            <a:br>
              <a:rPr lang="1031" sz="3800" b="1">
                <a:solidFill>
                  <a:schemeClr val="bg1"/>
                </a:solidFill>
              </a:rPr>
            </a:br>
            <a:r>
              <a:rPr lang="1031" sz="3800" b="1">
                <a:solidFill>
                  <a:srgbClr val="E94047"/>
                </a:solidFill>
              </a:rPr>
              <a:t>Identifizierung</a:t>
            </a:r>
            <a:r>
              <a:rPr lang="1031" sz="3800" b="1">
                <a:solidFill>
                  <a:schemeClr val="bg1"/>
                </a:solidFill>
              </a:rPr>
              <a:t> und anschließende </a:t>
            </a:r>
            <a:r>
              <a:rPr lang="1031" sz="3800" b="1">
                <a:solidFill>
                  <a:srgbClr val="E94047"/>
                </a:solidFill>
              </a:rPr>
              <a:t>Entfernung</a:t>
            </a:r>
            <a:r>
              <a:rPr lang="1031" sz="3800" b="1">
                <a:solidFill>
                  <a:schemeClr val="bg1"/>
                </a:solidFill>
              </a:rPr>
              <a:t> von unnötigen Gegenständen aus dem Arbeitsbereich.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2"/>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id="{5409B53B-A9CC-43F0-A1BA-E3F0F8C553F6}"/>
              </a:ext>
            </a:extLst>
          </p:cNvPr>
          <p:cNvSpPr/>
          <p:nvPr/>
        </p:nvSpPr>
        <p:spPr>
          <a:xfrm>
            <a:off x="2819400" y="2971800"/>
            <a:ext cx="3124200" cy="6858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3081618-C132-47CA-99B6-8AE2A7F2A369}"/>
              </a:ext>
            </a:extLst>
          </p:cNvPr>
          <p:cNvSpPr txBox="1"/>
          <p:nvPr/>
        </p:nvSpPr>
        <p:spPr>
          <a:xfrm>
            <a:off x="2895600" y="2949714"/>
            <a:ext cx="3435861" cy="1311951"/>
          </a:xfrm>
          <a:prstGeom prst="rect">
            <a:avLst/>
          </a:prstGeom>
          <a:noFill/>
        </p:spPr>
        <p:txBody>
          <a:bodyPr wrap="square" rtlCol="0">
            <a:spAutoFit/>
          </a:bodyPr>
          <a:lstStyle/>
          <a:p>
            <a:pPr>
              <a:defRPr b="0" i="0"/>
            </a:pPr>
            <a:r>
              <a:rPr lang="1031" sz="4000" b="1">
                <a:solidFill>
                  <a:srgbClr val="E66C39"/>
                </a:solidFill>
              </a:rPr>
              <a:t>SYSTEMATISIEREN</a:t>
            </a:r>
          </a:p>
        </p:txBody>
      </p:sp>
      <p:sp>
        <p:nvSpPr>
          <p:cNvPr id="5" name="Rectangle 4">
            <a:extLst>
              <a:ext uri="{FF2B5EF4-FFF2-40B4-BE49-F238E27FC236}">
                <a16:creationId xmlns:a16="http://schemas.microsoft.com/office/drawing/2014/main" id="{F017BB81-5225-44BB-9B6C-849E30ACC2AB}"/>
              </a:ext>
            </a:extLst>
          </p:cNvPr>
          <p:cNvSpPr/>
          <p:nvPr/>
        </p:nvSpPr>
        <p:spPr>
          <a:xfrm>
            <a:off x="838200" y="3124200"/>
            <a:ext cx="10668000" cy="21336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CB5FB7C-6245-471C-B1E4-8A9B5B638808}"/>
              </a:ext>
            </a:extLst>
          </p:cNvPr>
          <p:cNvSpPr txBox="1"/>
          <p:nvPr/>
        </p:nvSpPr>
        <p:spPr>
          <a:xfrm>
            <a:off x="405965" y="2252008"/>
            <a:ext cx="11147461" cy="2532370"/>
          </a:xfrm>
          <a:prstGeom prst="rect">
            <a:avLst/>
          </a:prstGeom>
          <a:noFill/>
        </p:spPr>
        <p:txBody>
          <a:bodyPr wrap="square" rtlCol="0">
            <a:spAutoFit/>
          </a:bodyPr>
          <a:lstStyle/>
          <a:p>
            <a:pPr algn="ctr">
              <a:defRPr b="0" i="0"/>
            </a:pPr>
            <a:r>
              <a:rPr lang="1031" sz="4000" b="1">
                <a:solidFill>
                  <a:srgbClr val="E66C39"/>
                </a:solidFill>
              </a:rPr>
              <a:t>SYSTEMATISIEREN </a:t>
            </a:r>
            <a:r>
              <a:rPr lang="1031" sz="4000" b="1">
                <a:solidFill>
                  <a:schemeClr val="bg1"/>
                </a:solidFill>
              </a:rPr>
              <a:t>organisiert Gegenstände, </a:t>
            </a:r>
          </a:p>
          <a:p>
            <a:pPr algn="ctr">
              <a:defRPr b="0" i="0"/>
            </a:pPr>
            <a:r>
              <a:rPr lang="1031" sz="4000" b="1">
                <a:solidFill>
                  <a:schemeClr val="bg1"/>
                </a:solidFill>
              </a:rPr>
              <a:t>welche während der Selektionsphase behalten wurden, auf solche Weise, dass Aufgaben leichter erledigt werden können.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 y="32084"/>
            <a:ext cx="12188952" cy="6858000"/>
          </a:xfrm>
          <a:prstGeom prst="rect">
            <a:avLst/>
          </a:prstGeom>
          <a:blipFill>
            <a:blip r:embed="rId3"/>
            <a:stretch>
              <a:fillRect/>
            </a:stretch>
          </a:blipFill>
        </p:spPr>
        <p:txBody>
          <a:bodyPr wrap="square" lIns="0" tIns="0" rIns="0" bIns="0" rtlCol="0"/>
          <a:lstStyle/>
          <a:p>
            <a:endParaRPr/>
          </a:p>
        </p:txBody>
      </p:sp>
      <p:sp>
        <p:nvSpPr>
          <p:cNvPr id="7" name="Rectangle 6">
            <a:extLst>
              <a:ext uri="{FF2B5EF4-FFF2-40B4-BE49-F238E27FC236}">
                <a16:creationId xmlns:a16="http://schemas.microsoft.com/office/drawing/2014/main" id="{7E63EA27-1580-4B74-8CCD-AAA2C98FD478}"/>
              </a:ext>
            </a:extLst>
          </p:cNvPr>
          <p:cNvSpPr/>
          <p:nvPr/>
        </p:nvSpPr>
        <p:spPr>
          <a:xfrm>
            <a:off x="824163" y="1969197"/>
            <a:ext cx="1828800" cy="533400"/>
          </a:xfrm>
          <a:prstGeom prst="rect">
            <a:avLst/>
          </a:prstGeom>
          <a:solidFill>
            <a:srgbClr val="151515"/>
          </a:solidFill>
          <a:ln>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BB7FADE-E8E6-4FB0-B807-D0110EA71763}"/>
              </a:ext>
            </a:extLst>
          </p:cNvPr>
          <p:cNvSpPr txBox="1"/>
          <p:nvPr/>
        </p:nvSpPr>
        <p:spPr>
          <a:xfrm>
            <a:off x="794084" y="1913692"/>
            <a:ext cx="2061516" cy="1250930"/>
          </a:xfrm>
          <a:prstGeom prst="rect">
            <a:avLst/>
          </a:prstGeom>
          <a:noFill/>
        </p:spPr>
        <p:txBody>
          <a:bodyPr wrap="square" rtlCol="0">
            <a:spAutoFit/>
          </a:bodyPr>
          <a:lstStyle/>
          <a:p>
            <a:pPr>
              <a:defRPr b="0" i="0"/>
            </a:pPr>
            <a:r>
              <a:rPr lang="1031" sz="3800" b="1">
                <a:solidFill>
                  <a:srgbClr val="E66C39"/>
                </a:solidFill>
              </a:rPr>
              <a:t>Organisieren</a:t>
            </a:r>
          </a:p>
        </p:txBody>
      </p:sp>
      <p:sp>
        <p:nvSpPr>
          <p:cNvPr id="8" name="Rectangle 7">
            <a:extLst>
              <a:ext uri="{FF2B5EF4-FFF2-40B4-BE49-F238E27FC236}">
                <a16:creationId xmlns:a16="http://schemas.microsoft.com/office/drawing/2014/main" id="{9E831A3C-79F8-4BBE-BB83-FB84AC0F7678}"/>
              </a:ext>
            </a:extLst>
          </p:cNvPr>
          <p:cNvSpPr/>
          <p:nvPr/>
        </p:nvSpPr>
        <p:spPr>
          <a:xfrm>
            <a:off x="3048" y="-152400"/>
            <a:ext cx="6092952" cy="7010400"/>
          </a:xfrm>
          <a:prstGeom prst="rect">
            <a:avLst/>
          </a:prstGeom>
          <a:solidFill>
            <a:srgbClr val="2E2E2E"/>
          </a:solidFill>
          <a:ln>
            <a:solidFill>
              <a:srgbClr val="171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21FE66-B4EC-407B-B134-81FF6498331C}"/>
              </a:ext>
            </a:extLst>
          </p:cNvPr>
          <p:cNvSpPr txBox="1"/>
          <p:nvPr/>
        </p:nvSpPr>
        <p:spPr>
          <a:xfrm>
            <a:off x="952500" y="1752600"/>
            <a:ext cx="3654872" cy="4149426"/>
          </a:xfrm>
          <a:prstGeom prst="rect">
            <a:avLst/>
          </a:prstGeom>
          <a:noFill/>
        </p:spPr>
        <p:txBody>
          <a:bodyPr wrap="square" rtlCol="0">
            <a:spAutoFit/>
          </a:bodyPr>
          <a:lstStyle/>
          <a:p>
            <a:pPr>
              <a:defRPr b="0" i="0"/>
            </a:pPr>
            <a:r>
              <a:rPr lang="1031" sz="3800" b="1">
                <a:solidFill>
                  <a:srgbClr val="E66C39"/>
                </a:solidFill>
              </a:rPr>
              <a:t>Organisieren </a:t>
            </a:r>
            <a:r>
              <a:rPr lang="1031" sz="3800" b="1">
                <a:solidFill>
                  <a:schemeClr val="bg1"/>
                </a:solidFill>
              </a:rPr>
              <a:t>Sie Werkzeuge in klar definierter Weise in einer für die Prozesse sinnvollen Reihenfolge. </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1" ma:contentTypeDescription="Create a new document." ma:contentTypeScope="" ma:versionID="6e01c0b7a21743a83d3f603ea9810e5b">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0cb567bcd8534b94802038592c932c0f"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FD76CB-0901-49AC-B6DF-CAAAD359F5F5}">
  <ds:schemaRefs/>
</ds:datastoreItem>
</file>

<file path=customXml/itemProps2.xml><?xml version="1.0" encoding="utf-8"?>
<ds:datastoreItem xmlns:ds="http://schemas.openxmlformats.org/officeDocument/2006/customXml" ds:itemID="{42884444-1EF5-42A8-B43D-5EB329E458A8}">
  <ds:schemaRefs/>
</ds:datastoreItem>
</file>

<file path=customXml/itemProps3.xml><?xml version="1.0" encoding="utf-8"?>
<ds:datastoreItem xmlns:ds="http://schemas.openxmlformats.org/officeDocument/2006/customXml" ds:itemID="{3393292A-D2DE-4618-B318-8106102A2CBA}">
  <ds:schemaRefs/>
</ds:datastoreItem>
</file>

<file path=docProps/app.xml><?xml version="1.0" encoding="utf-8"?>
<Properties xmlns="http://schemas.openxmlformats.org/officeDocument/2006/extended-properties" xmlns:vt="http://schemas.openxmlformats.org/officeDocument/2006/docPropsVTypes">
  <TotalTime>145</TotalTime>
  <Words>587</Words>
  <Application>Microsoft Office PowerPoint</Application>
  <PresentationFormat>Widescreen</PresentationFormat>
  <Paragraphs>65</Paragraphs>
  <Slides>14</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Braam</dc:creator>
  <cp:lastModifiedBy>Michelle Machen</cp:lastModifiedBy>
  <cp:revision>24</cp:revision>
  <cp:lastPrinted>2021-03-19T19:31:46Z</cp:lastPrinted>
  <dcterms:created xsi:type="dcterms:W3CDTF">2018-06-22T21:26:06Z</dcterms:created>
  <dcterms:modified xsi:type="dcterms:W3CDTF">2021-05-18T19:44:39Z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0x010100C9ACDEA71464AC46B3B85C179C12A65F</vt:lpwstr>
  </property>
  <property fmtid="{D5CDD505-2E9C-101B-9397-08002B2CF9AE}" pid="3" name="Created">
    <vt:filetime>2018-06-20T00:00:00Z</vt:filetime>
  </property>
  <property fmtid="{D5CDD505-2E9C-101B-9397-08002B2CF9AE}" pid="4" name="Creator">
    <vt:lpwstr>Adobe InDesign CC 13.0 (Macintosh)</vt:lpwstr>
  </property>
  <property fmtid="{D5CDD505-2E9C-101B-9397-08002B2CF9AE}" pid="5" name="LastSaved">
    <vt:filetime>2018-06-22T00:00:00Z</vt:filetime>
  </property>
</Properties>
</file>