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5.xml" ContentType="application/vnd.openxmlformats-officedocument.theme+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8.xml" ContentType="application/vnd.openxmlformats-officedocument.theme+xml"/>
  <Override PartName="/ppt/slideLayouts/slideLayout73.xml" ContentType="application/vnd.openxmlformats-officedocument.presentationml.slideLayout+xml"/>
  <Override PartName="/ppt/theme/theme1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theme/theme2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75" r:id="rId2"/>
    <p:sldMasterId id="2147483672" r:id="rId3"/>
    <p:sldMasterId id="2147483788" r:id="rId4"/>
    <p:sldMasterId id="2147483793" r:id="rId5"/>
    <p:sldMasterId id="2147483797" r:id="rId6"/>
    <p:sldMasterId id="2147483804" r:id="rId7"/>
    <p:sldMasterId id="2147483810" r:id="rId8"/>
    <p:sldMasterId id="2147483814" r:id="rId9"/>
    <p:sldMasterId id="2147483821" r:id="rId10"/>
    <p:sldMasterId id="2147483823" r:id="rId11"/>
    <p:sldMasterId id="2147483828" r:id="rId12"/>
    <p:sldMasterId id="2147483836" r:id="rId13"/>
    <p:sldMasterId id="2147483839" r:id="rId14"/>
    <p:sldMasterId id="2147483843" r:id="rId15"/>
    <p:sldMasterId id="2147483850" r:id="rId16"/>
    <p:sldMasterId id="2147483852" r:id="rId17"/>
    <p:sldMasterId id="2147483856" r:id="rId18"/>
    <p:sldMasterId id="2147483863" r:id="rId19"/>
    <p:sldMasterId id="2147483865" r:id="rId20"/>
    <p:sldMasterId id="2147483869" r:id="rId21"/>
    <p:sldMasterId id="2147483876" r:id="rId22"/>
    <p:sldMasterId id="2147483878" r:id="rId23"/>
  </p:sldMasterIdLst>
  <p:notesMasterIdLst>
    <p:notesMasterId r:id="rId39"/>
  </p:notesMasterIdLst>
  <p:handoutMasterIdLst>
    <p:handoutMasterId r:id="rId40"/>
  </p:handoutMasterIdLst>
  <p:sldIdLst>
    <p:sldId id="306" r:id="rId24"/>
    <p:sldId id="318" r:id="rId25"/>
    <p:sldId id="290" r:id="rId26"/>
    <p:sldId id="319" r:id="rId27"/>
    <p:sldId id="296" r:id="rId28"/>
    <p:sldId id="297" r:id="rId29"/>
    <p:sldId id="316" r:id="rId30"/>
    <p:sldId id="310" r:id="rId31"/>
    <p:sldId id="309" r:id="rId32"/>
    <p:sldId id="312" r:id="rId33"/>
    <p:sldId id="314" r:id="rId34"/>
    <p:sldId id="313" r:id="rId35"/>
    <p:sldId id="311" r:id="rId36"/>
    <p:sldId id="315" r:id="rId37"/>
    <p:sldId id="301" r:id="rId38"/>
  </p:sldIdLst>
  <p:sldSz cx="12192000" cy="6858000"/>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35F1D"/>
    <a:srgbClr val="00A9E0"/>
    <a:srgbClr val="84BD00"/>
    <a:srgbClr val="CFD3D5"/>
    <a:srgbClr val="5B6771"/>
    <a:srgbClr val="A0A7AC"/>
    <a:srgbClr val="CE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1412D-47C8-4E0A-BEA2-D494ECE65A22}" v="2" dt="2019-12-13T11:19:47.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62093" autoAdjust="0"/>
  </p:normalViewPr>
  <p:slideViewPr>
    <p:cSldViewPr snapToGrid="0" snapToObjects="1">
      <p:cViewPr varScale="1">
        <p:scale>
          <a:sx n="69" d="100"/>
          <a:sy n="69" d="100"/>
        </p:scale>
        <p:origin x="18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notesMaster" Target="notesMasters/notesMaster1.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microsoft.com/office/2016/11/relationships/changesInfo" Target="changesInfos/changesInfo1.xml"/><Relationship Id="rId20" Type="http://schemas.openxmlformats.org/officeDocument/2006/relationships/slideMaster" Target="slideMasters/slideMaster20.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Blaise Tapon" userId="756f7f7a7c239519" providerId="LiveId" clId="{11E1412D-47C8-4E0A-BEA2-D494ECE65A22}"/>
    <pc:docChg chg="undo modSld">
      <pc:chgData name="Emmanuel Blaise Tapon" userId="756f7f7a7c239519" providerId="LiveId" clId="{11E1412D-47C8-4E0A-BEA2-D494ECE65A22}" dt="2019-12-13T11:23:55.587" v="112" actId="1036"/>
      <pc:docMkLst>
        <pc:docMk/>
      </pc:docMkLst>
      <pc:sldChg chg="modSp">
        <pc:chgData name="Emmanuel Blaise Tapon" userId="756f7f7a7c239519" providerId="LiveId" clId="{11E1412D-47C8-4E0A-BEA2-D494ECE65A22}" dt="2019-12-13T11:20:18.026" v="19" actId="1035"/>
        <pc:sldMkLst>
          <pc:docMk/>
          <pc:sldMk cId="3799039375" sldId="296"/>
        </pc:sldMkLst>
        <pc:spChg chg="mod">
          <ac:chgData name="Emmanuel Blaise Tapon" userId="756f7f7a7c239519" providerId="LiveId" clId="{11E1412D-47C8-4E0A-BEA2-D494ECE65A22}" dt="2019-12-13T11:19:26.019" v="1" actId="14100"/>
          <ac:spMkLst>
            <pc:docMk/>
            <pc:sldMk cId="3799039375" sldId="296"/>
            <ac:spMk id="3" creationId="{B8DA4F58-C1D8-CB4D-BB25-29C6418668B9}"/>
          </ac:spMkLst>
        </pc:spChg>
        <pc:spChg chg="mod">
          <ac:chgData name="Emmanuel Blaise Tapon" userId="756f7f7a7c239519" providerId="LiveId" clId="{11E1412D-47C8-4E0A-BEA2-D494ECE65A22}" dt="2019-12-13T11:20:18.026" v="19" actId="1035"/>
          <ac:spMkLst>
            <pc:docMk/>
            <pc:sldMk cId="3799039375" sldId="296"/>
            <ac:spMk id="4" creationId="{1240457C-C1EC-524F-90D6-231C72E9899C}"/>
          </ac:spMkLst>
        </pc:spChg>
      </pc:sldChg>
      <pc:sldChg chg="modSp">
        <pc:chgData name="Emmanuel Blaise Tapon" userId="756f7f7a7c239519" providerId="LiveId" clId="{11E1412D-47C8-4E0A-BEA2-D494ECE65A22}" dt="2019-12-13T11:23:55.587" v="112" actId="1036"/>
        <pc:sldMkLst>
          <pc:docMk/>
          <pc:sldMk cId="2790105464" sldId="297"/>
        </pc:sldMkLst>
        <pc:spChg chg="mod">
          <ac:chgData name="Emmanuel Blaise Tapon" userId="756f7f7a7c239519" providerId="LiveId" clId="{11E1412D-47C8-4E0A-BEA2-D494ECE65A22}" dt="2019-12-13T11:23:55.587" v="112" actId="1036"/>
          <ac:spMkLst>
            <pc:docMk/>
            <pc:sldMk cId="2790105464" sldId="297"/>
            <ac:spMk id="5" creationId="{00B15EA0-B564-E849-B328-F981BE037969}"/>
          </ac:spMkLst>
        </pc:spChg>
      </pc:sldChg>
      <pc:sldChg chg="modSp">
        <pc:chgData name="Emmanuel Blaise Tapon" userId="756f7f7a7c239519" providerId="LiveId" clId="{11E1412D-47C8-4E0A-BEA2-D494ECE65A22}" dt="2019-12-13T11:22:17.070" v="76" actId="1036"/>
        <pc:sldMkLst>
          <pc:docMk/>
          <pc:sldMk cId="226112185" sldId="309"/>
        </pc:sldMkLst>
        <pc:spChg chg="mod">
          <ac:chgData name="Emmanuel Blaise Tapon" userId="756f7f7a7c239519" providerId="LiveId" clId="{11E1412D-47C8-4E0A-BEA2-D494ECE65A22}" dt="2019-12-13T11:22:17.070" v="76" actId="1036"/>
          <ac:spMkLst>
            <pc:docMk/>
            <pc:sldMk cId="226112185" sldId="309"/>
            <ac:spMk id="3" creationId="{00000000-0000-0000-0000-000000000000}"/>
          </ac:spMkLst>
        </pc:spChg>
        <pc:spChg chg="mod">
          <ac:chgData name="Emmanuel Blaise Tapon" userId="756f7f7a7c239519" providerId="LiveId" clId="{11E1412D-47C8-4E0A-BEA2-D494ECE65A22}" dt="2019-12-13T11:21:44.131" v="60" actId="1036"/>
          <ac:spMkLst>
            <pc:docMk/>
            <pc:sldMk cId="226112185" sldId="309"/>
            <ac:spMk id="4" creationId="{00000000-0000-0000-0000-000000000000}"/>
          </ac:spMkLst>
        </pc:spChg>
      </pc:sldChg>
      <pc:sldChg chg="modSp">
        <pc:chgData name="Emmanuel Blaise Tapon" userId="756f7f7a7c239519" providerId="LiveId" clId="{11E1412D-47C8-4E0A-BEA2-D494ECE65A22}" dt="2019-12-13T11:22:30.187" v="79" actId="1035"/>
        <pc:sldMkLst>
          <pc:docMk/>
          <pc:sldMk cId="2916311309" sldId="310"/>
        </pc:sldMkLst>
        <pc:spChg chg="mod">
          <ac:chgData name="Emmanuel Blaise Tapon" userId="756f7f7a7c239519" providerId="LiveId" clId="{11E1412D-47C8-4E0A-BEA2-D494ECE65A22}" dt="2019-12-13T11:22:30.187" v="79" actId="1035"/>
          <ac:spMkLst>
            <pc:docMk/>
            <pc:sldMk cId="2916311309" sldId="310"/>
            <ac:spMk id="3" creationId="{00000000-0000-0000-0000-000000000000}"/>
          </ac:spMkLst>
        </pc:spChg>
      </pc:sldChg>
      <pc:sldChg chg="modSp">
        <pc:chgData name="Emmanuel Blaise Tapon" userId="756f7f7a7c239519" providerId="LiveId" clId="{11E1412D-47C8-4E0A-BEA2-D494ECE65A22}" dt="2019-12-13T11:20:58.068" v="46" actId="20577"/>
        <pc:sldMkLst>
          <pc:docMk/>
          <pc:sldMk cId="1994115774" sldId="316"/>
        </pc:sldMkLst>
        <pc:spChg chg="mod">
          <ac:chgData name="Emmanuel Blaise Tapon" userId="756f7f7a7c239519" providerId="LiveId" clId="{11E1412D-47C8-4E0A-BEA2-D494ECE65A22}" dt="2019-12-13T11:20:58.068" v="46" actId="20577"/>
          <ac:spMkLst>
            <pc:docMk/>
            <pc:sldMk cId="1994115774" sldId="316"/>
            <ac:spMk id="4" creationId="{1240457C-C1EC-524F-90D6-231C72E9899C}"/>
          </ac:spMkLst>
        </pc:spChg>
        <pc:spChg chg="mod">
          <ac:chgData name="Emmanuel Blaise Tapon" userId="756f7f7a7c239519" providerId="LiveId" clId="{11E1412D-47C8-4E0A-BEA2-D494ECE65A22}" dt="2019-12-13T11:20:45.770" v="43" actId="1036"/>
          <ac:spMkLst>
            <pc:docMk/>
            <pc:sldMk cId="1994115774" sldId="316"/>
            <ac:spMk id="6" creationId="{B8DA4F58-C1D8-CB4D-BB25-29C6418668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BFE8B-DD7D-FF4D-B4C9-239AD7DA04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B50B192-5540-414C-9323-D22B4766280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5E3FB-6C1C-3F4E-8C84-71AE5AF12FFE}" type="datetimeFigureOut">
              <a:rPr lang="en-US" smtClean="0"/>
              <a:t>12/30/2019</a:t>
            </a:fld>
            <a:endParaRPr lang="en-US"/>
          </a:p>
        </p:txBody>
      </p:sp>
      <p:sp>
        <p:nvSpPr>
          <p:cNvPr id="4" name="Footer Placeholder 3">
            <a:extLst>
              <a:ext uri="{FF2B5EF4-FFF2-40B4-BE49-F238E27FC236}">
                <a16:creationId xmlns:a16="http://schemas.microsoft.com/office/drawing/2014/main" id="{C1F30A72-9CEF-A044-995A-74871B2601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283A62-F0D7-214C-ABC0-6E65A397A1B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5A9B9-5F27-1A42-B486-75507D599490}" type="slidenum">
              <a:rPr lang="en-US" smtClean="0"/>
              <a:t>‹#›</a:t>
            </a:fld>
            <a:endParaRPr lang="en-US"/>
          </a:p>
        </p:txBody>
      </p:sp>
    </p:spTree>
    <p:extLst>
      <p:ext uri="{BB962C8B-B14F-4D97-AF65-F5344CB8AC3E}">
        <p14:creationId xmlns:p14="http://schemas.microsoft.com/office/powerpoint/2010/main" val="13573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53C1F7-05FC-4C47-ADE5-2208DE54D66A}" type="datetimeFigureOut">
              <a:rPr lang="en-US" smtClean="0"/>
              <a:t>12/30/2019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8D1C1-9465-5A44-9AC6-6AEE98ABD0C6}" type="slidenum">
              <a:rPr lang="en-US" smtClean="0"/>
              <a:t>‹#›</a:t>
            </a:fld>
            <a:endParaRPr lang="en-US"/>
          </a:p>
        </p:txBody>
      </p:sp>
    </p:spTree>
    <p:extLst>
      <p:ext uri="{BB962C8B-B14F-4D97-AF65-F5344CB8AC3E}">
        <p14:creationId xmlns:p14="http://schemas.microsoft.com/office/powerpoint/2010/main" val="5041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fr-FR" sz="1200" b="0" i="0" strike="noStrike" cap="none" spc="0" baseline="0" dirty="0">
                <a:solidFill>
                  <a:srgbClr val="000000"/>
                </a:solidFill>
                <a:effectLst/>
                <a:latin typeface="Calibri"/>
                <a:ea typeface="Calibri"/>
                <a:cs typeface="Calibri"/>
              </a:rPr>
              <a:t>Français :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SÉCURITÉ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dépend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chacun</a:t>
            </a:r>
            <a:r>
              <a:rPr lang="en-US" sz="1200" kern="1200" dirty="0">
                <a:solidFill>
                  <a:schemeClr val="tx1"/>
                </a:solidFill>
                <a:effectLst/>
                <a:latin typeface="+mn-lt"/>
                <a:ea typeface="+mn-ea"/>
                <a:cs typeface="+mn-cs"/>
              </a:rPr>
              <a:t>.</a:t>
            </a:r>
            <a:endParaRPr lang="fr-FR" sz="1200" b="0" i="0" strike="noStrike" cap="none" spc="0" baseline="0" dirty="0">
              <a:solidFill>
                <a:srgbClr val="000000"/>
              </a:solidFill>
              <a:effectLst/>
              <a:latin typeface="Calibri"/>
              <a:ea typeface="Calibri"/>
              <a:cs typeface="Calibri"/>
            </a:endParaRPr>
          </a:p>
          <a:p>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a:cs typeface="Calibri"/>
              </a:rPr>
              <a:t>Chez Mauser Packaging Solutions, nous nous attachons à </a:t>
            </a:r>
            <a:r>
              <a:rPr lang="fr-FR" sz="1800" b="1" i="0" strike="noStrike" cap="none" spc="0" baseline="0" dirty="0">
                <a:solidFill>
                  <a:srgbClr val="000000"/>
                </a:solidFill>
                <a:effectLst/>
                <a:latin typeface="Calibri"/>
                <a:ea typeface="Calibri"/>
                <a:cs typeface="Calibri"/>
              </a:rPr>
              <a:t>redéfinir la sécurité</a:t>
            </a:r>
            <a:r>
              <a:rPr lang="fr-FR" sz="1800" b="0" i="0" strike="noStrike" cap="none" spc="0" baseline="0" dirty="0">
                <a:solidFill>
                  <a:srgbClr val="000000"/>
                </a:solidFill>
                <a:effectLst/>
                <a:latin typeface="Calibri"/>
                <a:ea typeface="Calibri"/>
                <a:cs typeface="Calibri"/>
              </a:rPr>
              <a:t> en renforçant nos effectifs et en y accordant une attention particulière quotidiennement. Chaque réunion chez Mauser Packaging Solutions débutera par une discussion sur la </a:t>
            </a:r>
            <a:r>
              <a:rPr lang="fr-FR" sz="1800" b="1" i="0" strike="noStrike" cap="none" spc="0" baseline="0" dirty="0">
                <a:solidFill>
                  <a:srgbClr val="000000"/>
                </a:solidFill>
                <a:effectLst/>
                <a:latin typeface="Calibri"/>
                <a:ea typeface="Calibri"/>
                <a:cs typeface="Calibri"/>
              </a:rPr>
              <a:t>redéfinition de la sécurité </a:t>
            </a:r>
            <a:r>
              <a:rPr lang="fr-FR" sz="1800" b="0" i="0" strike="noStrike" cap="none" spc="0" baseline="0" dirty="0">
                <a:solidFill>
                  <a:srgbClr val="000000"/>
                </a:solidFill>
                <a:effectLst/>
                <a:latin typeface="Calibri"/>
                <a:ea typeface="Calibri"/>
                <a:cs typeface="Calibri"/>
              </a:rPr>
              <a:t>(une contribution à la sécurité)</a:t>
            </a:r>
            <a:r>
              <a:rPr lang="fr-FR" sz="1800" b="1" i="0" strike="noStrike" cap="none" spc="0" baseline="0" dirty="0">
                <a:solidFill>
                  <a:srgbClr val="000000"/>
                </a:solidFill>
                <a:effectLst/>
                <a:latin typeface="Calibri"/>
                <a:ea typeface="Calibri"/>
                <a:cs typeface="Calibri"/>
              </a:rPr>
              <a:t>.</a:t>
            </a:r>
          </a:p>
          <a:p>
            <a:pPr marL="0" marR="0" lvl="0" indent="0" algn="l" defTabSz="931774" rtl="0" eaLnBrk="1" fontAlgn="auto" latinLnBrk="0" hangingPunct="1">
              <a:lnSpc>
                <a:spcPct val="100000"/>
              </a:lnSpc>
              <a:spcBef>
                <a:spcPct val="0"/>
              </a:spcBef>
              <a:spcAft>
                <a:spcPct val="0"/>
              </a:spcAft>
              <a:buClrTx/>
              <a:buSzTx/>
              <a:buFontTx/>
              <a:buNone/>
              <a:defRPr/>
            </a:pPr>
            <a:endParaRPr lang="en-US" b="1" baseline="0" dirty="0"/>
          </a:p>
          <a:p>
            <a:pPr marL="0" marR="0" lvl="0" indent="0" algn="l" defTabSz="931774"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a:cs typeface="Calibri"/>
              </a:rPr>
              <a:t>La sécurité relève avant tout de la responsabilité des personnes. </a:t>
            </a:r>
            <a:r>
              <a:rPr lang="fr-FR" sz="1200" b="0" i="0" strike="noStrike" cap="none" spc="0" baseline="0" dirty="0">
                <a:solidFill>
                  <a:srgbClr val="000000"/>
                </a:solidFill>
                <a:effectLst/>
                <a:latin typeface="Calibri"/>
                <a:ea typeface="Calibri"/>
                <a:cs typeface="Calibri"/>
              </a:rPr>
              <a:t>Chez Mauser Packaging Solutions, vous, nos employés dévoués, êtes notre principal atout. Il est de notre responsabilité que vous puissiez retrouver votre famille et vos proches en toute sécurité et santé tous les jours.</a:t>
            </a:r>
            <a:r>
              <a:rPr lang="fr-FR" sz="1800" b="0" i="0" strike="noStrike" cap="none" spc="0" baseline="0" dirty="0">
                <a:solidFill>
                  <a:srgbClr val="000000"/>
                </a:solidFill>
                <a:effectLst/>
                <a:latin typeface="Calibri"/>
                <a:ea typeface="Calibri"/>
                <a:cs typeface="Calibri"/>
              </a:rPr>
              <a:t> En misant sur un </a:t>
            </a:r>
            <a:r>
              <a:rPr lang="fr-FR" sz="1800" b="1" i="0" strike="noStrike" cap="none" spc="0" baseline="0" dirty="0">
                <a:solidFill>
                  <a:srgbClr val="000000"/>
                </a:solidFill>
                <a:effectLst/>
                <a:latin typeface="Calibri"/>
                <a:ea typeface="Calibri"/>
                <a:cs typeface="Calibri"/>
              </a:rPr>
              <a:t>développement durable</a:t>
            </a:r>
            <a:r>
              <a:rPr lang="fr-FR" sz="1800" b="0" i="0" strike="noStrike" cap="none" spc="0" baseline="0" dirty="0">
                <a:solidFill>
                  <a:srgbClr val="000000"/>
                </a:solidFill>
                <a:effectLst/>
                <a:latin typeface="Calibri"/>
                <a:ea typeface="Calibri"/>
                <a:cs typeface="Calibri"/>
              </a:rPr>
              <a:t> axé sur la sécurité, il en résulte un sentiment de confiance qui nous permet d’exceller et de subvenir aux besoins de nos familles. </a:t>
            </a:r>
          </a:p>
          <a:p>
            <a:pPr marL="0" marR="0" lvl="0" indent="0" algn="l" defTabSz="931774"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Calibri"/>
                <a:ea typeface="Calibri"/>
                <a:cs typeface="Calibri"/>
              </a:rPr>
              <a:t>Il est primordial pour l’entreprise, pour vous, pour chacun d’entre nous, de se préoccuper de la sécurité. </a:t>
            </a:r>
          </a:p>
          <a:p>
            <a:endParaRPr lang="en-US" baseline="0" dirty="0"/>
          </a:p>
          <a:p>
            <a:r>
              <a:rPr lang="fr-FR" sz="1800" b="0" i="1" strike="noStrike" cap="none" spc="0" baseline="0" dirty="0">
                <a:solidFill>
                  <a:srgbClr val="000000"/>
                </a:solidFill>
                <a:effectLst/>
                <a:latin typeface="Calibri"/>
                <a:ea typeface="Calibri"/>
                <a:cs typeface="Calibri"/>
              </a:rPr>
              <a:t>(Prenez 2 à 3 minutes pour animer une séance d’information sur la sécurité ou un exposé sur les consignes de sécurité.)</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22B1AD-F152-D84E-B4EF-78161215B360}" type="slidenum">
              <a:rPr lang="en-US" smtClean="0"/>
              <a:t>2</a:t>
            </a:fld>
            <a:endParaRPr lang="en-US"/>
          </a:p>
        </p:txBody>
      </p:sp>
    </p:spTree>
    <p:extLst>
      <p:ext uri="{BB962C8B-B14F-4D97-AF65-F5344CB8AC3E}">
        <p14:creationId xmlns:p14="http://schemas.microsoft.com/office/powerpoint/2010/main" val="24787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68D1C1-9465-5A44-9AC6-6AEE98ABD0C6}" type="slidenum">
              <a:rPr lang="en-US" smtClean="0"/>
              <a:t>12</a:t>
            </a:fld>
            <a:endParaRPr lang="en-US"/>
          </a:p>
        </p:txBody>
      </p:sp>
    </p:spTree>
    <p:extLst>
      <p:ext uri="{BB962C8B-B14F-4D97-AF65-F5344CB8AC3E}">
        <p14:creationId xmlns:p14="http://schemas.microsoft.com/office/powerpoint/2010/main" val="192098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sz="1800"/>
              <a:t/>
            </a:r>
            <a:br>
              <a:rPr sz="1800"/>
            </a:br>
            <a:r>
              <a:rPr lang="fr-FR" sz="1800" b="0" i="0" strike="noStrike" cap="none" spc="0" baseline="0">
                <a:solidFill>
                  <a:srgbClr val="000000"/>
                </a:solidFill>
                <a:effectLst/>
                <a:latin typeface="Calibri"/>
                <a:ea typeface="Calibri"/>
                <a:cs typeface="Calibri"/>
              </a:rPr>
              <a:t>Chez Mauser Packaging Solutions, nous nous engageons pour un avenir prospère.</a:t>
            </a:r>
          </a:p>
          <a:p>
            <a:r>
              <a:rPr lang="fr-FR" sz="1800" b="0" i="0" strike="noStrike" cap="none" spc="0" baseline="0">
                <a:solidFill>
                  <a:srgbClr val="000000"/>
                </a:solidFill>
                <a:effectLst/>
                <a:latin typeface="Calibri"/>
                <a:ea typeface="Calibri"/>
                <a:cs typeface="Calibri"/>
              </a:rPr>
              <a:t>Nous sommes engagés envers vous. </a:t>
            </a:r>
            <a:r>
              <a:rPr sz="1800"/>
              <a:t/>
            </a:r>
            <a:br>
              <a:rPr sz="1800"/>
            </a:br>
            <a:r>
              <a:rPr lang="fr-FR" sz="1800" b="0" i="0" strike="noStrike" cap="none" spc="0" baseline="0">
                <a:solidFill>
                  <a:srgbClr val="000000"/>
                </a:solidFill>
                <a:effectLst/>
                <a:latin typeface="Calibri"/>
                <a:ea typeface="Calibri"/>
                <a:cs typeface="Calibri"/>
              </a:rPr>
              <a:t>Notre objectif commun est de réduire le nombre de blessures et de les éliminer.</a:t>
            </a:r>
            <a:r>
              <a:rPr sz="1800"/>
              <a:t/>
            </a:r>
            <a:br>
              <a:rPr sz="1800"/>
            </a:br>
            <a:r>
              <a:rPr lang="fr-FR" sz="1800" b="0" i="0" strike="noStrike" cap="none" spc="0" baseline="0">
                <a:solidFill>
                  <a:srgbClr val="000000"/>
                </a:solidFill>
                <a:effectLst/>
                <a:latin typeface="Calibri"/>
                <a:ea typeface="Calibri"/>
                <a:cs typeface="Calibri"/>
              </a:rPr>
              <a:t>En outre, nous sommes tous tenus de rationaliser nos activités par la création et l’utilisation de systèmes, de processus et d’objectifs communs. </a:t>
            </a:r>
          </a:p>
        </p:txBody>
      </p:sp>
      <p:sp>
        <p:nvSpPr>
          <p:cNvPr id="4" name="Slide Number Placeholder 3"/>
          <p:cNvSpPr>
            <a:spLocks noGrp="1"/>
          </p:cNvSpPr>
          <p:nvPr>
            <p:ph type="sldNum" sz="quarter" idx="10"/>
          </p:nvPr>
        </p:nvSpPr>
        <p:spPr/>
        <p:txBody>
          <a:bodyPr/>
          <a:lstStyle/>
          <a:p>
            <a:fld id="{DE68D1C1-9465-5A44-9AC6-6AEE98ABD0C6}" type="slidenum">
              <a:rPr lang="en-US" smtClean="0"/>
              <a:t>14</a:t>
            </a:fld>
            <a:endParaRPr lang="en-US"/>
          </a:p>
        </p:txBody>
      </p:sp>
    </p:spTree>
    <p:extLst>
      <p:ext uri="{BB962C8B-B14F-4D97-AF65-F5344CB8AC3E}">
        <p14:creationId xmlns:p14="http://schemas.microsoft.com/office/powerpoint/2010/main" val="81507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3</a:t>
            </a:fld>
            <a:endParaRPr lang="en-US"/>
          </a:p>
        </p:txBody>
      </p:sp>
    </p:spTree>
    <p:extLst>
      <p:ext uri="{BB962C8B-B14F-4D97-AF65-F5344CB8AC3E}">
        <p14:creationId xmlns:p14="http://schemas.microsoft.com/office/powerpoint/2010/main" val="190880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Safety Stand Down video on this slide is available on the Internet. </a:t>
            </a:r>
            <a:r>
              <a:rPr lang="en-US" b="1" u="sng" dirty="0" smtClean="0"/>
              <a:t>A reliable internet connection is required to stream </a:t>
            </a:r>
            <a:r>
              <a:rPr lang="en-US" b="1" u="sng" smtClean="0"/>
              <a:t>the French </a:t>
            </a:r>
            <a:r>
              <a:rPr lang="en-US" b="1" u="sng" dirty="0" smtClean="0"/>
              <a:t>video through the provided link. </a:t>
            </a:r>
            <a:r>
              <a:rPr lang="en-US" dirty="0" smtClean="0"/>
              <a:t>To play the video without a reliable internet connection, embed the video using the instructions below.</a:t>
            </a:r>
          </a:p>
          <a:p>
            <a:endParaRPr lang="en-US" dirty="0" smtClean="0"/>
          </a:p>
          <a:p>
            <a:r>
              <a:rPr lang="en-US" b="1" u="sng" dirty="0" smtClean="0"/>
              <a:t>Embedding the video will allow the video to play from your computer without relying on an internet connection</a:t>
            </a:r>
            <a:r>
              <a:rPr lang="en-US" dirty="0" smtClean="0"/>
              <a:t>. Follow the instructions below to embed the video.  The must be done on the computer that will be used for the presentation.</a:t>
            </a:r>
          </a:p>
          <a:p>
            <a:pPr marL="171450" indent="-171450">
              <a:buFont typeface="Arial" panose="020B0604020202020204" pitchFamily="34" charset="0"/>
              <a:buChar char="•"/>
            </a:pPr>
            <a:r>
              <a:rPr lang="en-US" dirty="0" smtClean="0"/>
              <a:t>Download the video from www.mausernow.com/safety-2020 and save to your computer. The video is offered in English, French, German, and Spanish. </a:t>
            </a:r>
          </a:p>
          <a:p>
            <a:pPr marL="171450" indent="-171450">
              <a:buFont typeface="Arial" panose="020B0604020202020204" pitchFamily="34" charset="0"/>
              <a:buChar char="•"/>
            </a:pPr>
            <a:r>
              <a:rPr lang="en-US" dirty="0" smtClean="0"/>
              <a:t>Delete the current video on this slide.</a:t>
            </a:r>
          </a:p>
          <a:p>
            <a:pPr marL="171450" indent="-171450">
              <a:buFont typeface="Arial" panose="020B0604020202020204" pitchFamily="34" charset="0"/>
              <a:buChar char="•"/>
            </a:pPr>
            <a:r>
              <a:rPr lang="en-US" dirty="0" smtClean="0"/>
              <a:t>Select the “Insert” menu.</a:t>
            </a:r>
          </a:p>
          <a:p>
            <a:pPr marL="171450" indent="-171450">
              <a:buFont typeface="Arial" panose="020B0604020202020204" pitchFamily="34" charset="0"/>
              <a:buChar char="•"/>
            </a:pPr>
            <a:r>
              <a:rPr lang="en-US" dirty="0" smtClean="0"/>
              <a:t>Select “Video”, then “Video on My PC”.</a:t>
            </a:r>
          </a:p>
          <a:p>
            <a:pPr marL="171450" indent="-171450">
              <a:buFont typeface="Arial" panose="020B0604020202020204" pitchFamily="34" charset="0"/>
              <a:buChar char="•"/>
            </a:pPr>
            <a:r>
              <a:rPr lang="en-US" dirty="0" smtClean="0"/>
              <a:t>Navigate to the video on your computer and select it. Click “Insert”.</a:t>
            </a:r>
          </a:p>
          <a:p>
            <a:pPr marL="171450" indent="-171450">
              <a:buFont typeface="Arial" panose="020B0604020202020204" pitchFamily="34" charset="0"/>
              <a:buChar char="•"/>
            </a:pPr>
            <a:r>
              <a:rPr lang="en-US" dirty="0" smtClean="0"/>
              <a:t>Click on the video to enable the “Video Tools” menus. </a:t>
            </a:r>
          </a:p>
          <a:p>
            <a:pPr marL="171450" indent="-171450">
              <a:buFont typeface="Arial" panose="020B0604020202020204" pitchFamily="34" charset="0"/>
              <a:buChar char="•"/>
            </a:pPr>
            <a:r>
              <a:rPr lang="en-US" dirty="0" smtClean="0"/>
              <a:t>Select “Playback” from the Video Tools options. </a:t>
            </a:r>
          </a:p>
          <a:p>
            <a:pPr marL="171450" indent="-171450">
              <a:buFont typeface="Arial" panose="020B0604020202020204" pitchFamily="34" charset="0"/>
              <a:buChar char="•"/>
            </a:pPr>
            <a:r>
              <a:rPr lang="en-US" dirty="0" smtClean="0"/>
              <a:t>In the Video Options section, use the “Start” drop down menu to select “Automatically”. Click the option for “Play Full Screen”. This will enable your video to start automatically when advanced to this slide and play full screen.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68D1C1-9465-5A44-9AC6-6AEE98ABD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6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fr-FR" sz="1200" b="0" i="0" strike="noStrike" cap="none" spc="0" baseline="0">
                <a:solidFill>
                  <a:srgbClr val="000000"/>
                </a:solidFill>
                <a:effectLst/>
                <a:latin typeface="Calibri"/>
                <a:ea typeface="Calibri"/>
                <a:cs typeface="Calibri"/>
              </a:rPr>
              <a:t>Les attentes énoncées dans la politique comprennent :</a:t>
            </a:r>
          </a:p>
          <a:p>
            <a:pPr lvl="0"/>
            <a:endParaRPr lang="en-US" sz="1200" kern="1200">
              <a:solidFill>
                <a:schemeClr val="tx1"/>
              </a:solidFill>
              <a:effectLst/>
              <a:latin typeface="+mn-lt"/>
              <a:ea typeface="+mn-ea"/>
              <a:cs typeface="+mn-cs"/>
            </a:endParaRPr>
          </a:p>
          <a:p>
            <a:pPr lvl="0"/>
            <a:r>
              <a:rPr lang="fr-FR" sz="1200" b="1" i="0" strike="noStrike" cap="none" spc="0" baseline="0">
                <a:solidFill>
                  <a:srgbClr val="000000"/>
                </a:solidFill>
                <a:effectLst/>
                <a:latin typeface="Calibri"/>
                <a:ea typeface="Calibri"/>
                <a:cs typeface="Calibri"/>
              </a:rPr>
              <a:t>des attentes relatives aux installations et aux employés </a:t>
            </a:r>
          </a:p>
          <a:p>
            <a:pPr lvl="2"/>
            <a:r>
              <a:rPr lang="fr-FR" sz="1200" b="0" i="0" strike="noStrike" cap="none" spc="0" baseline="0">
                <a:solidFill>
                  <a:srgbClr val="000000"/>
                </a:solidFill>
                <a:effectLst/>
                <a:latin typeface="Calibri"/>
                <a:ea typeface="Calibri"/>
                <a:cs typeface="Calibri"/>
              </a:rPr>
              <a:t>Se conformer </a:t>
            </a:r>
          </a:p>
          <a:p>
            <a:pPr lvl="2"/>
            <a:r>
              <a:rPr lang="fr-FR" sz="1200" b="0" i="0" strike="noStrike" cap="none" spc="0" baseline="0">
                <a:solidFill>
                  <a:srgbClr val="000000"/>
                </a:solidFill>
                <a:effectLst/>
                <a:latin typeface="Calibri"/>
                <a:ea typeface="Calibri"/>
                <a:cs typeface="Calibri"/>
              </a:rPr>
              <a:t>Assumer ses responsabilités  </a:t>
            </a:r>
          </a:p>
          <a:p>
            <a:pPr lvl="2"/>
            <a:r>
              <a:rPr lang="fr-FR" sz="1200" b="0" i="0" strike="noStrike" cap="none" spc="0" baseline="0">
                <a:solidFill>
                  <a:srgbClr val="000000"/>
                </a:solidFill>
                <a:effectLst/>
                <a:latin typeface="Calibri"/>
                <a:ea typeface="Calibri"/>
                <a:cs typeface="Calibri"/>
              </a:rPr>
              <a:t>Intégrer</a:t>
            </a:r>
          </a:p>
          <a:p>
            <a:pPr lvl="2"/>
            <a:r>
              <a:rPr lang="fr-FR" sz="1200" b="0" i="0" strike="noStrike" cap="none" spc="0" baseline="0">
                <a:solidFill>
                  <a:srgbClr val="000000"/>
                </a:solidFill>
                <a:effectLst/>
                <a:latin typeface="Calibri"/>
                <a:ea typeface="Calibri"/>
                <a:cs typeface="Calibri"/>
              </a:rPr>
              <a:t>S’engager</a:t>
            </a:r>
          </a:p>
          <a:p>
            <a:pPr lvl="0"/>
            <a:r>
              <a:rPr lang="fr-FR" sz="1200" b="1" i="0" strike="noStrike" cap="none" spc="0" baseline="0">
                <a:solidFill>
                  <a:srgbClr val="000000"/>
                </a:solidFill>
                <a:effectLst/>
                <a:latin typeface="Calibri"/>
                <a:ea typeface="Calibri"/>
                <a:cs typeface="Calibri"/>
              </a:rPr>
              <a:t>des attentes relatives à l’encadrement </a:t>
            </a:r>
          </a:p>
          <a:p>
            <a:pPr lvl="2"/>
            <a:r>
              <a:rPr lang="fr-FR" sz="1200" b="0" i="0" strike="noStrike" cap="none" spc="0" baseline="0">
                <a:solidFill>
                  <a:srgbClr val="000000"/>
                </a:solidFill>
                <a:effectLst/>
                <a:latin typeface="Calibri"/>
                <a:ea typeface="Calibri"/>
                <a:cs typeface="Calibri"/>
              </a:rPr>
              <a:t>Répondre</a:t>
            </a:r>
          </a:p>
          <a:p>
            <a:pPr lvl="2"/>
            <a:r>
              <a:rPr lang="fr-FR" sz="1200" b="0" i="0" strike="noStrike" cap="none" spc="0" baseline="0">
                <a:solidFill>
                  <a:srgbClr val="000000"/>
                </a:solidFill>
                <a:effectLst/>
                <a:latin typeface="Calibri"/>
                <a:ea typeface="Calibri"/>
                <a:cs typeface="Calibri"/>
              </a:rPr>
              <a:t>Surveiller</a:t>
            </a:r>
          </a:p>
          <a:p>
            <a:pPr lvl="2"/>
            <a:r>
              <a:rPr lang="fr-FR" sz="1200" b="0" i="0" strike="noStrike" cap="none" spc="0" baseline="0">
                <a:solidFill>
                  <a:srgbClr val="000000"/>
                </a:solidFill>
                <a:effectLst/>
                <a:latin typeface="Calibri"/>
                <a:ea typeface="Calibri"/>
                <a:cs typeface="Calibri"/>
              </a:rPr>
              <a:t>Établir la politique et les programmes  </a:t>
            </a:r>
          </a:p>
          <a:p>
            <a:pPr lvl="2"/>
            <a:r>
              <a:rPr lang="fr-FR" sz="1200" b="0" i="0" strike="noStrike" cap="none" spc="0" baseline="0">
                <a:solidFill>
                  <a:srgbClr val="000000"/>
                </a:solidFill>
                <a:effectLst/>
                <a:latin typeface="Calibri"/>
                <a:ea typeface="Calibri"/>
                <a:cs typeface="Calibri"/>
              </a:rPr>
              <a:t>Mettre en œuvre et maintenir </a:t>
            </a:r>
          </a:p>
          <a:p>
            <a:pPr lvl="2"/>
            <a:r>
              <a:rPr lang="fr-FR" sz="1200" b="0" i="0" strike="noStrike" cap="none" spc="0" baseline="0">
                <a:solidFill>
                  <a:srgbClr val="000000"/>
                </a:solidFill>
                <a:effectLst/>
                <a:latin typeface="Calibri"/>
                <a:ea typeface="Calibri"/>
                <a:cs typeface="Calibri"/>
              </a:rPr>
              <a:t>Fournir des outils et une formation</a:t>
            </a:r>
          </a:p>
        </p:txBody>
      </p:sp>
      <p:sp>
        <p:nvSpPr>
          <p:cNvPr id="4" name="Slide Number Placeholder 3"/>
          <p:cNvSpPr>
            <a:spLocks noGrp="1"/>
          </p:cNvSpPr>
          <p:nvPr>
            <p:ph type="sldNum" sz="quarter" idx="10"/>
          </p:nvPr>
        </p:nvSpPr>
        <p:spPr/>
        <p:txBody>
          <a:bodyPr/>
          <a:lstStyle/>
          <a:p>
            <a:fld id="{DE68D1C1-9465-5A44-9AC6-6AEE98ABD0C6}" type="slidenum">
              <a:rPr lang="en-US" smtClean="0"/>
              <a:t>6</a:t>
            </a:fld>
            <a:endParaRPr lang="en-US"/>
          </a:p>
        </p:txBody>
      </p:sp>
    </p:spTree>
    <p:extLst>
      <p:ext uri="{BB962C8B-B14F-4D97-AF65-F5344CB8AC3E}">
        <p14:creationId xmlns:p14="http://schemas.microsoft.com/office/powerpoint/2010/main" val="204910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7</a:t>
            </a:fld>
            <a:endParaRPr lang="en-US"/>
          </a:p>
        </p:txBody>
      </p:sp>
    </p:spTree>
    <p:extLst>
      <p:ext uri="{BB962C8B-B14F-4D97-AF65-F5344CB8AC3E}">
        <p14:creationId xmlns:p14="http://schemas.microsoft.com/office/powerpoint/2010/main" val="40231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a:p>
            <a:r>
              <a:rPr lang="fr-FR" sz="1800" b="0" i="0" strike="noStrike" cap="none" spc="0" baseline="0">
                <a:solidFill>
                  <a:srgbClr val="000000"/>
                </a:solidFill>
                <a:effectLst/>
                <a:latin typeface="Calibri"/>
                <a:ea typeface="Calibri"/>
                <a:cs typeface="Calibri"/>
              </a:rPr>
              <a:t>Consignes de protection des personnes définies – </a:t>
            </a:r>
          </a:p>
          <a:p>
            <a:pPr marL="0" marR="0" lvl="0" indent="0" algn="l" defTabSz="914400" rtl="0" eaLnBrk="1" fontAlgn="auto" latinLnBrk="0" hangingPunct="1">
              <a:lnSpc>
                <a:spcPct val="100000"/>
              </a:lnSpc>
              <a:spcBef>
                <a:spcPct val="0"/>
              </a:spcBef>
              <a:spcAft>
                <a:spcPct val="0"/>
              </a:spcAft>
              <a:buClrTx/>
              <a:buSzTx/>
              <a:buFontTx/>
              <a:buNone/>
              <a:defRPr/>
            </a:pPr>
            <a:r>
              <a:rPr lang="fr-FR" sz="1800" b="0" i="0" strike="noStrike" cap="none" spc="0" baseline="0">
                <a:solidFill>
                  <a:srgbClr val="000000"/>
                </a:solidFill>
                <a:effectLst/>
                <a:latin typeface="Calibri"/>
                <a:ea typeface="Calibri"/>
                <a:cs typeface="Calibri"/>
              </a:rPr>
              <a:t>Les consignes décrivent les principes fondamentaux de sécurité qui protègent les employés contre les blessures graves ou la mort. </a:t>
            </a:r>
          </a:p>
          <a:p>
            <a:endParaRPr lang="en-US"/>
          </a:p>
          <a:p>
            <a:r>
              <a:rPr lang="fr-FR" sz="1800" b="0" i="0" strike="noStrike" cap="none" spc="0" baseline="0">
                <a:solidFill>
                  <a:srgbClr val="000000"/>
                </a:solidFill>
                <a:effectLst/>
                <a:latin typeface="Calibri"/>
                <a:ea typeface="Calibri"/>
                <a:cs typeface="Calibri"/>
              </a:rPr>
              <a:t>En quoi consistent les consignes de protection des personnes ? </a:t>
            </a:r>
          </a:p>
          <a:p>
            <a:r>
              <a:rPr lang="fr-FR" sz="1800" b="0" i="0" strike="noStrike" cap="none" spc="0" baseline="0">
                <a:solidFill>
                  <a:srgbClr val="000000"/>
                </a:solidFill>
                <a:effectLst/>
                <a:latin typeface="Calibri"/>
                <a:ea typeface="Calibri"/>
                <a:cs typeface="Calibri"/>
              </a:rPr>
              <a:t>Pourquoi en avons-nous ? </a:t>
            </a:r>
          </a:p>
          <a:p>
            <a:r>
              <a:rPr lang="fr-FR" sz="1800" b="0" i="0" strike="noStrike" cap="none" spc="0" baseline="0">
                <a:solidFill>
                  <a:srgbClr val="000000"/>
                </a:solidFill>
                <a:effectLst/>
                <a:latin typeface="Calibri"/>
                <a:ea typeface="Calibri"/>
                <a:cs typeface="Calibri"/>
              </a:rPr>
              <a:t>Qui en est responsable ? </a:t>
            </a:r>
          </a:p>
          <a:p>
            <a:r>
              <a:rPr lang="fr-FR" sz="1800" b="0" i="0" strike="noStrike" cap="none" spc="0" baseline="0">
                <a:solidFill>
                  <a:srgbClr val="000000"/>
                </a:solidFill>
                <a:effectLst/>
                <a:latin typeface="Calibri"/>
                <a:ea typeface="Calibri"/>
                <a:cs typeface="Calibri"/>
              </a:rPr>
              <a:t>Comment intégrer ces consignes dans nos tâches/responsabilités quotidiennes ?</a:t>
            </a:r>
          </a:p>
        </p:txBody>
      </p:sp>
      <p:sp>
        <p:nvSpPr>
          <p:cNvPr id="4" name="Slide Number Placeholder 3"/>
          <p:cNvSpPr>
            <a:spLocks noGrp="1"/>
          </p:cNvSpPr>
          <p:nvPr>
            <p:ph type="sldNum" sz="quarter" idx="10"/>
          </p:nvPr>
        </p:nvSpPr>
        <p:spPr/>
        <p:txBody>
          <a:bodyPr/>
          <a:lstStyle/>
          <a:p>
            <a:fld id="{DE68D1C1-9465-5A44-9AC6-6AEE98ABD0C6}" type="slidenum">
              <a:rPr lang="en-US" smtClean="0"/>
              <a:t>8</a:t>
            </a:fld>
            <a:endParaRPr lang="en-US"/>
          </a:p>
        </p:txBody>
      </p:sp>
    </p:spTree>
    <p:extLst>
      <p:ext uri="{BB962C8B-B14F-4D97-AF65-F5344CB8AC3E}">
        <p14:creationId xmlns:p14="http://schemas.microsoft.com/office/powerpoint/2010/main" val="79498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9</a:t>
            </a:fld>
            <a:endParaRPr lang="en-US"/>
          </a:p>
        </p:txBody>
      </p:sp>
    </p:spTree>
    <p:extLst>
      <p:ext uri="{BB962C8B-B14F-4D97-AF65-F5344CB8AC3E}">
        <p14:creationId xmlns:p14="http://schemas.microsoft.com/office/powerpoint/2010/main" val="163451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fr-FR" sz="1800" b="0" i="0" strike="noStrike" cap="none" spc="0" baseline="0">
                <a:solidFill>
                  <a:srgbClr val="000000"/>
                </a:solidFill>
                <a:effectLst/>
                <a:latin typeface="Calibri"/>
                <a:ea typeface="Calibri"/>
                <a:cs typeface="Calibri"/>
              </a:rPr>
              <a:t>Passez en revue les indicateurs pendant la réunion. </a:t>
            </a:r>
          </a:p>
          <a:p>
            <a:r>
              <a:rPr lang="fr-FR" sz="1800" b="0" i="0" strike="noStrike" cap="none" spc="0" baseline="0">
                <a:solidFill>
                  <a:srgbClr val="000000"/>
                </a:solidFill>
                <a:effectLst/>
                <a:latin typeface="Calibri"/>
                <a:ea typeface="Calibri"/>
                <a:cs typeface="Calibri"/>
              </a:rPr>
              <a:t>Comment s’est comportée votre installation en 2019 ?</a:t>
            </a:r>
          </a:p>
          <a:p>
            <a:r>
              <a:rPr lang="fr-FR" sz="1800" b="0" i="0" strike="noStrike" cap="none" spc="0" baseline="0">
                <a:solidFill>
                  <a:srgbClr val="000000"/>
                </a:solidFill>
                <a:effectLst/>
                <a:latin typeface="Calibri"/>
                <a:ea typeface="Calibri"/>
                <a:cs typeface="Calibri"/>
              </a:rPr>
              <a:t>Comment vous êtes-vous comporté(e) en 2018 par rapport à 2019 ?</a:t>
            </a:r>
          </a:p>
          <a:p>
            <a:r>
              <a:rPr lang="fr-FR" sz="1800" b="0" i="0" strike="noStrike" cap="none" spc="0" baseline="0">
                <a:solidFill>
                  <a:srgbClr val="000000"/>
                </a:solidFill>
                <a:effectLst/>
                <a:latin typeface="Calibri"/>
                <a:ea typeface="Calibri"/>
                <a:cs typeface="Calibri"/>
              </a:rPr>
              <a:t>Comment s’en est sortie l’unité opérationnelle ?  </a:t>
            </a:r>
          </a:p>
          <a:p>
            <a:r>
              <a:rPr lang="fr-FR" sz="1800" b="0" i="0" strike="noStrike" cap="none" spc="0" baseline="0">
                <a:solidFill>
                  <a:srgbClr val="000000"/>
                </a:solidFill>
                <a:effectLst/>
                <a:latin typeface="Calibri"/>
                <a:ea typeface="Calibri"/>
                <a:cs typeface="Calibri"/>
              </a:rPr>
              <a:t>Y a-t-il des incidents particuliers sur lesquels réfléchir ?  </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10</a:t>
            </a:fld>
            <a:endParaRPr lang="en-US"/>
          </a:p>
        </p:txBody>
      </p:sp>
    </p:spTree>
    <p:extLst>
      <p:ext uri="{BB962C8B-B14F-4D97-AF65-F5344CB8AC3E}">
        <p14:creationId xmlns:p14="http://schemas.microsoft.com/office/powerpoint/2010/main" val="63263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68D1C1-9465-5A44-9AC6-6AEE98ABD0C6}" type="slidenum">
              <a:rPr lang="en-US" smtClean="0"/>
              <a:t>11</a:t>
            </a:fld>
            <a:endParaRPr lang="en-US"/>
          </a:p>
        </p:txBody>
      </p:sp>
    </p:spTree>
    <p:extLst>
      <p:ext uri="{BB962C8B-B14F-4D97-AF65-F5344CB8AC3E}">
        <p14:creationId xmlns:p14="http://schemas.microsoft.com/office/powerpoint/2010/main" val="3692916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 Id="rId4"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2"/>
            <a:ext cx="12191995" cy="1828800"/>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39272333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D6D4AF33-4B42-4F01-925D-36B4A3BBC6DD}"/>
              </a:ext>
            </a:extLst>
          </p:cNvPr>
          <p:cNvGrpSpPr/>
          <p:nvPr userDrawn="1"/>
        </p:nvGrpSpPr>
        <p:grpSpPr>
          <a:xfrm>
            <a:off x="3722255" y="2399730"/>
            <a:ext cx="4747491" cy="1590890"/>
            <a:chOff x="3329880" y="2399730"/>
            <a:chExt cx="4747491" cy="1590890"/>
          </a:xfrm>
        </p:grpSpPr>
        <p:sp>
          <p:nvSpPr>
            <p:cNvPr id="2" name="TextBox 1">
              <a:extLst>
                <a:ext uri="{FF2B5EF4-FFF2-40B4-BE49-F238E27FC236}">
                  <a16:creationId xmlns:a16="http://schemas.microsoft.com/office/drawing/2014/main" id="{6F0367BB-2BCA-4E40-998B-BC656008B4D0}"/>
                </a:ext>
              </a:extLst>
            </p:cNvPr>
            <p:cNvSpPr txBox="1"/>
            <p:nvPr userDrawn="1"/>
          </p:nvSpPr>
          <p:spPr>
            <a:xfrm>
              <a:off x="3327505" y="2402268"/>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pic>
          <p:nvPicPr>
            <p:cNvPr id="6" name="Picture 5">
              <a:extLst>
                <a:ext uri="{FF2B5EF4-FFF2-40B4-BE49-F238E27FC236}">
                  <a16:creationId xmlns:a16="http://schemas.microsoft.com/office/drawing/2014/main" id="{873EE3EC-8910-4DE8-98C7-79572B949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9857" y="3249956"/>
              <a:ext cx="1695654" cy="736886"/>
            </a:xfrm>
            <a:prstGeom prst="rect">
              <a:avLst/>
            </a:prstGeom>
          </p:spPr>
        </p:pic>
        <p:pic>
          <p:nvPicPr>
            <p:cNvPr id="8" name="Picture 7">
              <a:extLst>
                <a:ext uri="{FF2B5EF4-FFF2-40B4-BE49-F238E27FC236}">
                  <a16:creationId xmlns:a16="http://schemas.microsoft.com/office/drawing/2014/main" id="{57E08624-64FA-4E12-86A4-175F19CF9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9880" y="3249956"/>
              <a:ext cx="2408392" cy="740664"/>
            </a:xfrm>
            <a:prstGeom prst="rect">
              <a:avLst/>
            </a:prstGeom>
          </p:spPr>
        </p:pic>
      </p:grpSp>
    </p:spTree>
    <p:extLst>
      <p:ext uri="{BB962C8B-B14F-4D97-AF65-F5344CB8AC3E}">
        <p14:creationId xmlns:p14="http://schemas.microsoft.com/office/powerpoint/2010/main" val="22402974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F21CBD13-8B71-444C-9726-EC4027F10AA5}"/>
              </a:ext>
            </a:extLst>
          </p:cNvPr>
          <p:cNvGrpSpPr/>
          <p:nvPr/>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60BD6A82-6FC1-9349-87C2-F007E8EFFB51}"/>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id="{3A3EB890-7D6F-A948-A322-725FA4F54EFC}"/>
              </a:ext>
            </a:extLst>
          </p:cNvPr>
          <p:cNvPicPr/>
          <p:nvPr/>
        </p:nvPicPr>
        <p:blipFill>
          <a:blip r:embed="rId3"/>
          <a:stretch>
            <a:fillRect/>
          </a:stretch>
        </p:blipFill>
        <p:spPr>
          <a:xfrm>
            <a:off x="0" y="997585"/>
            <a:ext cx="2863970" cy="4831532"/>
          </a:xfrm>
          <a:prstGeom prst="rect">
            <a:avLst/>
          </a:prstGeom>
        </p:spPr>
      </p:pic>
      <p:pic>
        <p:nvPicPr>
          <p:cNvPr id="14" name="Picture 13">
            <a:extLst>
              <a:ext uri="{FF2B5EF4-FFF2-40B4-BE49-F238E27FC236}">
                <a16:creationId xmlns:a16="http://schemas.microsoft.com/office/drawing/2014/main" id="{5F3CEE22-6572-4260-A799-BE164B2D46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29117"/>
            <a:ext cx="1695654" cy="736886"/>
          </a:xfrm>
          <a:prstGeom prst="rect">
            <a:avLst/>
          </a:prstGeom>
        </p:spPr>
      </p:pic>
    </p:spTree>
    <p:extLst>
      <p:ext uri="{BB962C8B-B14F-4D97-AF65-F5344CB8AC3E}">
        <p14:creationId xmlns:p14="http://schemas.microsoft.com/office/powerpoint/2010/main" val="3520527222"/>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a16="http://schemas.microsoft.com/office/drawing/2014/main" id="{7085C1FC-41C1-A04B-B183-06BFB640C0A4}"/>
              </a:ext>
            </a:extLst>
          </p:cNvPr>
          <p:cNvSpPr/>
          <p:nvPr/>
        </p:nvSpPr>
        <p:spPr>
          <a:xfrm>
            <a:off x="0" y="2026456"/>
            <a:ext cx="12192000" cy="2573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a16="http://schemas.microsoft.com/office/drawing/2014/main" id="{320EBB63-CE04-264E-BFD0-D599E8DAB3B9}"/>
              </a:ext>
            </a:extLst>
          </p:cNvPr>
          <p:cNvSpPr/>
          <p:nvPr/>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4A957DE1-9EB5-4474-BF61-29DA9D1AEEC1}"/>
              </a:ext>
            </a:extLst>
          </p:cNvPr>
          <p:cNvPicPr/>
          <p:nvPr userDrawn="1"/>
        </p:nvPicPr>
        <p:blipFill>
          <a:blip r:embed="rId3"/>
          <a:stretch>
            <a:fillRect/>
          </a:stretch>
        </p:blipFill>
        <p:spPr>
          <a:xfrm>
            <a:off x="0" y="2026455"/>
            <a:ext cx="3011424" cy="4831532"/>
          </a:xfrm>
          <a:prstGeom prst="rect">
            <a:avLst/>
          </a:prstGeom>
        </p:spPr>
      </p:pic>
    </p:spTree>
    <p:extLst>
      <p:ext uri="{BB962C8B-B14F-4D97-AF65-F5344CB8AC3E}">
        <p14:creationId xmlns:p14="http://schemas.microsoft.com/office/powerpoint/2010/main" val="1552020770"/>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8975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1201B0DE-27B2-42C1-9995-5DE9ACE925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685" y="5908014"/>
            <a:ext cx="1695654" cy="736886"/>
          </a:xfrm>
          <a:prstGeom prst="rect">
            <a:avLst/>
          </a:prstGeom>
        </p:spPr>
      </p:pic>
    </p:spTree>
    <p:extLst>
      <p:ext uri="{BB962C8B-B14F-4D97-AF65-F5344CB8AC3E}">
        <p14:creationId xmlns:p14="http://schemas.microsoft.com/office/powerpoint/2010/main" val="3970598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98741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42841813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6299"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41533456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userDrawn="1"/>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id="{3A3EB890-7D6F-A948-A322-725FA4F54EFC}"/>
              </a:ext>
            </a:extLst>
          </p:cNvPr>
          <p:cNvPicPr/>
          <p:nvPr userDrawn="1"/>
        </p:nvPicPr>
        <p:blipFill>
          <a:blip r:embed="rId3"/>
          <a:stretch>
            <a:fillRect/>
          </a:stretch>
        </p:blipFill>
        <p:spPr>
          <a:xfrm>
            <a:off x="0" y="997585"/>
            <a:ext cx="3011424" cy="4516525"/>
          </a:xfrm>
          <a:prstGeom prst="rect">
            <a:avLst/>
          </a:prstGeom>
        </p:spPr>
      </p:pic>
      <p:pic>
        <p:nvPicPr>
          <p:cNvPr id="14" name="Picture 13">
            <a:extLst>
              <a:ext uri="{FF2B5EF4-FFF2-40B4-BE49-F238E27FC236}">
                <a16:creationId xmlns:a16="http://schemas.microsoft.com/office/drawing/2014/main" id="{E31F7DBF-D17F-4E1A-8096-AD746A63C4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63116"/>
            <a:ext cx="1695654" cy="736886"/>
          </a:xfrm>
          <a:prstGeom prst="rect">
            <a:avLst/>
          </a:prstGeom>
        </p:spPr>
      </p:pic>
    </p:spTree>
    <p:extLst>
      <p:ext uri="{BB962C8B-B14F-4D97-AF65-F5344CB8AC3E}">
        <p14:creationId xmlns:p14="http://schemas.microsoft.com/office/powerpoint/2010/main" val="14664914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a16="http://schemas.microsoft.com/office/drawing/2014/main" id="{7085C1FC-41C1-A04B-B183-06BFB640C0A4}"/>
              </a:ext>
            </a:extLst>
          </p:cNvPr>
          <p:cNvSpPr/>
          <p:nvPr userDrawn="1"/>
        </p:nvSpPr>
        <p:spPr>
          <a:xfrm>
            <a:off x="0" y="2339634"/>
            <a:ext cx="12192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userDrawn="1"/>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userDrawn="1"/>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a16="http://schemas.microsoft.com/office/drawing/2014/main" id="{320EBB63-CE04-264E-BFD0-D599E8DAB3B9}"/>
              </a:ext>
            </a:extLst>
          </p:cNvPr>
          <p:cNvSpPr/>
          <p:nvPr userDrawn="1"/>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D040D7DF-4753-3948-9D1B-143196A174A5}"/>
              </a:ext>
            </a:extLst>
          </p:cNvPr>
          <p:cNvPicPr/>
          <p:nvPr userDrawn="1"/>
        </p:nvPicPr>
        <p:blipFill>
          <a:blip r:embed="rId3"/>
          <a:stretch>
            <a:fillRect/>
          </a:stretch>
        </p:blipFill>
        <p:spPr>
          <a:xfrm>
            <a:off x="0" y="2339641"/>
            <a:ext cx="3011424" cy="4516525"/>
          </a:xfrm>
          <a:prstGeom prst="rect">
            <a:avLst/>
          </a:prstGeom>
        </p:spPr>
      </p:pic>
    </p:spTree>
    <p:extLst>
      <p:ext uri="{BB962C8B-B14F-4D97-AF65-F5344CB8AC3E}">
        <p14:creationId xmlns:p14="http://schemas.microsoft.com/office/powerpoint/2010/main" val="28468318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54611382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530136D1-9A29-4FB2-9626-EEAC6A508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4973848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29AA7898-71FA-44A7-B69B-58C48D734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3885840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3D4E3ACE-D5CA-471A-A748-EC5C3CEDD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668198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09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27423123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30881232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586509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12915913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DA146602-8070-4EAE-AFA8-2AD22EBC73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176908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EC08B73-9359-4A80-9B57-21CD033B6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4906245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627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586299"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131509933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11479716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29289740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1495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31921378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31098418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826046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5128913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41063729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9480800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39200" y="4225137"/>
            <a:ext cx="3364992" cy="2522525"/>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userDrawn="1"/>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0711749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586299"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114792687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1" y="1495693"/>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35" y="4327248"/>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871931"/>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098" y="1"/>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7" name="Picture 26">
            <a:extLst>
              <a:ext uri="{FF2B5EF4-FFF2-40B4-BE49-F238E27FC236}">
                <a16:creationId xmlns:a16="http://schemas.microsoft.com/office/drawing/2014/main" id="{11438E99-D6D8-4D24-8924-60515464B4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6817151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1" y="1495693"/>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81154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35" y="4327248"/>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098" y="1"/>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7" name="Picture 26">
            <a:extLst>
              <a:ext uri="{FF2B5EF4-FFF2-40B4-BE49-F238E27FC236}">
                <a16:creationId xmlns:a16="http://schemas.microsoft.com/office/drawing/2014/main" id="{2BC56C6B-6821-4EA9-BFA2-30EC754E50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8789280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Blue No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1562C7-3496-534D-8AA1-6874F1DD5246}"/>
              </a:ext>
            </a:extLst>
          </p:cNvPr>
          <p:cNvSpPr/>
          <p:nvPr userDrawn="1"/>
        </p:nvSpPr>
        <p:spPr>
          <a:xfrm>
            <a:off x="0" y="1"/>
            <a:ext cx="12192000" cy="5257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ight Triangle 27">
            <a:extLst>
              <a:ext uri="{FF2B5EF4-FFF2-40B4-BE49-F238E27FC236}">
                <a16:creationId xmlns:a16="http://schemas.microsoft.com/office/drawing/2014/main" id="{AFBE8925-6173-3C47-80D3-4A3D83520AD1}"/>
              </a:ext>
            </a:extLst>
          </p:cNvPr>
          <p:cNvSpPr/>
          <p:nvPr userDrawn="1"/>
        </p:nvSpPr>
        <p:spPr>
          <a:xfrm rot="16200000">
            <a:off x="7486325" y="552127"/>
            <a:ext cx="4033433" cy="5377911"/>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ight Triangle 32">
            <a:extLst>
              <a:ext uri="{FF2B5EF4-FFF2-40B4-BE49-F238E27FC236}">
                <a16:creationId xmlns:a16="http://schemas.microsoft.com/office/drawing/2014/main" id="{3DB36C37-50D1-FC44-892A-A8EEB13543E5}"/>
              </a:ext>
            </a:extLst>
          </p:cNvPr>
          <p:cNvSpPr/>
          <p:nvPr userDrawn="1"/>
        </p:nvSpPr>
        <p:spPr>
          <a:xfrm rot="16200000">
            <a:off x="8971242" y="2037042"/>
            <a:ext cx="2760649" cy="36808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accent1"/>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pic>
        <p:nvPicPr>
          <p:cNvPr id="9" name="Picture 8">
            <a:extLst>
              <a:ext uri="{FF2B5EF4-FFF2-40B4-BE49-F238E27FC236}">
                <a16:creationId xmlns:a16="http://schemas.microsoft.com/office/drawing/2014/main" id="{817E6349-786D-478B-ACC9-F58C708A2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744" y="5663913"/>
            <a:ext cx="1695654" cy="736886"/>
          </a:xfrm>
          <a:prstGeom prst="rect">
            <a:avLst/>
          </a:prstGeom>
        </p:spPr>
      </p:pic>
    </p:spTree>
    <p:extLst>
      <p:ext uri="{BB962C8B-B14F-4D97-AF65-F5344CB8AC3E}">
        <p14:creationId xmlns:p14="http://schemas.microsoft.com/office/powerpoint/2010/main" val="11588539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Gray No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1562C7-3496-534D-8AA1-6874F1DD5246}"/>
              </a:ext>
            </a:extLst>
          </p:cNvPr>
          <p:cNvSpPr/>
          <p:nvPr userDrawn="1"/>
        </p:nvSpPr>
        <p:spPr>
          <a:xfrm>
            <a:off x="0" y="1"/>
            <a:ext cx="12192000" cy="5257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CDF4FF36-6619-5D4F-A0DA-D27F09CDA2EE}"/>
              </a:ext>
            </a:extLst>
          </p:cNvPr>
          <p:cNvSpPr/>
          <p:nvPr userDrawn="1"/>
        </p:nvSpPr>
        <p:spPr>
          <a:xfrm>
            <a:off x="0" y="4800599"/>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a:extLst>
              <a:ext uri="{FF2B5EF4-FFF2-40B4-BE49-F238E27FC236}">
                <a16:creationId xmlns:a16="http://schemas.microsoft.com/office/drawing/2014/main" id="{69B3D2F0-6DC6-CC45-AA81-6A648E4AD923}"/>
              </a:ext>
            </a:extLst>
          </p:cNvPr>
          <p:cNvSpPr/>
          <p:nvPr userDrawn="1"/>
        </p:nvSpPr>
        <p:spPr>
          <a:xfrm rot="16200000">
            <a:off x="7486325" y="552127"/>
            <a:ext cx="4033433" cy="5377911"/>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Triangle 11">
            <a:extLst>
              <a:ext uri="{FF2B5EF4-FFF2-40B4-BE49-F238E27FC236}">
                <a16:creationId xmlns:a16="http://schemas.microsoft.com/office/drawing/2014/main" id="{A8020009-FD3A-394E-8846-FD6E087F84CE}"/>
              </a:ext>
            </a:extLst>
          </p:cNvPr>
          <p:cNvSpPr/>
          <p:nvPr userDrawn="1"/>
        </p:nvSpPr>
        <p:spPr>
          <a:xfrm rot="16200000">
            <a:off x="8971242" y="2037042"/>
            <a:ext cx="2760649" cy="36808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 </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pic>
        <p:nvPicPr>
          <p:cNvPr id="14" name="Picture 13">
            <a:extLst>
              <a:ext uri="{FF2B5EF4-FFF2-40B4-BE49-F238E27FC236}">
                <a16:creationId xmlns:a16="http://schemas.microsoft.com/office/drawing/2014/main" id="{DD3491AC-945F-4AC5-9E7B-334213A8C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744" y="5663913"/>
            <a:ext cx="1695654" cy="736886"/>
          </a:xfrm>
          <a:prstGeom prst="rect">
            <a:avLst/>
          </a:prstGeom>
        </p:spPr>
      </p:pic>
    </p:spTree>
    <p:extLst>
      <p:ext uri="{BB962C8B-B14F-4D97-AF65-F5344CB8AC3E}">
        <p14:creationId xmlns:p14="http://schemas.microsoft.com/office/powerpoint/2010/main" val="16751323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1 Column White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912F42F-9082-CF4F-B403-029FB86FC3B9}"/>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C0D62AC-7173-7B47-A38D-EB667C8A8F2A}"/>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2B008092-5BC7-44BD-9F76-D515D2B33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40324988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2 Column White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912F42F-9082-CF4F-B403-029FB86FC3B9}"/>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C0D62AC-7173-7B47-A38D-EB667C8A8F2A}"/>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7" name="Text Placeholder 16">
            <a:extLst>
              <a:ext uri="{FF2B5EF4-FFF2-40B4-BE49-F238E27FC236}">
                <a16:creationId xmlns:a16="http://schemas.microsoft.com/office/drawing/2014/main" id="{F2C0C67B-4F3F-1840-8BBE-DB49683DA1D4}"/>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6BD2CD9B-F58A-498B-A9E1-A2EC210DF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254773801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userDrawn="1"/>
        </p:nvPicPr>
        <p:blipFill>
          <a:blip r:embed="rId3"/>
          <a:stretch>
            <a:fillRect/>
          </a:stretch>
        </p:blipFill>
        <p:spPr>
          <a:xfrm>
            <a:off x="11153743" y="6341737"/>
            <a:ext cx="84667" cy="139700"/>
          </a:xfrm>
          <a:prstGeom prst="rect">
            <a:avLst/>
          </a:prstGeom>
        </p:spPr>
      </p:pic>
      <p:pic>
        <p:nvPicPr>
          <p:cNvPr id="13" name="Picture 12">
            <a:extLst>
              <a:ext uri="{FF2B5EF4-FFF2-40B4-BE49-F238E27FC236}">
                <a16:creationId xmlns:a16="http://schemas.microsoft.com/office/drawing/2014/main" id="{BBC08B41-E51D-45B9-80E9-1C67057781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99563724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userDrawn="1"/>
        </p:nvPicPr>
        <p:blipFill>
          <a:blip r:embed="rId2"/>
          <a:stretch>
            <a:fillRect/>
          </a:stretch>
        </p:blipFill>
        <p:spPr>
          <a:xfrm>
            <a:off x="11153743" y="6341737"/>
            <a:ext cx="84667" cy="139700"/>
          </a:xfrm>
          <a:prstGeom prst="rect">
            <a:avLst/>
          </a:prstGeom>
        </p:spPr>
      </p:pic>
      <p:pic>
        <p:nvPicPr>
          <p:cNvPr id="14" name="Picture 13">
            <a:extLst>
              <a:ext uri="{FF2B5EF4-FFF2-40B4-BE49-F238E27FC236}">
                <a16:creationId xmlns:a16="http://schemas.microsoft.com/office/drawing/2014/main" id="{E699B8DB-50E1-4510-8B55-7BC4AA0A4DCC}"/>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pic>
        <p:nvPicPr>
          <p:cNvPr id="15" name="Picture 14">
            <a:extLst>
              <a:ext uri="{FF2B5EF4-FFF2-40B4-BE49-F238E27FC236}">
                <a16:creationId xmlns:a16="http://schemas.microsoft.com/office/drawing/2014/main" id="{C8BF7032-76E1-42E1-99E2-D47341A346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4918228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1"/>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54"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17"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507539CE-2D7E-46A5-B79C-C5E9D469BB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16798288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27008" y="4335475"/>
            <a:ext cx="3364992" cy="2522525"/>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userDrawn="1"/>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12028802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1"/>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54"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17"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pic>
        <p:nvPicPr>
          <p:cNvPr id="22" name="Picture 21">
            <a:extLst>
              <a:ext uri="{FF2B5EF4-FFF2-40B4-BE49-F238E27FC236}">
                <a16:creationId xmlns:a16="http://schemas.microsoft.com/office/drawing/2014/main" id="{753DBB2E-D445-404C-A6C1-10604F60E2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0642735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pic>
        <p:nvPicPr>
          <p:cNvPr id="8" name="Picture 7">
            <a:extLst>
              <a:ext uri="{FF2B5EF4-FFF2-40B4-BE49-F238E27FC236}">
                <a16:creationId xmlns:a16="http://schemas.microsoft.com/office/drawing/2014/main" id="{A3C02F52-5726-4450-9852-81AC55641D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15254450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ilit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980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7231455D-A37E-E549-8BA1-46984F0DD1EF}"/>
              </a:ext>
            </a:extLst>
          </p:cNvPr>
          <p:cNvSpPr txBox="1"/>
          <p:nvPr userDrawn="1"/>
        </p:nvSpPr>
        <p:spPr>
          <a:xfrm>
            <a:off x="4876800" y="6122606"/>
            <a:ext cx="6705600" cy="457200"/>
          </a:xfrm>
          <a:prstGeom prst="rect">
            <a:avLst/>
          </a:prstGeom>
          <a:noFill/>
        </p:spPr>
        <p:txBody>
          <a:bodyPr wrap="none" lIns="0" tIns="0" rIns="0" bIns="0" rtlCol="0" anchor="b">
            <a:noAutofit/>
          </a:bodyPr>
          <a:lstStyle/>
          <a:p>
            <a:pPr marL="0" marR="0" lvl="0" indent="0" algn="r" defTabSz="457200" rtl="0" eaLnBrk="1" fontAlgn="auto" latinLnBrk="0" hangingPunct="1">
              <a:lnSpc>
                <a:spcPts val="1600"/>
              </a:lnSpc>
              <a:spcBef>
                <a:spcPct val="0"/>
              </a:spcBef>
              <a:spcAft>
                <a:spcPct val="0"/>
              </a:spcAft>
              <a:buClrTx/>
              <a:buSzTx/>
              <a:buFontTx/>
              <a:buNone/>
              <a:defRPr/>
            </a:pPr>
            <a:r>
              <a:rPr lang="fr-FR" sz="1000" b="1" i="0" strike="noStrike" cap="none" spc="0" baseline="0">
                <a:solidFill>
                  <a:srgbClr val="035F1D"/>
                </a:solidFill>
                <a:effectLst/>
                <a:latin typeface="Arial"/>
                <a:ea typeface="Arial"/>
                <a:cs typeface="Arial"/>
              </a:rPr>
              <a:t>mauserpackaging.com</a:t>
            </a:r>
          </a:p>
          <a:p>
            <a:pPr algn="r">
              <a:lnSpc>
                <a:spcPts val="1600"/>
              </a:lnSpc>
              <a:spcBef>
                <a:spcPct val="0"/>
              </a:spcBef>
              <a:spcAft>
                <a:spcPct val="0"/>
              </a:spcAft>
            </a:pPr>
            <a:r>
              <a:rPr lang="fr-FR" sz="800" b="0" i="0" strike="noStrike" cap="none" spc="0" baseline="0">
                <a:solidFill>
                  <a:srgbClr val="5B6771"/>
                </a:solidFill>
                <a:effectLst/>
                <a:latin typeface="Arial"/>
                <a:ea typeface="Arial"/>
                <a:cs typeface="Arial"/>
              </a:rPr>
              <a:t>©2019 Mauser Apprenticeship Program est une marque déposée de Mauser, LP. Tous droits réservés.</a:t>
            </a:r>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6297" y="3139150"/>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pic>
        <p:nvPicPr>
          <p:cNvPr id="7" name="Picture 6">
            <a:extLst>
              <a:ext uri="{FF2B5EF4-FFF2-40B4-BE49-F238E27FC236}">
                <a16:creationId xmlns:a16="http://schemas.microsoft.com/office/drawing/2014/main" id="{F7A82D12-9A81-4DB3-A5A2-0CE77F551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7140761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25DF93CD-45D3-4D6A-8A2C-F66053777B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6694709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5EF427DB-70C2-4949-8096-469A7FC97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50196755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249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EC9AE302-CA96-442E-A386-412CABFFEEEC}"/>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5223506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9145E229-6E8A-47EE-B287-1BADECA65108}"/>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325907084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29336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840209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142284558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454C150E-FD2A-46BA-9C4C-DECF858C7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5363955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1C658C2-C972-4341-B6BE-7CC179FC16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894750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7A7BB026-19FB-4C4A-A301-769295F02699}"/>
              </a:ext>
            </a:extLst>
          </p:cNvPr>
          <p:cNvSpPr txBox="1"/>
          <p:nvPr userDrawn="1"/>
        </p:nvSpPr>
        <p:spPr>
          <a:xfrm>
            <a:off x="3660570"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grpSp>
        <p:nvGrpSpPr>
          <p:cNvPr id="8" name="Group 7">
            <a:extLst>
              <a:ext uri="{FF2B5EF4-FFF2-40B4-BE49-F238E27FC236}">
                <a16:creationId xmlns:a16="http://schemas.microsoft.com/office/drawing/2014/main" id="{0651FFD5-09C1-4BD7-A0C3-BC6C36714D35}"/>
              </a:ext>
            </a:extLst>
          </p:cNvPr>
          <p:cNvGrpSpPr/>
          <p:nvPr userDrawn="1"/>
        </p:nvGrpSpPr>
        <p:grpSpPr>
          <a:xfrm>
            <a:off x="3673874" y="3819162"/>
            <a:ext cx="4725631" cy="740664"/>
            <a:chOff x="3759075" y="3819162"/>
            <a:chExt cx="4725631" cy="740664"/>
          </a:xfrm>
        </p:grpSpPr>
        <p:pic>
          <p:nvPicPr>
            <p:cNvPr id="9" name="Picture 8">
              <a:extLst>
                <a:ext uri="{FF2B5EF4-FFF2-40B4-BE49-F238E27FC236}">
                  <a16:creationId xmlns:a16="http://schemas.microsoft.com/office/drawing/2014/main" id="{ABB43229-6BB9-479A-B2B2-13940023A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10" name="Picture 9">
              <a:extLst>
                <a:ext uri="{FF2B5EF4-FFF2-40B4-BE49-F238E27FC236}">
                  <a16:creationId xmlns:a16="http://schemas.microsoft.com/office/drawing/2014/main" id="{548F5D53-9F9D-4807-89A3-B9FEAC39A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14590039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720524"/>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C068A89C-BA50-4483-AC9F-065887ECDE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27061727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1B61F303-67DF-4475-BF2A-399F38F138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20245139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3870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734CDE7F-B57A-4378-AA29-A38775ABF94D}"/>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3019691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370B95D7-038E-4C43-9AD6-A696F9EDD7FE}"/>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17033793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818389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571390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426871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EFAAC18F-FD2D-4F4E-AE86-B24C6517C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5952427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8F1BE37A-D955-4DE6-8D48-45D67E5C5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9413081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88A32A3B-7EB1-4974-9C63-D2294461F301}"/>
              </a:ext>
            </a:extLst>
          </p:cNvPr>
          <p:cNvSpPr txBox="1"/>
          <p:nvPr userDrawn="1"/>
        </p:nvSpPr>
        <p:spPr>
          <a:xfrm>
            <a:off x="3660570"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grpSp>
        <p:nvGrpSpPr>
          <p:cNvPr id="8" name="Group 7">
            <a:extLst>
              <a:ext uri="{FF2B5EF4-FFF2-40B4-BE49-F238E27FC236}">
                <a16:creationId xmlns:a16="http://schemas.microsoft.com/office/drawing/2014/main" id="{D8DD7595-F9EC-4C83-AAAD-EB722F42BF9D}"/>
              </a:ext>
            </a:extLst>
          </p:cNvPr>
          <p:cNvGrpSpPr/>
          <p:nvPr userDrawn="1"/>
        </p:nvGrpSpPr>
        <p:grpSpPr>
          <a:xfrm>
            <a:off x="3673874" y="3819162"/>
            <a:ext cx="4725631" cy="740664"/>
            <a:chOff x="3759075" y="3819162"/>
            <a:chExt cx="4725631" cy="740664"/>
          </a:xfrm>
        </p:grpSpPr>
        <p:pic>
          <p:nvPicPr>
            <p:cNvPr id="9" name="Picture 8">
              <a:extLst>
                <a:ext uri="{FF2B5EF4-FFF2-40B4-BE49-F238E27FC236}">
                  <a16:creationId xmlns:a16="http://schemas.microsoft.com/office/drawing/2014/main" id="{9F9F6B9E-D110-4D0E-BDD0-5723F86FE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10" name="Picture 9">
              <a:extLst>
                <a:ext uri="{FF2B5EF4-FFF2-40B4-BE49-F238E27FC236}">
                  <a16:creationId xmlns:a16="http://schemas.microsoft.com/office/drawing/2014/main" id="{836CFAAB-50C2-4DF3-8FA5-AD6A3B4C5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42388550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7647DAD6-BD6C-4AB7-8367-3B6FBDF8F4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83573765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14965640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68143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114ED695-F087-4A1A-AA28-F2BC0C6A950B}"/>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2467401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47070022-E0CD-4F04-94D7-FEAEA8BF9CCA}"/>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7177269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59515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40879177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96319205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AE823E2-025F-4EEC-9E7E-5C02CBACC2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58738787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DDE490F8-F23F-4EFA-AD40-FC91C1D68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00621978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660570" y="3139154"/>
            <a:ext cx="4752239" cy="579699"/>
          </a:xfrm>
          <a:prstGeom prst="rect">
            <a:avLst/>
          </a:prstGeom>
          <a:noFill/>
        </p:spPr>
        <p:txBody>
          <a:bodyPr wrap="square" lIns="0" rIns="0" rtlCol="0" anchor="ctr">
            <a:spAutoFit/>
          </a:bodyPr>
          <a:lstStyle/>
          <a:p>
            <a:pPr algn="ctr"/>
            <a:r>
              <a:rPr lang="fr-FR" sz="3200" b="1" i="0" strike="noStrike" cap="none" spc="0" baseline="0">
                <a:solidFill>
                  <a:srgbClr val="035F1D"/>
                </a:solidFill>
                <a:effectLst/>
                <a:latin typeface="Arial"/>
                <a:ea typeface="Arial"/>
                <a:cs typeface="Arial"/>
              </a:rPr>
              <a:t>MERCI !</a:t>
            </a:r>
          </a:p>
        </p:txBody>
      </p:sp>
      <p:grpSp>
        <p:nvGrpSpPr>
          <p:cNvPr id="4" name="Group 3">
            <a:extLst>
              <a:ext uri="{FF2B5EF4-FFF2-40B4-BE49-F238E27FC236}">
                <a16:creationId xmlns:a16="http://schemas.microsoft.com/office/drawing/2014/main" id="{213837FA-0741-4F27-8053-7D2669590A4C}"/>
              </a:ext>
            </a:extLst>
          </p:cNvPr>
          <p:cNvGrpSpPr/>
          <p:nvPr userDrawn="1"/>
        </p:nvGrpSpPr>
        <p:grpSpPr>
          <a:xfrm>
            <a:off x="3673874" y="3819162"/>
            <a:ext cx="4725631" cy="740664"/>
            <a:chOff x="3759075" y="3819162"/>
            <a:chExt cx="4725631" cy="740664"/>
          </a:xfrm>
        </p:grpSpPr>
        <p:pic>
          <p:nvPicPr>
            <p:cNvPr id="6" name="Picture 5">
              <a:extLst>
                <a:ext uri="{FF2B5EF4-FFF2-40B4-BE49-F238E27FC236}">
                  <a16:creationId xmlns:a16="http://schemas.microsoft.com/office/drawing/2014/main" id="{347B7330-23F7-4539-B9C7-B72CCBE09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8" name="Picture 7">
              <a:extLst>
                <a:ext uri="{FF2B5EF4-FFF2-40B4-BE49-F238E27FC236}">
                  <a16:creationId xmlns:a16="http://schemas.microsoft.com/office/drawing/2014/main" id="{19183FCC-DE76-4454-918B-4D0CDFCE8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87329933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 name="Group 3">
            <a:extLst>
              <a:ext uri="{FF2B5EF4-FFF2-40B4-BE49-F238E27FC236}">
                <a16:creationId xmlns:a16="http://schemas.microsoft.com/office/drawing/2014/main" id="{F21CBD13-8B71-444C-9726-EC4027F10AA5}"/>
              </a:ext>
            </a:extLst>
          </p:cNvPr>
          <p:cNvGrpSpPr/>
          <p:nvPr/>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60BD6A82-6FC1-9349-87C2-F007E8EFFB51}"/>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p:nvPicPr>
        <p:blipFill>
          <a:blip r:embed="rId3"/>
          <a:stretch>
            <a:fillRect/>
          </a:stretch>
        </p:blipFill>
        <p:spPr>
          <a:xfrm>
            <a:off x="0" y="997585"/>
            <a:ext cx="2863970" cy="4831532"/>
          </a:xfrm>
          <a:prstGeom prst="rect">
            <a:avLst/>
          </a:prstGeom>
        </p:spPr>
      </p:pic>
      <p:pic>
        <p:nvPicPr>
          <p:cNvPr id="14" name="Picture 13">
            <a:extLst>
              <a:ext uri="{FF2B5EF4-FFF2-40B4-BE49-F238E27FC236}">
                <a16:creationId xmlns:a16="http://schemas.microsoft.com/office/drawing/2014/main" id="{5F3CEE22-6572-4260-A799-BE164B2D46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29117"/>
            <a:ext cx="1695654" cy="736886"/>
          </a:xfrm>
          <a:prstGeom prst="rect">
            <a:avLst/>
          </a:prstGeom>
        </p:spPr>
      </p:pic>
    </p:spTree>
    <p:extLst>
      <p:ext uri="{BB962C8B-B14F-4D97-AF65-F5344CB8AC3E}">
        <p14:creationId xmlns:p14="http://schemas.microsoft.com/office/powerpoint/2010/main" val="206509427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dirty="0"/>
              <a:t>CLICK TO INSERT PICTURE</a:t>
            </a:r>
          </a:p>
        </p:txBody>
      </p:sp>
      <p:sp>
        <p:nvSpPr>
          <p:cNvPr id="4" name="Rectangle 3">
            <a:extLst>
              <a:ext uri="{FF2B5EF4-FFF2-40B4-BE49-F238E27FC236}">
                <a16:creationId xmlns:a16="http://schemas.microsoft.com/office/drawing/2014/main" id="{7085C1FC-41C1-A04B-B183-06BFB640C0A4}"/>
              </a:ext>
            </a:extLst>
          </p:cNvPr>
          <p:cNvSpPr/>
          <p:nvPr/>
        </p:nvSpPr>
        <p:spPr>
          <a:xfrm>
            <a:off x="0" y="2026456"/>
            <a:ext cx="12192000" cy="2573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11" name="Right Triangle 10">
            <a:extLst>
              <a:ext uri="{FF2B5EF4-FFF2-40B4-BE49-F238E27FC236}">
                <a16:creationId xmlns:a16="http://schemas.microsoft.com/office/drawing/2014/main" id="{320EBB63-CE04-264E-BFD0-D599E8DAB3B9}"/>
              </a:ext>
            </a:extLst>
          </p:cNvPr>
          <p:cNvSpPr/>
          <p:nvPr/>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4A957DE1-9EB5-4474-BF61-29DA9D1AEEC1}"/>
              </a:ext>
            </a:extLst>
          </p:cNvPr>
          <p:cNvPicPr>
            <a:picLocks/>
          </p:cNvPicPr>
          <p:nvPr userDrawn="1"/>
        </p:nvPicPr>
        <p:blipFill>
          <a:blip r:embed="rId3"/>
          <a:stretch>
            <a:fillRect/>
          </a:stretch>
        </p:blipFill>
        <p:spPr>
          <a:xfrm>
            <a:off x="0" y="2026455"/>
            <a:ext cx="3011424" cy="4831532"/>
          </a:xfrm>
          <a:prstGeom prst="rect">
            <a:avLst/>
          </a:prstGeom>
        </p:spPr>
      </p:pic>
    </p:spTree>
    <p:extLst>
      <p:ext uri="{BB962C8B-B14F-4D97-AF65-F5344CB8AC3E}">
        <p14:creationId xmlns:p14="http://schemas.microsoft.com/office/powerpoint/2010/main" val="2787254882"/>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3693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1201B0DE-27B2-42C1-9995-5DE9ACE925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685" y="5908014"/>
            <a:ext cx="1695654" cy="736886"/>
          </a:xfrm>
          <a:prstGeom prst="rect">
            <a:avLst/>
          </a:prstGeom>
        </p:spPr>
      </p:pic>
    </p:spTree>
    <p:extLst>
      <p:ext uri="{BB962C8B-B14F-4D97-AF65-F5344CB8AC3E}">
        <p14:creationId xmlns:p14="http://schemas.microsoft.com/office/powerpoint/2010/main" val="2430515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140A3D47-328F-4D71-A6F8-5D00584BAC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4026704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6953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316096370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tabLst/>
              <a:defRPr sz="1600">
                <a:latin typeface="Arial" panose="020B0604020202020204" pitchFamily="34" charset="0"/>
                <a:cs typeface="Arial" panose="020B0604020202020204" pitchFamily="34" charset="0"/>
              </a:defRPr>
            </a:lvl1pPr>
            <a:lvl2pPr marL="463550" indent="-231775">
              <a:buClr>
                <a:schemeClr val="accent3"/>
              </a:buClr>
              <a:tabLst/>
              <a:defRPr sz="1400">
                <a:latin typeface="Arial" panose="020B0604020202020204" pitchFamily="34" charset="0"/>
                <a:cs typeface="Arial" panose="020B0604020202020204" pitchFamily="34" charset="0"/>
              </a:defRPr>
            </a:lvl2pPr>
            <a:lvl3pPr marL="688975" indent="-225425">
              <a:buClr>
                <a:schemeClr val="bg1">
                  <a:lumMod val="50000"/>
                </a:schemeClr>
              </a:buClr>
              <a:tabLst/>
              <a:defRPr sz="1400">
                <a:latin typeface="Arial" panose="020B0604020202020204" pitchFamily="34" charset="0"/>
                <a:cs typeface="Arial" panose="020B0604020202020204" pitchFamily="34" charset="0"/>
              </a:defRPr>
            </a:lvl3pPr>
          </a:lstStyle>
          <a:p>
            <a:r>
              <a:rPr lang="en-US" dirty="0"/>
              <a:t>Click to edit copy</a:t>
            </a:r>
          </a:p>
          <a:p>
            <a:pPr lvl="1"/>
            <a:r>
              <a:rPr lang="en-US" dirty="0"/>
              <a:t>Second level</a:t>
            </a:r>
          </a:p>
          <a:p>
            <a:pPr lvl="2"/>
            <a:r>
              <a:rPr lang="en-US" dirty="0"/>
              <a:t>Third level</a:t>
            </a:r>
          </a:p>
        </p:txBody>
      </p:sp>
    </p:spTree>
    <p:extLst>
      <p:ext uri="{BB962C8B-B14F-4D97-AF65-F5344CB8AC3E}">
        <p14:creationId xmlns:p14="http://schemas.microsoft.com/office/powerpoint/2010/main" val="42256267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8673" y="3136616"/>
            <a:ext cx="4747491" cy="584775"/>
          </a:xfrm>
          <a:prstGeom prst="rect">
            <a:avLst/>
          </a:prstGeom>
          <a:noFill/>
        </p:spPr>
        <p:txBody>
          <a:bodyPr wrap="square" lIns="0" rIns="0" rtlCol="0" anchor="ctr">
            <a:spAutoFit/>
          </a:bodyPr>
          <a:lstStyle/>
          <a:p>
            <a:pPr algn="ctr"/>
            <a:r>
              <a:rPr lang="en-US" sz="3200" b="1" i="0" dirty="0">
                <a:solidFill>
                  <a:srgbClr val="035F1D"/>
                </a:solidFill>
                <a:latin typeface="Arial" panose="020B0604020202020204" pitchFamily="34" charset="0"/>
                <a:cs typeface="Arial" panose="020B0604020202020204" pitchFamily="34" charset="0"/>
              </a:rPr>
              <a:t>THANK YOU!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3355136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userDrawn="1"/>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userDrawn="1"/>
        </p:nvPicPr>
        <p:blipFill>
          <a:blip r:embed="rId3"/>
          <a:stretch>
            <a:fillRect/>
          </a:stretch>
        </p:blipFill>
        <p:spPr>
          <a:xfrm>
            <a:off x="0" y="997585"/>
            <a:ext cx="3011424" cy="4516525"/>
          </a:xfrm>
          <a:prstGeom prst="rect">
            <a:avLst/>
          </a:prstGeom>
        </p:spPr>
      </p:pic>
      <p:pic>
        <p:nvPicPr>
          <p:cNvPr id="14" name="Picture 13">
            <a:extLst>
              <a:ext uri="{FF2B5EF4-FFF2-40B4-BE49-F238E27FC236}">
                <a16:creationId xmlns:a16="http://schemas.microsoft.com/office/drawing/2014/main" id="{E31F7DBF-D17F-4E1A-8096-AD746A63C4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63116"/>
            <a:ext cx="1695654" cy="736886"/>
          </a:xfrm>
          <a:prstGeom prst="rect">
            <a:avLst/>
          </a:prstGeom>
        </p:spPr>
      </p:pic>
    </p:spTree>
    <p:extLst>
      <p:ext uri="{BB962C8B-B14F-4D97-AF65-F5344CB8AC3E}">
        <p14:creationId xmlns:p14="http://schemas.microsoft.com/office/powerpoint/2010/main" val="15971024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dirty="0"/>
              <a:t>CLICK TO INSERT PICTURE</a:t>
            </a:r>
          </a:p>
        </p:txBody>
      </p:sp>
      <p:sp>
        <p:nvSpPr>
          <p:cNvPr id="4" name="Rectangle 3">
            <a:extLst>
              <a:ext uri="{FF2B5EF4-FFF2-40B4-BE49-F238E27FC236}">
                <a16:creationId xmlns:a16="http://schemas.microsoft.com/office/drawing/2014/main" id="{7085C1FC-41C1-A04B-B183-06BFB640C0A4}"/>
              </a:ext>
            </a:extLst>
          </p:cNvPr>
          <p:cNvSpPr/>
          <p:nvPr userDrawn="1"/>
        </p:nvSpPr>
        <p:spPr>
          <a:xfrm>
            <a:off x="0" y="2339634"/>
            <a:ext cx="12192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userDrawn="1"/>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userDrawn="1"/>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11" name="Right Triangle 10">
            <a:extLst>
              <a:ext uri="{FF2B5EF4-FFF2-40B4-BE49-F238E27FC236}">
                <a16:creationId xmlns:a16="http://schemas.microsoft.com/office/drawing/2014/main" id="{320EBB63-CE04-264E-BFD0-D599E8DAB3B9}"/>
              </a:ext>
            </a:extLst>
          </p:cNvPr>
          <p:cNvSpPr/>
          <p:nvPr userDrawn="1"/>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D040D7DF-4753-3948-9D1B-143196A174A5}"/>
              </a:ext>
            </a:extLst>
          </p:cNvPr>
          <p:cNvPicPr>
            <a:picLocks/>
          </p:cNvPicPr>
          <p:nvPr userDrawn="1"/>
        </p:nvPicPr>
        <p:blipFill>
          <a:blip r:embed="rId3"/>
          <a:stretch>
            <a:fillRect/>
          </a:stretch>
        </p:blipFill>
        <p:spPr>
          <a:xfrm>
            <a:off x="0" y="2339641"/>
            <a:ext cx="3011424" cy="4516525"/>
          </a:xfrm>
          <a:prstGeom prst="rect">
            <a:avLst/>
          </a:prstGeom>
        </p:spPr>
      </p:pic>
    </p:spTree>
    <p:extLst>
      <p:ext uri="{BB962C8B-B14F-4D97-AF65-F5344CB8AC3E}">
        <p14:creationId xmlns:p14="http://schemas.microsoft.com/office/powerpoint/2010/main" val="3982734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530136D1-9A29-4FB2-9626-EEAC6A508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250557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21.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2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97286"/>
      </p:ext>
    </p:extLst>
  </p:cSld>
  <p:clrMap bg1="lt1" tx1="dk1" bg2="lt2" tx2="dk2" accent1="accent1" accent2="accent2" accent3="accent3" accent4="accent4" accent5="accent5" accent6="accent6" hlink="hlink" folHlink="folHlink"/>
  <p:sldLayoutIdLst>
    <p:sldLayoutId id="2147483708" r:id="rId1"/>
    <p:sldLayoutId id="2147483716" r:id="rId2"/>
    <p:sldLayoutId id="2147483731"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913098"/>
      </p:ext>
    </p:extLst>
  </p:cSld>
  <p:clrMap bg1="lt1" tx1="dk1" bg2="lt2" tx2="dk2" accent1="accent1" accent2="accent2" accent3="accent3" accent4="accent4" accent5="accent5" accent6="accent6" hlink="hlink" folHlink="folHlink"/>
  <p:sldLayoutIdLst>
    <p:sldLayoutId id="2147483822"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4209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2691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76372"/>
      </p:ext>
    </p:extLst>
  </p:cSld>
  <p:clrMap bg1="lt1" tx1="dk1" bg2="lt2" tx2="dk2" accent1="accent1" accent2="accent2" accent3="accent3" accent4="accent4" accent5="accent5" accent6="accent6" hlink="hlink" folHlink="folHlink"/>
  <p:sldLayoutIdLst>
    <p:sldLayoutId id="2147483837" r:id="rId1"/>
    <p:sldLayoutId id="2147483838"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2326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9045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574084"/>
      </p:ext>
    </p:extLst>
  </p:cSld>
  <p:clrMap bg1="lt1" tx1="dk1" bg2="lt2" tx2="dk2" accent1="accent1" accent2="accent2" accent3="accent3" accent4="accent4" accent5="accent5" accent6="accent6" hlink="hlink" folHlink="folHlink"/>
  <p:sldLayoutIdLst>
    <p:sldLayoutId id="2147483851"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854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3218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779659"/>
      </p:ext>
    </p:extLst>
  </p:cSld>
  <p:clrMap bg1="lt1" tx1="dk1" bg2="lt2" tx2="dk2" accent1="accent1" accent2="accent2" accent3="accent3" accent4="accent4" accent5="accent5" accent6="accent6" hlink="hlink" folHlink="folHlink"/>
  <p:sldLayoutIdLst>
    <p:sldLayoutId id="2147483864"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330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2" r:id="rId3"/>
    <p:sldLayoutId id="2147483723" r:id="rId4"/>
    <p:sldLayoutId id="2147483729" r:id="rId5"/>
    <p:sldLayoutId id="2147483730"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24915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93322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42825"/>
      </p:ext>
    </p:extLst>
  </p:cSld>
  <p:clrMap bg1="lt1" tx1="dk1" bg2="lt2" tx2="dk2" accent1="accent1" accent2="accent2" accent3="accent3" accent4="accent4" accent5="accent5" accent6="accent6" hlink="hlink" folHlink="folHlink"/>
  <p:sldLayoutIdLst>
    <p:sldLayoutId id="2147483877"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75885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52376"/>
      </p:ext>
    </p:extLst>
  </p:cSld>
  <p:clrMap bg1="lt1" tx1="dk1" bg2="lt2" tx2="dk2" accent1="accent1" accent2="accent2" accent3="accent3" accent4="accent4" accent5="accent5" accent6="accent6" hlink="hlink" folHlink="folHlink"/>
  <p:sldLayoutIdLst>
    <p:sldLayoutId id="2147483700"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3917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807" r:id="rId5"/>
    <p:sldLayoutId id="2147483808" r:id="rId6"/>
    <p:sldLayoutId id="2147483809" r:id="rId7"/>
    <p:sldLayoutId id="2147483744" r:id="rId8"/>
    <p:sldLayoutId id="2147483725" r:id="rId9"/>
    <p:sldLayoutId id="2147483774" r:id="rId10"/>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8074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433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785570"/>
      </p:ext>
    </p:extLst>
  </p:cSld>
  <p:clrMap bg1="lt1" tx1="dk1" bg2="lt2" tx2="dk2" accent1="accent1" accent2="accent2" accent3="accent3" accent4="accent4" accent5="accent5" accent6="accent6" hlink="hlink" folHlink="folHlink"/>
  <p:sldLayoutIdLst>
    <p:sldLayoutId id="2147483805"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2857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51398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8.xml"/><Relationship Id="rId1" Type="http://schemas.openxmlformats.org/officeDocument/2006/relationships/video" Target="https://player.vimeo.com/video/380781412"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r-FR" sz="1400" b="1" i="0" strike="noStrike" cap="none" spc="0" baseline="0">
                <a:solidFill>
                  <a:srgbClr val="035F1D"/>
                </a:solidFill>
                <a:effectLst/>
                <a:latin typeface="Arial"/>
                <a:ea typeface="Arial"/>
                <a:cs typeface="Arial"/>
              </a:rPr>
              <a:t>INSÉRER LE NOM DE L’ANIMATEUR ICI</a:t>
            </a:r>
          </a:p>
        </p:txBody>
      </p:sp>
      <p:sp>
        <p:nvSpPr>
          <p:cNvPr id="3" name="Text Placeholder 2"/>
          <p:cNvSpPr>
            <a:spLocks noGrp="1"/>
          </p:cNvSpPr>
          <p:nvPr>
            <p:ph type="body" sz="quarter" idx="16"/>
          </p:nvPr>
        </p:nvSpPr>
        <p:spPr/>
        <p:txBody>
          <a:bodyPr/>
          <a:lstStyle/>
          <a:p>
            <a:r>
              <a:rPr lang="fr-FR" sz="1200" b="0" i="0" strike="noStrike" cap="none" spc="0" baseline="0">
                <a:solidFill>
                  <a:srgbClr val="808080"/>
                </a:solidFill>
                <a:effectLst/>
                <a:latin typeface="Arial"/>
                <a:ea typeface="Arial"/>
                <a:cs typeface="Arial"/>
              </a:rPr>
              <a:t>INSÉRER LA DATE DU SÉMINAIRE ICI </a:t>
            </a:r>
          </a:p>
        </p:txBody>
      </p:sp>
      <p:sp>
        <p:nvSpPr>
          <p:cNvPr id="4" name="Title 3"/>
          <p:cNvSpPr>
            <a:spLocks noGrp="1"/>
          </p:cNvSpPr>
          <p:nvPr>
            <p:ph type="title"/>
          </p:nvPr>
        </p:nvSpPr>
        <p:spPr/>
        <p:txBody>
          <a:bodyPr/>
          <a:lstStyle/>
          <a:p>
            <a:r>
              <a:rPr lang="fr-FR" sz="3200" b="1" i="0" strike="noStrike" cap="none" spc="0" baseline="0">
                <a:solidFill>
                  <a:srgbClr val="FFFFFF"/>
                </a:solidFill>
                <a:effectLst/>
                <a:latin typeface="Arial"/>
                <a:ea typeface="Arial"/>
                <a:cs typeface="Arial"/>
              </a:rPr>
              <a:t>SÉMINAIRE SÉCURITÉ 2020</a:t>
            </a:r>
          </a:p>
        </p:txBody>
      </p:sp>
    </p:spTree>
    <p:extLst>
      <p:ext uri="{BB962C8B-B14F-4D97-AF65-F5344CB8AC3E}">
        <p14:creationId xmlns:p14="http://schemas.microsoft.com/office/powerpoint/2010/main" val="41376036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p:txBody>
          <a:bodyPr/>
          <a:lstStyle/>
          <a:p>
            <a:r>
              <a:rPr lang="fr-FR" sz="3200" b="1" i="0" strike="noStrike" cap="none" spc="0" baseline="0">
                <a:solidFill>
                  <a:srgbClr val="035F1D"/>
                </a:solidFill>
                <a:effectLst/>
                <a:latin typeface="Arial"/>
                <a:ea typeface="Arial"/>
                <a:cs typeface="Arial"/>
              </a:rPr>
              <a:t>UNITÉ OPÉRATIONNELLE ET INSTALLATION – </a:t>
            </a:r>
            <a:r>
              <a:rPr sz="3200"/>
              <a:t/>
            </a:r>
            <a:br>
              <a:rPr sz="3200"/>
            </a:br>
            <a:r>
              <a:rPr lang="fr-FR" sz="3200" b="1" i="0" strike="noStrike" cap="none" spc="0" baseline="0">
                <a:solidFill>
                  <a:srgbClr val="035F1D"/>
                </a:solidFill>
                <a:effectLst/>
                <a:latin typeface="Arial"/>
                <a:ea typeface="Arial"/>
                <a:cs typeface="Arial"/>
              </a:rPr>
              <a:t>INDICATEURS EN MATIÈRE DE SÉCURITÉ</a:t>
            </a:r>
          </a:p>
        </p:txBody>
      </p:sp>
    </p:spTree>
    <p:extLst>
      <p:ext uri="{BB962C8B-B14F-4D97-AF65-F5344CB8AC3E}">
        <p14:creationId xmlns:p14="http://schemas.microsoft.com/office/powerpoint/2010/main" val="34480639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0BDA0-19D2-434B-ACD4-D00D462F6299}"/>
              </a:ext>
            </a:extLst>
          </p:cNvPr>
          <p:cNvSpPr>
            <a:spLocks noGrp="1"/>
          </p:cNvSpPr>
          <p:nvPr>
            <p:ph type="sldNum" sz="quarter" idx="4"/>
          </p:nvPr>
        </p:nvSpPr>
        <p:spPr/>
        <p:txBody>
          <a:bodyPr/>
          <a:lstStyle/>
          <a:p>
            <a:fld id="{A9B9C987-897E-AF42-8435-D5702A522CD2}" type="slidenum">
              <a:rPr lang="en-US" smtClean="0"/>
              <a:t>11</a:t>
            </a:fld>
            <a:endParaRPr lang="en-US"/>
          </a:p>
        </p:txBody>
      </p:sp>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r>
              <a:rPr lang="fr-FR" sz="3200" b="1" i="0" strike="noStrike" cap="none" spc="0" baseline="0">
                <a:solidFill>
                  <a:srgbClr val="FFFFFF"/>
                </a:solidFill>
                <a:effectLst/>
                <a:latin typeface="Arial"/>
                <a:ea typeface="Arial"/>
                <a:cs typeface="Arial"/>
              </a:rPr>
              <a:t>INDICATEURS DE L’UNITÉ OPÉRATIONNELLE</a:t>
            </a:r>
          </a:p>
        </p:txBody>
      </p:sp>
      <p:sp>
        <p:nvSpPr>
          <p:cNvPr id="6" name="Text Placeholder 2">
            <a:extLst>
              <a:ext uri="{FF2B5EF4-FFF2-40B4-BE49-F238E27FC236}">
                <a16:creationId xmlns:a16="http://schemas.microsoft.com/office/drawing/2014/main" id="{28EAC19D-A57F-4848-97F0-FEBFA61F18C0}"/>
              </a:ext>
            </a:extLst>
          </p:cNvPr>
          <p:cNvSpPr txBox="1"/>
          <p:nvPr/>
        </p:nvSpPr>
        <p:spPr>
          <a:xfrm>
            <a:off x="1907353" y="1671609"/>
            <a:ext cx="8377311" cy="541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800" b="0" i="0" strike="noStrike" cap="none" spc="0" baseline="0">
                <a:solidFill>
                  <a:srgbClr val="000000"/>
                </a:solidFill>
                <a:effectLst/>
                <a:latin typeface="DIN OT"/>
                <a:ea typeface="DIN OT"/>
                <a:cs typeface="DIN OT"/>
              </a:rPr>
              <a:t>Remarque : Il s’agit d’un caractère générique. </a:t>
            </a:r>
          </a:p>
          <a:p>
            <a:pPr marL="0" indent="0">
              <a:buNone/>
            </a:pPr>
            <a:r>
              <a:rPr lang="fr-FR" sz="1400" b="0" i="0" strike="noStrike" cap="none" spc="0" baseline="0">
                <a:solidFill>
                  <a:srgbClr val="000000"/>
                </a:solidFill>
                <a:effectLst/>
                <a:latin typeface="DIN OT"/>
                <a:ea typeface="DIN OT"/>
                <a:cs typeface="DIN OT"/>
              </a:rPr>
              <a:t>Les indicateurs de l’unité opérationnelle et de l’installation seront fournies par QHSE central pour Mauser International et par HSE (hygiène, sécurité, environnement) pour la production de petits emballages, de grands emballages et pour le reconditionnement. Lorsque vous recevrez les indicateurs de l’unité opérationnelle et de l’installation, veuillez les copier-coller sur les diapositives correspondantes de cette présentation. </a:t>
            </a:r>
          </a:p>
        </p:txBody>
      </p:sp>
    </p:spTree>
    <p:extLst>
      <p:ext uri="{BB962C8B-B14F-4D97-AF65-F5344CB8AC3E}">
        <p14:creationId xmlns:p14="http://schemas.microsoft.com/office/powerpoint/2010/main" val="3847440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r>
              <a:rPr lang="fr-FR" sz="3200" b="1" i="0" strike="noStrike" cap="none" spc="0" baseline="0">
                <a:solidFill>
                  <a:srgbClr val="FFFFFF"/>
                </a:solidFill>
                <a:effectLst/>
                <a:latin typeface="Arial"/>
                <a:ea typeface="Arial"/>
                <a:cs typeface="Arial"/>
              </a:rPr>
              <a:t>INDICATEURS DE L’INSTALLATION </a:t>
            </a:r>
          </a:p>
        </p:txBody>
      </p:sp>
      <p:sp>
        <p:nvSpPr>
          <p:cNvPr id="12" name="Text Placeholder 2">
            <a:extLst>
              <a:ext uri="{FF2B5EF4-FFF2-40B4-BE49-F238E27FC236}">
                <a16:creationId xmlns:a16="http://schemas.microsoft.com/office/drawing/2014/main" id="{28EAC19D-A57F-4848-97F0-FEBFA61F18C0}"/>
              </a:ext>
            </a:extLst>
          </p:cNvPr>
          <p:cNvSpPr txBox="1"/>
          <p:nvPr/>
        </p:nvSpPr>
        <p:spPr>
          <a:xfrm>
            <a:off x="1907353" y="1671609"/>
            <a:ext cx="8377311" cy="541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800" b="0" i="0" strike="noStrike" cap="none" spc="0" baseline="0">
                <a:solidFill>
                  <a:srgbClr val="000000"/>
                </a:solidFill>
                <a:effectLst/>
                <a:latin typeface="DIN OT"/>
                <a:ea typeface="DIN OT"/>
                <a:cs typeface="DIN OT"/>
              </a:rPr>
              <a:t>Remarque : Il s’agit d’un caractère générique. </a:t>
            </a:r>
          </a:p>
          <a:p>
            <a:pPr marL="0" indent="0">
              <a:buNone/>
            </a:pPr>
            <a:r>
              <a:rPr lang="fr-FR" sz="1400" b="0" i="0" strike="noStrike" cap="none" spc="0" baseline="0">
                <a:solidFill>
                  <a:srgbClr val="000000"/>
                </a:solidFill>
                <a:effectLst/>
                <a:latin typeface="DIN OT"/>
                <a:ea typeface="DIN OT"/>
                <a:cs typeface="DIN OT"/>
              </a:rPr>
              <a:t>Les indicateurs de l’unité opérationnelle et de l’installation seront fournies par QHSE central pour Mauser International et par HSE (hygiène, sécurité, environnement) pour la production de petits emballages, de grands emballages et pour le reconditionnement. Lorsque vous recevrez les indicateurs de l’unité opérationnelle et de l’installation, veuillez les copier-coller sur les diapositives correspondantes de cette présentation. </a:t>
            </a:r>
          </a:p>
        </p:txBody>
      </p:sp>
    </p:spTree>
    <p:extLst>
      <p:ext uri="{BB962C8B-B14F-4D97-AF65-F5344CB8AC3E}">
        <p14:creationId xmlns:p14="http://schemas.microsoft.com/office/powerpoint/2010/main" val="36070661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13</a:t>
            </a:fld>
            <a:endParaRPr lang="en-US"/>
          </a:p>
        </p:txBody>
      </p:sp>
      <p:sp>
        <p:nvSpPr>
          <p:cNvPr id="3"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1285472" y="1371600"/>
            <a:ext cx="4717763" cy="4572000"/>
          </a:xfrm>
        </p:spPr>
        <p:txBody>
          <a:bodyPr/>
          <a:lstStyle/>
          <a:p>
            <a:pPr marL="0" indent="0">
              <a:buNone/>
            </a:pPr>
            <a:r>
              <a:rPr lang="fr-FR" sz="1600" b="1" i="0" strike="noStrike" cap="none" spc="0" baseline="0">
                <a:solidFill>
                  <a:srgbClr val="000000"/>
                </a:solidFill>
                <a:effectLst/>
                <a:latin typeface="Arial"/>
                <a:ea typeface="Arial"/>
                <a:cs typeface="Arial"/>
              </a:rPr>
              <a:t>La sécurité est la responsabilité de tous.</a:t>
            </a:r>
          </a:p>
          <a:p>
            <a:pPr lvl="0"/>
            <a:r>
              <a:rPr lang="fr-FR" sz="1600" b="0" i="0" strike="noStrike" cap="none" spc="0" baseline="0">
                <a:solidFill>
                  <a:srgbClr val="000000"/>
                </a:solidFill>
                <a:effectLst/>
                <a:latin typeface="Arial"/>
                <a:ea typeface="Arial"/>
                <a:cs typeface="Arial"/>
              </a:rPr>
              <a:t>Revenez à l’essentiel.</a:t>
            </a:r>
          </a:p>
          <a:p>
            <a:pPr lvl="0"/>
            <a:r>
              <a:rPr lang="fr-FR" sz="1600" b="0" i="0" strike="noStrike" cap="none" spc="0" baseline="0">
                <a:solidFill>
                  <a:srgbClr val="000000"/>
                </a:solidFill>
                <a:effectLst/>
                <a:latin typeface="Arial"/>
                <a:ea typeface="Arial"/>
                <a:cs typeface="Arial"/>
              </a:rPr>
              <a:t>Respectez les consignes.</a:t>
            </a:r>
          </a:p>
          <a:p>
            <a:pPr lvl="0"/>
            <a:r>
              <a:rPr lang="fr-FR" sz="1600" b="0" i="0" strike="noStrike" cap="none" spc="0" baseline="0">
                <a:solidFill>
                  <a:srgbClr val="000000"/>
                </a:solidFill>
                <a:effectLst/>
                <a:latin typeface="Arial"/>
                <a:ea typeface="Arial"/>
                <a:cs typeface="Arial"/>
              </a:rPr>
              <a:t>Adoptez la bonne attitude au travail : une attitude sécuritaire. </a:t>
            </a:r>
          </a:p>
          <a:p>
            <a:pPr lvl="0"/>
            <a:r>
              <a:rPr lang="fr-FR" sz="1600" b="0" i="0" strike="noStrike" cap="none" spc="0" baseline="0">
                <a:solidFill>
                  <a:srgbClr val="000000"/>
                </a:solidFill>
                <a:effectLst/>
                <a:latin typeface="Arial"/>
                <a:ea typeface="Arial"/>
                <a:cs typeface="Arial"/>
              </a:rPr>
              <a:t>Ne vous contentez pas de veiller sur votre propre sécurité, mais surveillez également celle de vos collègues, signalez les incidents et participez aux mesures visant à éliminer les pratiques de travail dangereuses. </a:t>
            </a:r>
          </a:p>
          <a:p>
            <a:pPr lvl="0"/>
            <a:endParaRPr lang="en-US" b="1"/>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fr-FR" sz="3200" b="1" i="0" strike="noStrike" cap="none" spc="0" baseline="0">
                <a:solidFill>
                  <a:srgbClr val="FFFFFF"/>
                </a:solidFill>
                <a:effectLst/>
                <a:latin typeface="Arial"/>
                <a:ea typeface="Arial"/>
                <a:cs typeface="Arial"/>
              </a:rPr>
              <a:t>RESPONSABILITÉ</a:t>
            </a:r>
            <a:r>
              <a:rPr lang="fr-FR" sz="2100" b="1" i="0" strike="noStrike" cap="none" spc="0" baseline="0">
                <a:solidFill>
                  <a:srgbClr val="FFFFFF"/>
                </a:solidFill>
                <a:effectLst/>
                <a:latin typeface="Arial"/>
                <a:ea typeface="Arial"/>
                <a:cs typeface="Arial"/>
              </a:rPr>
              <a:t> </a:t>
            </a:r>
          </a:p>
        </p:txBody>
      </p:sp>
      <p:pic>
        <p:nvPicPr>
          <p:cNvPr id="6" name="Picture 5"/>
          <p:cNvPicPr>
            <a:picLocks noChangeAspect="1"/>
          </p:cNvPicPr>
          <p:nvPr/>
        </p:nvPicPr>
        <p:blipFill>
          <a:blip r:embed="rId2"/>
          <a:stretch>
            <a:fillRect/>
          </a:stretch>
        </p:blipFill>
        <p:spPr>
          <a:xfrm>
            <a:off x="6648450" y="1136338"/>
            <a:ext cx="3562350" cy="5457825"/>
          </a:xfrm>
          <a:prstGeom prst="rect">
            <a:avLst/>
          </a:prstGeom>
        </p:spPr>
      </p:pic>
    </p:spTree>
    <p:extLst>
      <p:ext uri="{BB962C8B-B14F-4D97-AF65-F5344CB8AC3E}">
        <p14:creationId xmlns:p14="http://schemas.microsoft.com/office/powerpoint/2010/main" val="32518324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a:xfrm>
            <a:off x="2209800" y="2971800"/>
            <a:ext cx="8229600" cy="1371600"/>
          </a:xfrm>
        </p:spPr>
        <p:txBody>
          <a:bodyPr>
            <a:normAutofit fontScale="90000"/>
          </a:bodyPr>
          <a:lstStyle/>
          <a:p>
            <a:pPr lvl="0"/>
            <a:r>
              <a:rPr lang="fr-FR" sz="2000" b="1" i="0" strike="noStrike" cap="none" spc="0" baseline="0">
                <a:solidFill>
                  <a:srgbClr val="035F1D"/>
                </a:solidFill>
                <a:effectLst/>
                <a:latin typeface="Arial"/>
                <a:ea typeface="Arial"/>
                <a:cs typeface="Arial"/>
              </a:rPr>
              <a:t>Les entreprises qui atteignent les niveaux de sécurité les plus élevés disposent de l’orientation organisationnelle et de la discipline nécessaires pour tout mettre en œuvre avec une efficacité optimale – exploitation, service client et performances financières. </a:t>
            </a:r>
            <a:r>
              <a:rPr sz="2000"/>
              <a:t/>
            </a:r>
            <a:br>
              <a:rPr sz="2000"/>
            </a:br>
            <a:r>
              <a:rPr sz="2000"/>
              <a:t/>
            </a:r>
            <a:br>
              <a:rPr sz="2000"/>
            </a:br>
            <a:r>
              <a:rPr lang="fr-FR" sz="2000" b="1" i="0" strike="noStrike" cap="none" spc="0" baseline="0">
                <a:solidFill>
                  <a:srgbClr val="035F1D"/>
                </a:solidFill>
                <a:effectLst/>
                <a:latin typeface="Arial"/>
                <a:ea typeface="Arial"/>
                <a:cs typeface="Arial"/>
              </a:rPr>
              <a:t>Sécurité 2020 sera une priorité pour Mauser tout au long de l’année. </a:t>
            </a:r>
          </a:p>
        </p:txBody>
      </p:sp>
    </p:spTree>
    <p:extLst>
      <p:ext uri="{BB962C8B-B14F-4D97-AF65-F5344CB8AC3E}">
        <p14:creationId xmlns:p14="http://schemas.microsoft.com/office/powerpoint/2010/main" val="34566743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6407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129A1-CD9D-FB41-BAE0-3ACF253E2553}"/>
              </a:ext>
            </a:extLst>
          </p:cNvPr>
          <p:cNvPicPr>
            <a:picLocks noChangeAspect="1"/>
          </p:cNvPicPr>
          <p:nvPr/>
        </p:nvPicPr>
        <p:blipFill>
          <a:blip r:embed="rId3"/>
          <a:stretch>
            <a:fillRect/>
          </a:stretch>
        </p:blipFill>
        <p:spPr>
          <a:xfrm>
            <a:off x="1524000" y="717316"/>
            <a:ext cx="9144000" cy="5143500"/>
          </a:xfrm>
          <a:prstGeom prst="rect">
            <a:avLst/>
          </a:prstGeom>
        </p:spPr>
      </p:pic>
      <p:sp>
        <p:nvSpPr>
          <p:cNvPr id="4" name="Rectangle 3"/>
          <p:cNvSpPr/>
          <p:nvPr/>
        </p:nvSpPr>
        <p:spPr>
          <a:xfrm>
            <a:off x="1924063" y="1528776"/>
            <a:ext cx="4157663" cy="2085975"/>
          </a:xfrm>
          <a:prstGeom prst="rect">
            <a:avLst/>
          </a:prstGeom>
          <a:solidFill>
            <a:srgbClr val="0054A5"/>
          </a:solidFill>
          <a:ln>
            <a:solidFill>
              <a:srgbClr val="005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48050" y="2443163"/>
            <a:ext cx="4148138" cy="1581150"/>
          </a:xfrm>
          <a:prstGeom prst="rect">
            <a:avLst/>
          </a:prstGeom>
          <a:solidFill>
            <a:srgbClr val="0054A5"/>
          </a:solidFill>
          <a:ln>
            <a:solidFill>
              <a:srgbClr val="005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4063" y="1713357"/>
            <a:ext cx="6315075" cy="1015663"/>
          </a:xfrm>
          <a:prstGeom prst="rect">
            <a:avLst/>
          </a:prstGeom>
          <a:noFill/>
        </p:spPr>
        <p:txBody>
          <a:bodyPr wrap="square" rtlCol="0">
            <a:spAutoFit/>
          </a:bodyPr>
          <a:lstStyle/>
          <a:p>
            <a:r>
              <a:rPr lang="en-US" sz="6000" i="1" dirty="0">
                <a:solidFill>
                  <a:srgbClr val="00B6F0"/>
                </a:solidFill>
                <a:latin typeface="DINPro-Bold" panose="020B0804020101020102" pitchFamily="34" charset="0"/>
              </a:rPr>
              <a:t>LA SÉCURITÉ </a:t>
            </a:r>
            <a:endParaRPr lang="en-US" sz="6000" b="1" i="1" dirty="0">
              <a:solidFill>
                <a:srgbClr val="00B6F0"/>
              </a:solidFill>
              <a:latin typeface="DINPro-Bold" panose="020B0804020101020102" pitchFamily="34" charset="0"/>
            </a:endParaRPr>
          </a:p>
        </p:txBody>
      </p:sp>
      <p:sp>
        <p:nvSpPr>
          <p:cNvPr id="7" name="TextBox 6"/>
          <p:cNvSpPr txBox="1"/>
          <p:nvPr/>
        </p:nvSpPr>
        <p:spPr>
          <a:xfrm>
            <a:off x="1924063" y="2625389"/>
            <a:ext cx="5915025" cy="1523494"/>
          </a:xfrm>
          <a:prstGeom prst="rect">
            <a:avLst/>
          </a:prstGeom>
          <a:noFill/>
        </p:spPr>
        <p:txBody>
          <a:bodyPr wrap="square" rtlCol="0">
            <a:spAutoFit/>
          </a:bodyPr>
          <a:lstStyle/>
          <a:p>
            <a:r>
              <a:rPr lang="en-US" sz="4500" dirty="0">
                <a:solidFill>
                  <a:schemeClr val="bg1"/>
                </a:solidFill>
                <a:latin typeface="DIN" pitchFamily="50" charset="0"/>
              </a:rPr>
              <a:t>dépend de chacun.</a:t>
            </a:r>
          </a:p>
          <a:p>
            <a:r>
              <a:rPr lang="en-US" sz="4500" dirty="0">
                <a:solidFill>
                  <a:schemeClr val="bg1"/>
                </a:solidFill>
                <a:latin typeface="DIN" pitchFamily="50" charset="0"/>
              </a:rPr>
              <a:t> </a:t>
            </a:r>
          </a:p>
        </p:txBody>
      </p:sp>
    </p:spTree>
    <p:extLst>
      <p:ext uri="{BB962C8B-B14F-4D97-AF65-F5344CB8AC3E}">
        <p14:creationId xmlns:p14="http://schemas.microsoft.com/office/powerpoint/2010/main" val="272019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a:xfrm>
            <a:off x="586409" y="2374900"/>
            <a:ext cx="9751391" cy="1371600"/>
          </a:xfrm>
        </p:spPr>
        <p:txBody>
          <a:bodyPr/>
          <a:lstStyle/>
          <a:p>
            <a:r>
              <a:rPr lang="fr-FR" sz="3200" b="1" i="0" strike="noStrike" cap="none" spc="0" baseline="0">
                <a:solidFill>
                  <a:srgbClr val="035F1D"/>
                </a:solidFill>
                <a:effectLst/>
                <a:latin typeface="Arial"/>
                <a:ea typeface="Arial"/>
                <a:cs typeface="Arial"/>
              </a:rPr>
              <a:t>SÉCURITÉ 2020</a:t>
            </a:r>
            <a:r>
              <a:rPr sz="3200"/>
              <a:t/>
            </a:r>
            <a:br>
              <a:rPr sz="3200"/>
            </a:br>
            <a:endParaRPr sz="3200"/>
          </a:p>
        </p:txBody>
      </p:sp>
      <p:sp>
        <p:nvSpPr>
          <p:cNvPr id="4" name="Subtitle 2">
            <a:extLst>
              <a:ext uri="{FF2B5EF4-FFF2-40B4-BE49-F238E27FC236}">
                <a16:creationId xmlns:a16="http://schemas.microsoft.com/office/drawing/2014/main" id="{6F6B1D98-6185-1E41-9EA9-B1EB85A84CB3}"/>
              </a:ext>
            </a:extLst>
          </p:cNvPr>
          <p:cNvSpPr txBox="1"/>
          <p:nvPr/>
        </p:nvSpPr>
        <p:spPr>
          <a:xfrm>
            <a:off x="468631" y="2831561"/>
            <a:ext cx="10355082" cy="2025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b="0" i="0" strike="noStrike" cap="none" spc="0" baseline="0">
                <a:solidFill>
                  <a:srgbClr val="000000"/>
                </a:solidFill>
                <a:effectLst/>
                <a:latin typeface="Arial"/>
                <a:ea typeface="Arial"/>
                <a:cs typeface="Arial"/>
              </a:rPr>
              <a:t>Notre séminaire Sécurité 2020 constitue une pause de nos tâches quotidiennes pour nous réunir dans un endroit sécurisé. </a:t>
            </a:r>
          </a:p>
          <a:p>
            <a:r>
              <a:rPr lang="fr-FR" sz="2200" b="0" i="0" strike="noStrike" cap="none" spc="0" baseline="0">
                <a:solidFill>
                  <a:srgbClr val="000000"/>
                </a:solidFill>
                <a:effectLst/>
                <a:latin typeface="Arial"/>
                <a:ea typeface="Arial"/>
                <a:cs typeface="Arial"/>
              </a:rPr>
              <a:t>Un lieu physiquement protégé, mais également un lieu où l’on peut s’exprimer en toute confiance</a:t>
            </a:r>
            <a:r>
              <a:rPr lang="fr-FR" sz="2200" b="1" i="0" strike="noStrike" cap="none" spc="0" baseline="0">
                <a:solidFill>
                  <a:srgbClr val="000000"/>
                </a:solidFill>
                <a:effectLst/>
                <a:latin typeface="Arial"/>
                <a:ea typeface="Arial"/>
                <a:cs typeface="Arial"/>
              </a:rPr>
              <a:t>.</a:t>
            </a:r>
          </a:p>
          <a:p>
            <a:r>
              <a:rPr lang="fr-FR" sz="2200" b="0" i="0" strike="noStrike" cap="none" spc="0" baseline="0">
                <a:solidFill>
                  <a:srgbClr val="000000"/>
                </a:solidFill>
                <a:effectLst/>
                <a:latin typeface="Arial"/>
                <a:ea typeface="Arial"/>
                <a:cs typeface="Arial"/>
              </a:rPr>
              <a:t>Cette année, l’accent sera mis sur l’alignement des engagements de notre organisation mondiale en matière de sécurité pour assurer un avenir prospère. </a:t>
            </a:r>
          </a:p>
        </p:txBody>
      </p:sp>
    </p:spTree>
    <p:extLst>
      <p:ext uri="{BB962C8B-B14F-4D97-AF65-F5344CB8AC3E}">
        <p14:creationId xmlns:p14="http://schemas.microsoft.com/office/powerpoint/2010/main" val="18546970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98BE7341-0C97-45A4-AFFA-158EAB449F6D}"/>
              </a:ext>
            </a:extLst>
          </p:cNvPr>
          <p:cNvPicPr>
            <a:picLocks noRot="1" noChangeAspect="1"/>
          </p:cNvPicPr>
          <p:nvPr>
            <a:videoFile r:link="rId1"/>
          </p:nvPr>
        </p:nvPicPr>
        <p:blipFill>
          <a:blip r:embed="rId4"/>
          <a:stretch>
            <a:fillRect/>
          </a:stretch>
        </p:blipFill>
        <p:spPr>
          <a:xfrm>
            <a:off x="2322394" y="2143125"/>
            <a:ext cx="8200030" cy="4612517"/>
          </a:xfrm>
          <a:prstGeom prst="rect">
            <a:avLst/>
          </a:prstGeom>
        </p:spPr>
      </p:pic>
    </p:spTree>
    <p:extLst>
      <p:ext uri="{BB962C8B-B14F-4D97-AF65-F5344CB8AC3E}">
        <p14:creationId xmlns:p14="http://schemas.microsoft.com/office/powerpoint/2010/main" val="117558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5</a:t>
            </a:fld>
            <a:endParaRPr lang="en-US"/>
          </a:p>
        </p:txBody>
      </p:sp>
      <p:sp>
        <p:nvSpPr>
          <p:cNvPr id="3"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609606" y="1561514"/>
            <a:ext cx="10972799" cy="4382086"/>
          </a:xfrm>
        </p:spPr>
        <p:txBody>
          <a:bodyPr/>
          <a:lstStyle/>
          <a:p>
            <a:pPr lvl="0"/>
            <a:r>
              <a:rPr lang="fr-FR" sz="2200" b="0" i="0" strike="noStrike" cap="none" spc="0" baseline="0" dirty="0">
                <a:solidFill>
                  <a:srgbClr val="000000"/>
                </a:solidFill>
                <a:effectLst/>
                <a:latin typeface="Arial"/>
                <a:ea typeface="Arial"/>
                <a:cs typeface="Arial"/>
              </a:rPr>
              <a:t>La santé fait partie intégrante de la gestion des risques chez Mauser Packaging Solutions.</a:t>
            </a:r>
          </a:p>
          <a:p>
            <a:pPr lvl="0"/>
            <a:r>
              <a:rPr lang="fr-FR" sz="2200" b="0" i="0" strike="noStrike" cap="none" spc="0" baseline="0" dirty="0">
                <a:solidFill>
                  <a:srgbClr val="000000"/>
                </a:solidFill>
                <a:effectLst/>
                <a:latin typeface="Arial"/>
                <a:ea typeface="Arial"/>
                <a:cs typeface="Arial"/>
              </a:rPr>
              <a:t>Chez Mauser Packaging Solutions, toutes les blessures et tous les comportements à risque sont traités avec sérieux.</a:t>
            </a:r>
          </a:p>
          <a:p>
            <a:pPr lvl="0"/>
            <a:r>
              <a:rPr lang="fr-FR" sz="2200" b="0" i="0" strike="noStrike" cap="none" spc="0" baseline="0" dirty="0">
                <a:solidFill>
                  <a:srgbClr val="000000"/>
                </a:solidFill>
                <a:effectLst/>
                <a:latin typeface="Arial"/>
                <a:ea typeface="Arial"/>
                <a:cs typeface="Arial"/>
              </a:rPr>
              <a:t>Tous les incidents méritent le même niveau d’analyse au cours d’une enquête, quelle que soit la gravité.</a:t>
            </a:r>
          </a:p>
          <a:p>
            <a:pPr lvl="0"/>
            <a:r>
              <a:rPr lang="fr-FR" sz="2200" b="0" i="0" strike="noStrike" cap="none" spc="0" baseline="0" dirty="0">
                <a:solidFill>
                  <a:srgbClr val="000000"/>
                </a:solidFill>
                <a:effectLst/>
                <a:latin typeface="Arial"/>
                <a:ea typeface="Arial"/>
                <a:cs typeface="Arial"/>
              </a:rPr>
              <a:t>Les incidents liés aux premiers secours, ceux évités de justesse et ceux impliquant des dommages matériels sont tous susceptibles de causer des préjudices. Ils surviennent d’ailleurs plus fréquemment que les incidents provoquant des blessures graves.</a:t>
            </a:r>
          </a:p>
          <a:p>
            <a:pPr marL="0" indent="0">
              <a:buNone/>
            </a:pPr>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a:xfrm>
            <a:off x="609600" y="-112544"/>
            <a:ext cx="10972800" cy="1448971"/>
          </a:xfrm>
        </p:spPr>
        <p:txBody>
          <a:bodyPr/>
          <a:lstStyle/>
          <a:p>
            <a:r>
              <a:rPr lang="fr-FR" sz="3000" b="1" i="0" strike="noStrike" cap="none" spc="0" baseline="0" dirty="0">
                <a:solidFill>
                  <a:srgbClr val="FFFFFF"/>
                </a:solidFill>
                <a:effectLst/>
                <a:latin typeface="Arial"/>
                <a:ea typeface="Arial"/>
                <a:cs typeface="Arial"/>
              </a:rPr>
              <a:t>LES QUESTIONS DE SÉCURITÉ SONT PRISES TRÈS AU </a:t>
            </a:r>
            <a:br>
              <a:rPr lang="fr-FR" sz="3000" b="1" i="0" strike="noStrike" cap="none" spc="0" baseline="0" dirty="0">
                <a:solidFill>
                  <a:srgbClr val="FFFFFF"/>
                </a:solidFill>
                <a:effectLst/>
                <a:latin typeface="Arial"/>
                <a:ea typeface="Arial"/>
                <a:cs typeface="Arial"/>
              </a:rPr>
            </a:br>
            <a:r>
              <a:rPr lang="fr-FR" sz="3000" b="1" i="0" strike="noStrike" cap="none" spc="0" baseline="0" dirty="0">
                <a:solidFill>
                  <a:srgbClr val="FFFFFF"/>
                </a:solidFill>
                <a:effectLst/>
                <a:latin typeface="Arial"/>
                <a:ea typeface="Arial"/>
                <a:cs typeface="Arial"/>
              </a:rPr>
              <a:t/>
            </a:r>
            <a:br>
              <a:rPr lang="fr-FR" sz="3000" b="1" i="0" strike="noStrike" cap="none" spc="0" baseline="0" dirty="0">
                <a:solidFill>
                  <a:srgbClr val="FFFFFF"/>
                </a:solidFill>
                <a:effectLst/>
                <a:latin typeface="Arial"/>
                <a:ea typeface="Arial"/>
                <a:cs typeface="Arial"/>
              </a:rPr>
            </a:br>
            <a:r>
              <a:rPr lang="fr-FR" sz="3000" b="1" i="0" strike="noStrike" cap="none" spc="0" baseline="0" dirty="0">
                <a:solidFill>
                  <a:srgbClr val="FFFFFF"/>
                </a:solidFill>
                <a:effectLst/>
                <a:latin typeface="Arial"/>
                <a:ea typeface="Arial"/>
                <a:cs typeface="Arial"/>
              </a:rPr>
              <a:t>SÉRIEUX </a:t>
            </a:r>
          </a:p>
        </p:txBody>
      </p:sp>
    </p:spTree>
    <p:extLst>
      <p:ext uri="{BB962C8B-B14F-4D97-AF65-F5344CB8AC3E}">
        <p14:creationId xmlns:p14="http://schemas.microsoft.com/office/powerpoint/2010/main" val="37990393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4" y="1264224"/>
            <a:ext cx="4201551" cy="5437302"/>
          </a:xfrm>
          <a:prstGeom prst="rect">
            <a:avLst/>
          </a:prstGeom>
        </p:spPr>
      </p:pic>
      <p:sp>
        <p:nvSpPr>
          <p:cNvPr id="2" name="Slide Number Placeholder 1">
            <a:extLst>
              <a:ext uri="{FF2B5EF4-FFF2-40B4-BE49-F238E27FC236}">
                <a16:creationId xmlns:a16="http://schemas.microsoft.com/office/drawing/2014/main" id="{9920BDA0-19D2-434B-ACD4-D00D462F6299}"/>
              </a:ext>
            </a:extLst>
          </p:cNvPr>
          <p:cNvSpPr>
            <a:spLocks noGrp="1"/>
          </p:cNvSpPr>
          <p:nvPr>
            <p:ph type="sldNum" sz="quarter" idx="4"/>
          </p:nvPr>
        </p:nvSpPr>
        <p:spPr/>
        <p:txBody>
          <a:bodyPr/>
          <a:lstStyle/>
          <a:p>
            <a:fld id="{A9B9C987-897E-AF42-8435-D5702A522CD2}" type="slidenum">
              <a:rPr lang="en-US" smtClean="0"/>
              <a:t>6</a:t>
            </a:fld>
            <a:endParaRPr lang="en-US"/>
          </a:p>
        </p:txBody>
      </p:sp>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r>
              <a:rPr lang="fr-FR" sz="3200" b="1" i="0" strike="noStrike" cap="none" spc="0" baseline="0">
                <a:solidFill>
                  <a:srgbClr val="FFFFFF"/>
                </a:solidFill>
                <a:effectLst/>
                <a:latin typeface="Arial"/>
                <a:ea typeface="Arial"/>
                <a:cs typeface="Arial"/>
              </a:rPr>
              <a:t>VOUS ÊTES IMPORTANT</a:t>
            </a:r>
          </a:p>
        </p:txBody>
      </p:sp>
      <p:sp>
        <p:nvSpPr>
          <p:cNvPr id="5" name="Text Placeholder 4">
            <a:extLst>
              <a:ext uri="{FF2B5EF4-FFF2-40B4-BE49-F238E27FC236}">
                <a16:creationId xmlns:a16="http://schemas.microsoft.com/office/drawing/2014/main" id="{00B15EA0-B564-E849-B328-F981BE037969}"/>
              </a:ext>
            </a:extLst>
          </p:cNvPr>
          <p:cNvSpPr>
            <a:spLocks noGrp="1"/>
          </p:cNvSpPr>
          <p:nvPr>
            <p:ph type="body" sz="quarter" idx="10"/>
          </p:nvPr>
        </p:nvSpPr>
        <p:spPr>
          <a:xfrm>
            <a:off x="5704763" y="1223368"/>
            <a:ext cx="5431809" cy="5222550"/>
          </a:xfrm>
        </p:spPr>
        <p:txBody>
          <a:bodyPr/>
          <a:lstStyle/>
          <a:p>
            <a:pPr marL="0" indent="0">
              <a:buNone/>
            </a:pPr>
            <a:r>
              <a:rPr lang="fr-FR" sz="2200" b="1" i="0" strike="noStrike" cap="none" spc="0" baseline="0" dirty="0">
                <a:solidFill>
                  <a:srgbClr val="000000"/>
                </a:solidFill>
                <a:effectLst/>
                <a:latin typeface="Arial"/>
                <a:ea typeface="Arial"/>
                <a:cs typeface="Arial"/>
              </a:rPr>
              <a:t>Vous comptez pour nous,</a:t>
            </a:r>
            <a:r>
              <a:rPr sz="2200" dirty="0"/>
              <a:t/>
            </a:r>
            <a:br>
              <a:rPr sz="2200" dirty="0"/>
            </a:br>
            <a:r>
              <a:rPr lang="fr-FR" sz="2200" b="1" i="0" strike="noStrike" cap="none" spc="0" baseline="0" dirty="0">
                <a:solidFill>
                  <a:srgbClr val="000000"/>
                </a:solidFill>
                <a:effectLst/>
                <a:latin typeface="Arial"/>
                <a:ea typeface="Arial"/>
                <a:cs typeface="Arial"/>
              </a:rPr>
              <a:t>pour votre famille, </a:t>
            </a:r>
            <a:r>
              <a:rPr sz="2200" dirty="0"/>
              <a:t/>
            </a:r>
            <a:br>
              <a:rPr sz="2200" dirty="0"/>
            </a:br>
            <a:r>
              <a:rPr lang="fr-FR" sz="2200" b="1" i="0" strike="noStrike" cap="none" spc="0" baseline="0" dirty="0">
                <a:solidFill>
                  <a:srgbClr val="000000"/>
                </a:solidFill>
                <a:effectLst/>
                <a:latin typeface="Arial"/>
                <a:ea typeface="Arial"/>
                <a:cs typeface="Arial"/>
              </a:rPr>
              <a:t>pour la communauté. </a:t>
            </a:r>
            <a:r>
              <a:rPr sz="1600" dirty="0"/>
              <a:t/>
            </a:r>
            <a:br>
              <a:rPr sz="1600" dirty="0"/>
            </a:br>
            <a:endParaRPr sz="1600" dirty="0"/>
          </a:p>
          <a:p>
            <a:pPr lvl="0"/>
            <a:r>
              <a:rPr lang="fr-FR" sz="1600" b="0" i="0" strike="noStrike" cap="none" spc="0" baseline="0" dirty="0">
                <a:solidFill>
                  <a:srgbClr val="000000"/>
                </a:solidFill>
                <a:effectLst/>
                <a:latin typeface="Arial"/>
                <a:ea typeface="Arial"/>
                <a:cs typeface="Arial"/>
              </a:rPr>
              <a:t>Les séquelles liées aux blessures peuvent avoir de graves conséquences pour votre famille, vos collègues et votre entreprise.</a:t>
            </a:r>
          </a:p>
          <a:p>
            <a:pPr lvl="0"/>
            <a:r>
              <a:rPr lang="fr-FR" sz="1600" b="0" i="0" strike="noStrike" cap="none" spc="0" baseline="0" dirty="0">
                <a:solidFill>
                  <a:srgbClr val="000000"/>
                </a:solidFill>
                <a:effectLst/>
                <a:latin typeface="Arial"/>
                <a:ea typeface="Arial"/>
                <a:cs typeface="Arial"/>
              </a:rPr>
              <a:t>Politique mondiale de Mauser Packaging Solutions en matière de santé et de sécurité </a:t>
            </a:r>
          </a:p>
          <a:p>
            <a:pPr lvl="2"/>
            <a:r>
              <a:rPr lang="fr-FR" sz="1600" b="0" i="0" strike="noStrike" cap="none" spc="0" baseline="0" dirty="0">
                <a:solidFill>
                  <a:srgbClr val="000000"/>
                </a:solidFill>
                <a:effectLst/>
                <a:latin typeface="Arial"/>
                <a:ea typeface="Arial"/>
                <a:cs typeface="Arial"/>
              </a:rPr>
              <a:t>Cette politique est fournie à titre d’information et d’orientation pour tous ceux qui travaillent pour et avec Mauser Packaging Solutions. </a:t>
            </a:r>
          </a:p>
          <a:p>
            <a:pPr lvl="2"/>
            <a:r>
              <a:rPr lang="fr-FR" sz="1600" b="0" i="0" strike="noStrike" cap="none" spc="0" baseline="0" dirty="0">
                <a:solidFill>
                  <a:srgbClr val="000000"/>
                </a:solidFill>
                <a:effectLst/>
                <a:latin typeface="Arial"/>
                <a:ea typeface="Arial"/>
                <a:cs typeface="Arial"/>
              </a:rPr>
              <a:t>Elle sert également à définir les attentes relatives aux installations, aux employés et à l’encadrement.</a:t>
            </a:r>
          </a:p>
          <a:p>
            <a:pPr lvl="2"/>
            <a:r>
              <a:rPr lang="fr-FR" sz="1600" b="0" i="0" strike="noStrike" cap="none" spc="0" baseline="0" dirty="0">
                <a:solidFill>
                  <a:srgbClr val="000000"/>
                </a:solidFill>
                <a:effectLst/>
                <a:latin typeface="Arial"/>
                <a:ea typeface="Arial"/>
                <a:cs typeface="Arial"/>
              </a:rPr>
              <a:t>Mauser Packaging Solutions s’engage à accorder la priorité aux questions de santé, de sécurité et de bien-être ainsi qu’aux ressources adéquates pour soutenir les actions et les initiatives visant à améliorer les normes de sécurité.</a:t>
            </a:r>
          </a:p>
          <a:p>
            <a:pPr lvl="2"/>
            <a:r>
              <a:rPr lang="fr-FR" sz="1600" b="0" i="0" strike="noStrike" cap="none" spc="0" baseline="0" dirty="0">
                <a:solidFill>
                  <a:srgbClr val="000000"/>
                </a:solidFill>
                <a:effectLst/>
                <a:latin typeface="Arial"/>
                <a:ea typeface="Arial"/>
                <a:cs typeface="Arial"/>
              </a:rPr>
              <a:t>Les questions de sécurité sont universelles et concernent tout le monde.</a:t>
            </a:r>
          </a:p>
          <a:p>
            <a:pPr marL="463550" lvl="2" indent="0">
              <a:buNone/>
            </a:pPr>
            <a:endParaRPr lang="en-US" dirty="0"/>
          </a:p>
          <a:p>
            <a:pPr marL="6350" indent="0">
              <a:buNone/>
            </a:pPr>
            <a:endParaRPr lang="en-US" dirty="0"/>
          </a:p>
        </p:txBody>
      </p:sp>
    </p:spTree>
    <p:extLst>
      <p:ext uri="{BB962C8B-B14F-4D97-AF65-F5344CB8AC3E}">
        <p14:creationId xmlns:p14="http://schemas.microsoft.com/office/powerpoint/2010/main" val="27901054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7</a:t>
            </a:fld>
            <a:endParaRPr lang="en-US"/>
          </a:p>
        </p:txBody>
      </p:sp>
      <p:sp>
        <p:nvSpPr>
          <p:cNvPr id="6"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609600" y="1695164"/>
            <a:ext cx="11118573" cy="1168400"/>
          </a:xfrm>
        </p:spPr>
        <p:txBody>
          <a:bodyPr/>
          <a:lstStyle/>
          <a:p>
            <a:pPr lvl="0"/>
            <a:r>
              <a:rPr lang="fr-FR" sz="2200" b="0" i="0" strike="noStrike" cap="none" spc="0" baseline="0" dirty="0">
                <a:solidFill>
                  <a:srgbClr val="000000"/>
                </a:solidFill>
                <a:effectLst/>
                <a:latin typeface="Arial"/>
                <a:ea typeface="Arial"/>
                <a:cs typeface="Arial"/>
              </a:rPr>
              <a:t>En 2020, nous continuerons d’investir des fonds pour créer des environnements de travail plus sûrs pour nos employés et tous ceux qui visitent nos installations. </a:t>
            </a:r>
          </a:p>
          <a:p>
            <a:pPr lvl="0"/>
            <a:r>
              <a:rPr lang="fr-FR" sz="2200" b="0" i="0" strike="noStrike" cap="none" spc="0" baseline="0" dirty="0">
                <a:solidFill>
                  <a:srgbClr val="000000"/>
                </a:solidFill>
                <a:effectLst/>
                <a:latin typeface="Arial"/>
                <a:ea typeface="Arial"/>
                <a:cs typeface="Arial"/>
              </a:rPr>
              <a:t>Examinez (et discutez) : </a:t>
            </a:r>
          </a:p>
          <a:p>
            <a:pPr lvl="2"/>
            <a:r>
              <a:rPr lang="fr-FR" sz="2200" b="0" i="0" strike="noStrike" cap="none" spc="0" baseline="0" dirty="0">
                <a:solidFill>
                  <a:srgbClr val="000000"/>
                </a:solidFill>
                <a:effectLst/>
                <a:latin typeface="Arial"/>
                <a:ea typeface="Arial"/>
                <a:cs typeface="Arial"/>
              </a:rPr>
              <a:t>Quelles améliorations de pratiques ont été mises en œuvre  au cours de l’année 2019 dans notre installation ?</a:t>
            </a:r>
          </a:p>
          <a:p>
            <a:pPr lvl="2"/>
            <a:r>
              <a:rPr lang="fr-FR" sz="2200" b="0" i="0" strike="noStrike" cap="none" spc="0" baseline="0" dirty="0">
                <a:solidFill>
                  <a:srgbClr val="000000"/>
                </a:solidFill>
                <a:effectLst/>
                <a:latin typeface="Arial"/>
                <a:ea typeface="Arial"/>
                <a:cs typeface="Arial"/>
              </a:rPr>
              <a:t>Quelles initiatives spécifiques en matière de sécurité sont prévues pour notre installation en 2020 ?</a:t>
            </a:r>
          </a:p>
          <a:p>
            <a:pPr lvl="2"/>
            <a:r>
              <a:rPr lang="fr-FR" sz="2200" b="0" i="0" strike="noStrike" cap="none" spc="0" baseline="0" dirty="0">
                <a:solidFill>
                  <a:srgbClr val="000000"/>
                </a:solidFill>
                <a:effectLst/>
                <a:latin typeface="Arial"/>
                <a:ea typeface="Arial"/>
                <a:cs typeface="Arial"/>
              </a:rPr>
              <a:t>Quels changements ergonomiques et comportementaux peut-on apporter à nos installations pour réduire le nombre d’accidents et de blessures ? </a:t>
            </a:r>
          </a:p>
          <a:p>
            <a:pPr lvl="2"/>
            <a:r>
              <a:rPr lang="fr-FR" sz="2200" b="0" i="0" strike="noStrike" cap="none" spc="0" baseline="0" dirty="0">
                <a:solidFill>
                  <a:srgbClr val="000000"/>
                </a:solidFill>
                <a:effectLst/>
                <a:latin typeface="Arial"/>
                <a:ea typeface="Arial"/>
                <a:cs typeface="Arial"/>
              </a:rPr>
              <a:t>Passez en revue les noms et positions des ressources QHSE (qualité, hygiène, sécurité, environnement) dans notre installation. </a:t>
            </a:r>
          </a:p>
          <a:p>
            <a:pPr marL="463550" lvl="2" indent="0">
              <a:buNone/>
            </a:pPr>
            <a:endParaRPr lang="en-US" sz="2000" dirty="0"/>
          </a:p>
          <a:p>
            <a:pPr lvl="2"/>
            <a:endParaRPr lang="en-US" sz="2000" dirty="0"/>
          </a:p>
          <a:p>
            <a:pPr lvl="2"/>
            <a:endParaRPr lang="en-US" sz="2000" dirty="0"/>
          </a:p>
          <a:p>
            <a:pPr lvl="1"/>
            <a:endParaRPr lang="en-US" sz="2000" dirty="0"/>
          </a:p>
          <a:p>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a:xfrm>
            <a:off x="609600" y="182880"/>
            <a:ext cx="10972800" cy="928468"/>
          </a:xfrm>
        </p:spPr>
        <p:txBody>
          <a:bodyPr/>
          <a:lstStyle/>
          <a:p>
            <a:r>
              <a:rPr lang="fr-FR" sz="3200" b="1" i="0" strike="noStrike" cap="none" spc="0" baseline="0" dirty="0">
                <a:solidFill>
                  <a:srgbClr val="FFFFFF"/>
                </a:solidFill>
                <a:effectLst/>
                <a:latin typeface="Arial"/>
                <a:ea typeface="Arial"/>
                <a:cs typeface="Arial"/>
              </a:rPr>
              <a:t>DÉPENSES D’INVESTISSEMENT DE CAPITAL (CAPEX)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EN MATIÈRE DE SÉCURITÉ</a:t>
            </a:r>
          </a:p>
        </p:txBody>
      </p:sp>
    </p:spTree>
    <p:extLst>
      <p:ext uri="{BB962C8B-B14F-4D97-AF65-F5344CB8AC3E}">
        <p14:creationId xmlns:p14="http://schemas.microsoft.com/office/powerpoint/2010/main" val="19941157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9B9C987-897E-AF42-8435-D5702A522CD2}" type="slidenum">
              <a:rPr lang="en-US" smtClean="0"/>
              <a:t>8</a:t>
            </a:fld>
            <a:endParaRPr lang="en-US"/>
          </a:p>
        </p:txBody>
      </p:sp>
      <p:sp>
        <p:nvSpPr>
          <p:cNvPr id="3" name="Title 2"/>
          <p:cNvSpPr>
            <a:spLocks noGrp="1"/>
          </p:cNvSpPr>
          <p:nvPr>
            <p:ph type="title"/>
          </p:nvPr>
        </p:nvSpPr>
        <p:spPr>
          <a:xfrm>
            <a:off x="609600" y="84409"/>
            <a:ext cx="10972800" cy="1105764"/>
          </a:xfrm>
        </p:spPr>
        <p:txBody>
          <a:bodyPr/>
          <a:lstStyle/>
          <a:p>
            <a:r>
              <a:rPr lang="fr-FR" sz="3200" b="1" i="0" strike="noStrike" cap="none" spc="0" baseline="0" dirty="0">
                <a:solidFill>
                  <a:srgbClr val="FFFFFF"/>
                </a:solidFill>
                <a:effectLst/>
                <a:latin typeface="Arial"/>
                <a:ea typeface="Arial"/>
                <a:cs typeface="Arial"/>
              </a:rPr>
              <a:t>NOTRE ENGAGEMENT ENVERS LA FORMATION À LA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SÉCURITÉ</a:t>
            </a:r>
          </a:p>
        </p:txBody>
      </p:sp>
      <p:sp>
        <p:nvSpPr>
          <p:cNvPr id="4" name="Subtitle 3"/>
          <p:cNvSpPr>
            <a:spLocks noGrp="1"/>
          </p:cNvSpPr>
          <p:nvPr>
            <p:ph type="subTitle" idx="1"/>
          </p:nvPr>
        </p:nvSpPr>
        <p:spPr>
          <a:xfrm>
            <a:off x="1079499" y="1411357"/>
            <a:ext cx="5016501" cy="4572000"/>
          </a:xfrm>
        </p:spPr>
        <p:txBody>
          <a:bodyPr/>
          <a:lstStyle/>
          <a:p>
            <a:pPr lvl="0"/>
            <a:r>
              <a:rPr lang="fr-FR" sz="1600" b="0" i="0" strike="noStrike" cap="none" spc="0" baseline="0" dirty="0">
                <a:solidFill>
                  <a:srgbClr val="000000"/>
                </a:solidFill>
                <a:effectLst/>
                <a:latin typeface="Arial"/>
                <a:ea typeface="Arial"/>
                <a:cs typeface="Arial"/>
              </a:rPr>
              <a:t>La politique mondiale de Mauser Packaging Solutions en matière de santé et de sécurité soutient notre campagne Sécurité 2020. Elle attire l’attention sur la nécessité de faire les bons choix, de former le personnel et les partenaires, et de créer un environnement sûr. </a:t>
            </a:r>
          </a:p>
          <a:p>
            <a:pPr lvl="0"/>
            <a:r>
              <a:rPr lang="fr-FR" sz="1600" b="0" i="0" strike="noStrike" cap="none" spc="0" baseline="0" dirty="0">
                <a:solidFill>
                  <a:srgbClr val="000000"/>
                </a:solidFill>
                <a:effectLst/>
                <a:latin typeface="Arial"/>
                <a:ea typeface="Arial"/>
                <a:cs typeface="Arial"/>
              </a:rPr>
              <a:t>Des consignes de protection des personnes sont en cours d’introduction en Amérique du Nord. </a:t>
            </a:r>
            <a:r>
              <a:rPr lang="fr-FR" sz="1600" b="1" i="0" strike="noStrike" cap="none" spc="0" baseline="0" dirty="0">
                <a:solidFill>
                  <a:srgbClr val="000000"/>
                </a:solidFill>
                <a:effectLst/>
                <a:latin typeface="Arial"/>
                <a:ea typeface="Arial"/>
                <a:cs typeface="Arial"/>
              </a:rPr>
              <a:t>Les consignes de protection des personnes sont développées en fonction des dangers </a:t>
            </a:r>
            <a:r>
              <a:rPr lang="fr-FR" sz="1600" b="1" i="1" strike="noStrike" cap="none" spc="0" baseline="0" dirty="0">
                <a:solidFill>
                  <a:srgbClr val="000000"/>
                </a:solidFill>
                <a:effectLst/>
                <a:latin typeface="Arial"/>
                <a:ea typeface="Arial"/>
                <a:cs typeface="Arial"/>
              </a:rPr>
              <a:t>spécifiques</a:t>
            </a:r>
            <a:r>
              <a:rPr lang="fr-FR" sz="1600" b="1" i="0" strike="noStrike" cap="none" spc="0" baseline="0" dirty="0">
                <a:solidFill>
                  <a:srgbClr val="000000"/>
                </a:solidFill>
                <a:effectLst/>
                <a:latin typeface="Arial"/>
                <a:ea typeface="Arial"/>
                <a:cs typeface="Arial"/>
              </a:rPr>
              <a:t> à Mauser Packaging Solutions. </a:t>
            </a:r>
          </a:p>
          <a:p>
            <a:pPr marL="0" indent="0">
              <a:buNone/>
            </a:pPr>
            <a:r>
              <a:rPr lang="fr-FR" sz="1600" b="1" i="0" strike="noStrike" cap="none" spc="0" baseline="0" dirty="0">
                <a:solidFill>
                  <a:srgbClr val="000000"/>
                </a:solidFill>
                <a:effectLst/>
                <a:latin typeface="Arial"/>
                <a:ea typeface="Arial"/>
                <a:cs typeface="Arial"/>
              </a:rPr>
              <a:t>    </a:t>
            </a:r>
            <a:r>
              <a:rPr lang="fr-FR" sz="1600" b="0" i="0" strike="noStrike" cap="none" spc="0" baseline="0" dirty="0">
                <a:solidFill>
                  <a:srgbClr val="000000"/>
                </a:solidFill>
                <a:effectLst/>
                <a:latin typeface="Arial"/>
                <a:ea typeface="Arial"/>
                <a:cs typeface="Arial"/>
              </a:rPr>
              <a:t>Les consignes sont les suivantes : </a:t>
            </a:r>
          </a:p>
          <a:p>
            <a:pPr lvl="1"/>
            <a:r>
              <a:rPr lang="fr-FR" sz="1600" b="0" i="0" strike="noStrike" cap="none" spc="0" baseline="0" dirty="0">
                <a:solidFill>
                  <a:srgbClr val="000000"/>
                </a:solidFill>
                <a:effectLst/>
                <a:latin typeface="Arial"/>
                <a:ea typeface="Arial"/>
                <a:cs typeface="Arial"/>
              </a:rPr>
              <a:t>Protéger les personnes ou prévenir les blessures graves</a:t>
            </a:r>
          </a:p>
          <a:p>
            <a:pPr lvl="1"/>
            <a:r>
              <a:rPr lang="fr-FR" sz="1600" b="0" i="0" strike="noStrike" cap="none" spc="0" baseline="0" dirty="0">
                <a:solidFill>
                  <a:srgbClr val="000000"/>
                </a:solidFill>
                <a:effectLst/>
                <a:latin typeface="Arial"/>
                <a:ea typeface="Arial"/>
                <a:cs typeface="Arial"/>
              </a:rPr>
              <a:t>Peu nombreuses et ciblées</a:t>
            </a:r>
          </a:p>
          <a:p>
            <a:pPr lvl="1"/>
            <a:r>
              <a:rPr lang="fr-FR" sz="1600" b="0" i="0" strike="noStrike" cap="none" spc="0" baseline="0" dirty="0">
                <a:solidFill>
                  <a:srgbClr val="000000"/>
                </a:solidFill>
                <a:effectLst/>
                <a:latin typeface="Arial"/>
                <a:ea typeface="Arial"/>
                <a:cs typeface="Arial"/>
              </a:rPr>
              <a:t>Claires et simples</a:t>
            </a:r>
          </a:p>
          <a:p>
            <a:pPr lvl="1"/>
            <a:r>
              <a:rPr lang="fr-FR" sz="1600" b="0" i="0" strike="noStrike" cap="none" spc="0" baseline="0" dirty="0">
                <a:solidFill>
                  <a:srgbClr val="000000"/>
                </a:solidFill>
                <a:effectLst/>
                <a:latin typeface="Arial"/>
                <a:ea typeface="Arial"/>
                <a:cs typeface="Arial"/>
              </a:rPr>
              <a:t>Exploitables </a:t>
            </a:r>
          </a:p>
          <a:p>
            <a:pPr lvl="1"/>
            <a:r>
              <a:rPr lang="fr-FR" sz="1600" b="0" i="0" strike="noStrike" cap="none" spc="0" baseline="0" dirty="0">
                <a:solidFill>
                  <a:srgbClr val="000000"/>
                </a:solidFill>
                <a:effectLst/>
                <a:latin typeface="Arial"/>
                <a:ea typeface="Arial"/>
                <a:cs typeface="Arial"/>
              </a:rPr>
              <a:t>Observables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81" y="1471268"/>
            <a:ext cx="2968119" cy="4452178"/>
          </a:xfrm>
          <a:prstGeom prst="rect">
            <a:avLst/>
          </a:prstGeom>
        </p:spPr>
      </p:pic>
    </p:spTree>
    <p:extLst>
      <p:ext uri="{BB962C8B-B14F-4D97-AF65-F5344CB8AC3E}">
        <p14:creationId xmlns:p14="http://schemas.microsoft.com/office/powerpoint/2010/main" val="29163113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9B9C987-897E-AF42-8435-D5702A522CD2}" type="slidenum">
              <a:rPr lang="en-US" smtClean="0"/>
              <a:t>9</a:t>
            </a:fld>
            <a:endParaRPr lang="en-US"/>
          </a:p>
        </p:txBody>
      </p:sp>
      <p:sp>
        <p:nvSpPr>
          <p:cNvPr id="3" name="Title 2"/>
          <p:cNvSpPr>
            <a:spLocks noGrp="1"/>
          </p:cNvSpPr>
          <p:nvPr>
            <p:ph type="title"/>
          </p:nvPr>
        </p:nvSpPr>
        <p:spPr>
          <a:xfrm>
            <a:off x="609600" y="84409"/>
            <a:ext cx="10972800" cy="1041008"/>
          </a:xfrm>
        </p:spPr>
        <p:txBody>
          <a:bodyPr/>
          <a:lstStyle/>
          <a:p>
            <a:r>
              <a:rPr lang="fr-FR" sz="3200" b="1" i="0" strike="noStrike" cap="none" spc="0" baseline="0" dirty="0">
                <a:solidFill>
                  <a:srgbClr val="FFFFFF"/>
                </a:solidFill>
                <a:effectLst/>
                <a:latin typeface="Arial"/>
                <a:ea typeface="Arial"/>
                <a:cs typeface="Arial"/>
              </a:rPr>
              <a:t>NOTRE ENGAGEMENT ENVERS LA FORMATION À LA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
            </a:r>
            <a:br>
              <a:rPr lang="fr-FR" sz="3200" b="1" i="0" strike="noStrike" cap="none" spc="0" baseline="0" dirty="0">
                <a:solidFill>
                  <a:srgbClr val="FFFFFF"/>
                </a:solidFill>
                <a:effectLst/>
                <a:latin typeface="Arial"/>
                <a:ea typeface="Arial"/>
                <a:cs typeface="Arial"/>
              </a:rPr>
            </a:br>
            <a:r>
              <a:rPr lang="fr-FR" sz="3200" b="1" i="0" strike="noStrike" cap="none" spc="0" baseline="0" dirty="0">
                <a:solidFill>
                  <a:srgbClr val="FFFFFF"/>
                </a:solidFill>
                <a:effectLst/>
                <a:latin typeface="Arial"/>
                <a:ea typeface="Arial"/>
                <a:cs typeface="Arial"/>
              </a:rPr>
              <a:t>SÉCURITÉ</a:t>
            </a:r>
          </a:p>
        </p:txBody>
      </p:sp>
      <p:sp>
        <p:nvSpPr>
          <p:cNvPr id="4" name="Subtitle 3"/>
          <p:cNvSpPr>
            <a:spLocks noGrp="1"/>
          </p:cNvSpPr>
          <p:nvPr>
            <p:ph type="subTitle" idx="1"/>
          </p:nvPr>
        </p:nvSpPr>
        <p:spPr>
          <a:xfrm>
            <a:off x="1116495" y="1470076"/>
            <a:ext cx="5143502" cy="4572000"/>
          </a:xfrm>
        </p:spPr>
        <p:txBody>
          <a:bodyPr/>
          <a:lstStyle/>
          <a:p>
            <a:pPr lvl="0"/>
            <a:r>
              <a:rPr lang="fr-FR" sz="1600" b="0" i="0" strike="noStrike" cap="none" spc="0" baseline="0" dirty="0">
                <a:solidFill>
                  <a:srgbClr val="000000"/>
                </a:solidFill>
                <a:effectLst/>
                <a:latin typeface="Arial"/>
                <a:ea typeface="Arial"/>
                <a:cs typeface="Arial"/>
              </a:rPr>
              <a:t>À l’échelle mondiale, nos installations utiliseront la méthode SMART-Safe© de Fullmark qui a été introduite fin 2018. </a:t>
            </a:r>
          </a:p>
          <a:p>
            <a:r>
              <a:rPr lang="fr-FR" sz="1600" b="0" i="0" strike="noStrike" cap="none" spc="0" baseline="0" dirty="0">
                <a:solidFill>
                  <a:srgbClr val="000000"/>
                </a:solidFill>
                <a:effectLst/>
                <a:latin typeface="Arial"/>
                <a:ea typeface="Arial"/>
                <a:cs typeface="Arial"/>
              </a:rPr>
              <a:t>SMART-Safe, qui est similaire en théorie aux consignes de protection des personnes, est une </a:t>
            </a:r>
            <a:r>
              <a:rPr lang="fr-FR" sz="1600" b="1" i="0" strike="noStrike" cap="none" spc="0" baseline="0" dirty="0">
                <a:solidFill>
                  <a:srgbClr val="000000"/>
                </a:solidFill>
                <a:effectLst/>
                <a:latin typeface="Arial"/>
                <a:ea typeface="Arial"/>
                <a:cs typeface="Arial"/>
              </a:rPr>
              <a:t>« solution clé en main »</a:t>
            </a:r>
            <a:r>
              <a:rPr lang="fr-FR" sz="1600" b="0" i="0" strike="noStrike" cap="none" spc="0" baseline="0" dirty="0">
                <a:solidFill>
                  <a:srgbClr val="000000"/>
                </a:solidFill>
                <a:effectLst/>
                <a:latin typeface="Arial"/>
                <a:ea typeface="Arial"/>
                <a:cs typeface="Arial"/>
              </a:rPr>
              <a:t> pour la mise en œuvre des </a:t>
            </a:r>
            <a:r>
              <a:rPr lang="fr-FR" sz="1600" b="1" i="0" strike="noStrike" cap="none" spc="0" baseline="0" dirty="0">
                <a:solidFill>
                  <a:srgbClr val="000000"/>
                </a:solidFill>
                <a:effectLst/>
                <a:latin typeface="Arial"/>
                <a:ea typeface="Arial"/>
                <a:cs typeface="Arial"/>
              </a:rPr>
              <a:t>règles élémentaires de sécurité</a:t>
            </a:r>
            <a:r>
              <a:rPr lang="fr-FR" sz="1600" b="0" i="0" strike="noStrike" cap="none" spc="0" baseline="0" dirty="0">
                <a:solidFill>
                  <a:srgbClr val="000000"/>
                </a:solidFill>
                <a:effectLst/>
                <a:latin typeface="Arial"/>
                <a:ea typeface="Arial"/>
                <a:cs typeface="Arial"/>
              </a:rPr>
              <a:t> dans nos installations Mauser à l’international. </a:t>
            </a:r>
          </a:p>
          <a:p>
            <a:r>
              <a:rPr lang="fr-FR" sz="1600" b="0" i="0" strike="noStrike" cap="none" spc="0" baseline="0" dirty="0">
                <a:solidFill>
                  <a:srgbClr val="000000"/>
                </a:solidFill>
                <a:effectLst/>
                <a:latin typeface="Arial"/>
                <a:ea typeface="Arial"/>
                <a:cs typeface="Arial"/>
              </a:rPr>
              <a:t>Les </a:t>
            </a:r>
            <a:r>
              <a:rPr lang="fr-FR" sz="1600" b="1" i="0" strike="noStrike" cap="none" spc="0" baseline="0" dirty="0">
                <a:solidFill>
                  <a:srgbClr val="000000"/>
                </a:solidFill>
                <a:effectLst/>
                <a:latin typeface="Arial"/>
                <a:ea typeface="Arial"/>
                <a:cs typeface="Arial"/>
              </a:rPr>
              <a:t>« règles cardinales »</a:t>
            </a:r>
            <a:r>
              <a:rPr lang="fr-FR" sz="1600" b="0" i="0" strike="noStrike" cap="none" spc="0" baseline="0" dirty="0">
                <a:solidFill>
                  <a:srgbClr val="000000"/>
                </a:solidFill>
                <a:effectLst/>
                <a:latin typeface="Arial"/>
                <a:ea typeface="Arial"/>
                <a:cs typeface="Arial"/>
              </a:rPr>
              <a:t> SMART-Safe© sont des </a:t>
            </a:r>
            <a:r>
              <a:rPr lang="fr-FR" sz="1600" b="1" i="0" strike="noStrike" cap="none" spc="0" baseline="0" dirty="0">
                <a:solidFill>
                  <a:srgbClr val="000000"/>
                </a:solidFill>
                <a:effectLst/>
                <a:latin typeface="Arial"/>
                <a:ea typeface="Arial"/>
                <a:cs typeface="Arial"/>
              </a:rPr>
              <a:t>« éléments fondamentaux de sécurité »</a:t>
            </a:r>
            <a:r>
              <a:rPr lang="fr-FR" sz="1600" b="0" i="0" strike="noStrike" cap="none" spc="0" baseline="0" dirty="0">
                <a:solidFill>
                  <a:srgbClr val="000000"/>
                </a:solidFill>
                <a:effectLst/>
                <a:latin typeface="Arial"/>
                <a:ea typeface="Arial"/>
                <a:cs typeface="Arial"/>
              </a:rPr>
              <a:t> qui peuvent sauver des vies, améliorer les comportements et consolider notre entreprise.</a:t>
            </a:r>
          </a:p>
          <a:p>
            <a:pPr lvl="0"/>
            <a:endParaRPr lang="en-US" dirty="0"/>
          </a:p>
        </p:txBody>
      </p:sp>
      <p:pic>
        <p:nvPicPr>
          <p:cNvPr id="7" name="Picture 6"/>
          <p:cNvPicPr>
            <a:picLocks noChangeAspect="1"/>
          </p:cNvPicPr>
          <p:nvPr/>
        </p:nvPicPr>
        <p:blipFill>
          <a:blip r:embed="rId3"/>
          <a:stretch>
            <a:fillRect/>
          </a:stretch>
        </p:blipFill>
        <p:spPr>
          <a:xfrm>
            <a:off x="7124714" y="1989633"/>
            <a:ext cx="3007687" cy="2643119"/>
          </a:xfrm>
          <a:prstGeom prst="rect">
            <a:avLst/>
          </a:prstGeom>
        </p:spPr>
      </p:pic>
    </p:spTree>
    <p:extLst>
      <p:ext uri="{BB962C8B-B14F-4D97-AF65-F5344CB8AC3E}">
        <p14:creationId xmlns:p14="http://schemas.microsoft.com/office/powerpoint/2010/main" val="2261121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6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_Redefining Safety">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efining Safety" id="{87B45F69-40FF-4CEB-A4A8-520C66A788F6}" vid="{A1EFED40-E7D4-4F30-8A1A-39AE51EE47DD}"/>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defining Safety">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efining Safety" id="{87B45F69-40FF-4CEB-A4A8-520C66A788F6}" vid="{A1EFED40-E7D4-4F30-8A1A-39AE51EE47DD}"/>
    </a:ext>
  </a:extLst>
</a:theme>
</file>

<file path=ppt/theme/theme5.xml><?xml version="1.0" encoding="utf-8"?>
<a:theme xmlns:a="http://schemas.openxmlformats.org/drawingml/2006/main" name="1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468</Words>
  <Application>Microsoft Office PowerPoint</Application>
  <PresentationFormat>Widescreen</PresentationFormat>
  <Paragraphs>126</Paragraphs>
  <Slides>15</Slides>
  <Notes>11</Notes>
  <HiddenSlides>0</HiddenSlides>
  <MMClips>1</MMClips>
  <ScaleCrop>false</ScaleCrop>
  <HeadingPairs>
    <vt:vector size="6" baseType="variant">
      <vt:variant>
        <vt:lpstr>Fonts Used</vt:lpstr>
      </vt:variant>
      <vt:variant>
        <vt:i4>6</vt:i4>
      </vt:variant>
      <vt:variant>
        <vt:lpstr>Theme</vt:lpstr>
      </vt:variant>
      <vt:variant>
        <vt:i4>23</vt:i4>
      </vt:variant>
      <vt:variant>
        <vt:lpstr>Slide Titles</vt:lpstr>
      </vt:variant>
      <vt:variant>
        <vt:i4>15</vt:i4>
      </vt:variant>
    </vt:vector>
  </HeadingPairs>
  <TitlesOfParts>
    <vt:vector size="44" baseType="lpstr">
      <vt:lpstr>Arial</vt:lpstr>
      <vt:lpstr>Calibri</vt:lpstr>
      <vt:lpstr>DIN</vt:lpstr>
      <vt:lpstr>DIN OT</vt:lpstr>
      <vt:lpstr>DIN OT Medium</vt:lpstr>
      <vt:lpstr>DINPro-Bold</vt:lpstr>
      <vt:lpstr>Divider Slides</vt:lpstr>
      <vt:lpstr>Content Slides</vt:lpstr>
      <vt:lpstr>Utility Slides</vt:lpstr>
      <vt:lpstr>Redefining Safety</vt:lpstr>
      <vt:lpstr>1_Divider Slides</vt:lpstr>
      <vt:lpstr>2_Content Slides</vt:lpstr>
      <vt:lpstr>2_Utility Slides</vt:lpstr>
      <vt:lpstr>2_Divider Slides</vt:lpstr>
      <vt:lpstr>1_Content Slides</vt:lpstr>
      <vt:lpstr>1_Utility Slides</vt:lpstr>
      <vt:lpstr>3_Divider Slides</vt:lpstr>
      <vt:lpstr>3_Content Slides</vt:lpstr>
      <vt:lpstr>3_Utility Slides</vt:lpstr>
      <vt:lpstr>4_Divider Slides</vt:lpstr>
      <vt:lpstr>4_Content Slides</vt:lpstr>
      <vt:lpstr>4_Utility Slides</vt:lpstr>
      <vt:lpstr>5_Divider Slides</vt:lpstr>
      <vt:lpstr>5_Content Slides</vt:lpstr>
      <vt:lpstr>5_Utility Slides</vt:lpstr>
      <vt:lpstr>6_Divider Slides</vt:lpstr>
      <vt:lpstr>6_Content Slides</vt:lpstr>
      <vt:lpstr>6_Utility Slides</vt:lpstr>
      <vt:lpstr>1_Redefining Safety</vt:lpstr>
      <vt:lpstr>SÉMINAIRE SÉCURITÉ 2020</vt:lpstr>
      <vt:lpstr>PowerPoint Presentation</vt:lpstr>
      <vt:lpstr>SÉCURITÉ 2020 </vt:lpstr>
      <vt:lpstr>PowerPoint Presentation</vt:lpstr>
      <vt:lpstr>LES QUESTIONS DE SÉCURITÉ SONT PRISES TRÈS AU   SÉRIEUX </vt:lpstr>
      <vt:lpstr>VOUS ÊTES IMPORTANT</vt:lpstr>
      <vt:lpstr>DÉPENSES D’INVESTISSEMENT DE CAPITAL (CAPEX)   EN MATIÈRE DE SÉCURITÉ</vt:lpstr>
      <vt:lpstr>NOTRE ENGAGEMENT ENVERS LA FORMATION À LA   SÉCURITÉ</vt:lpstr>
      <vt:lpstr>NOTRE ENGAGEMENT ENVERS LA FORMATION À LA   SÉCURITÉ</vt:lpstr>
      <vt:lpstr>UNITÉ OPÉRATIONNELLE ET INSTALLATION –  INDICATEURS EN MATIÈRE DE SÉCURITÉ</vt:lpstr>
      <vt:lpstr>INDICATEURS DE L’UNITÉ OPÉRATIONNELLE</vt:lpstr>
      <vt:lpstr>INDICATEURS DE L’INSTALLATION </vt:lpstr>
      <vt:lpstr>RESPONSABILITÉ </vt:lpstr>
      <vt:lpstr>Les entreprises qui atteignent les niveaux de sécurité les plus élevés disposent de l’orientation organisationnelle et de la discipline nécessaires pour tout mettre en œuvre avec une efficacité optimale – exploitation, service client et performances financières.   Sécurité 2020 sera une priorité pour Mauser tout au long de l’année.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CONCEPT #2</dc:title>
  <dc:creator>Ryan Hock</dc:creator>
  <cp:lastModifiedBy>Kimberly Braam</cp:lastModifiedBy>
  <cp:revision>88</cp:revision>
  <cp:lastPrinted>2019-10-24T18:17:37Z</cp:lastPrinted>
  <dcterms:created xsi:type="dcterms:W3CDTF">2019-08-21T21:13:46Z</dcterms:created>
  <dcterms:modified xsi:type="dcterms:W3CDTF">2019-12-30T17:17:13Z</dcterms:modified>
</cp:coreProperties>
</file>